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6.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22.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3.xml" ContentType="application/vnd.openxmlformats-officedocument.presentationml.notesSlide+xml"/>
  <Override PartName="/ppt/tags/tag98.xml" ContentType="application/vnd.openxmlformats-officedocument.presentationml.tags+xml"/>
  <Override PartName="/ppt/notesSlides/notesSlide2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6.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7.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2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9.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49" r:id="rId2"/>
    <p:sldMasterId id="2147483708" r:id="rId3"/>
    <p:sldMasterId id="2147483721" r:id="rId4"/>
    <p:sldMasterId id="2147483747" r:id="rId5"/>
    <p:sldMasterId id="2147483759" r:id="rId6"/>
  </p:sldMasterIdLst>
  <p:notesMasterIdLst>
    <p:notesMasterId r:id="rId39"/>
  </p:notesMasterIdLst>
  <p:handoutMasterIdLst>
    <p:handoutMasterId r:id="rId40"/>
  </p:handoutMasterIdLst>
  <p:sldIdLst>
    <p:sldId id="375" r:id="rId7"/>
    <p:sldId id="379" r:id="rId8"/>
    <p:sldId id="265" r:id="rId9"/>
    <p:sldId id="258" r:id="rId10"/>
    <p:sldId id="270" r:id="rId11"/>
    <p:sldId id="450" r:id="rId12"/>
    <p:sldId id="262" r:id="rId13"/>
    <p:sldId id="273" r:id="rId14"/>
    <p:sldId id="451" r:id="rId15"/>
    <p:sldId id="420" r:id="rId16"/>
    <p:sldId id="297" r:id="rId17"/>
    <p:sldId id="342" r:id="rId18"/>
    <p:sldId id="291" r:id="rId19"/>
    <p:sldId id="289" r:id="rId20"/>
    <p:sldId id="288" r:id="rId21"/>
    <p:sldId id="350" r:id="rId22"/>
    <p:sldId id="347" r:id="rId23"/>
    <p:sldId id="458" r:id="rId24"/>
    <p:sldId id="416" r:id="rId25"/>
    <p:sldId id="459" r:id="rId26"/>
    <p:sldId id="388" r:id="rId27"/>
    <p:sldId id="452" r:id="rId28"/>
    <p:sldId id="453" r:id="rId29"/>
    <p:sldId id="455" r:id="rId30"/>
    <p:sldId id="422" r:id="rId31"/>
    <p:sldId id="463" r:id="rId32"/>
    <p:sldId id="424" r:id="rId33"/>
    <p:sldId id="461" r:id="rId34"/>
    <p:sldId id="429" r:id="rId35"/>
    <p:sldId id="464" r:id="rId36"/>
    <p:sldId id="361" r:id="rId37"/>
    <p:sldId id="366" r:id="rId38"/>
  </p:sldIdLst>
  <p:sldSz cx="9144000" cy="6858000" type="screen4x3"/>
  <p:notesSz cx="6858000" cy="9296400"/>
  <p:custDataLst>
    <p:tags r:id="rId41"/>
  </p:custDataLst>
  <p:defaultTextStyle>
    <a:defPPr>
      <a:defRPr lang="en-US"/>
    </a:defPPr>
    <a:lvl1pPr algn="l" rtl="0" fontAlgn="base">
      <a:spcBef>
        <a:spcPct val="0"/>
      </a:spcBef>
      <a:spcAft>
        <a:spcPct val="0"/>
      </a:spcAft>
      <a:defRPr sz="4000" kern="1200">
        <a:solidFill>
          <a:schemeClr val="tx1"/>
        </a:solidFill>
        <a:latin typeface="Trebuchet MS" panose="020B0603020202020204" pitchFamily="34" charset="0"/>
        <a:ea typeface="+mn-ea"/>
        <a:cs typeface="Arial" panose="020B0604020202020204" pitchFamily="34" charset="0"/>
      </a:defRPr>
    </a:lvl1pPr>
    <a:lvl2pPr marL="457200" algn="l" rtl="0" fontAlgn="base">
      <a:spcBef>
        <a:spcPct val="0"/>
      </a:spcBef>
      <a:spcAft>
        <a:spcPct val="0"/>
      </a:spcAft>
      <a:defRPr sz="4000" kern="1200">
        <a:solidFill>
          <a:schemeClr val="tx1"/>
        </a:solidFill>
        <a:latin typeface="Trebuchet MS" panose="020B0603020202020204" pitchFamily="34" charset="0"/>
        <a:ea typeface="+mn-ea"/>
        <a:cs typeface="Arial" panose="020B0604020202020204" pitchFamily="34" charset="0"/>
      </a:defRPr>
    </a:lvl2pPr>
    <a:lvl3pPr marL="914400" algn="l" rtl="0" fontAlgn="base">
      <a:spcBef>
        <a:spcPct val="0"/>
      </a:spcBef>
      <a:spcAft>
        <a:spcPct val="0"/>
      </a:spcAft>
      <a:defRPr sz="4000" kern="1200">
        <a:solidFill>
          <a:schemeClr val="tx1"/>
        </a:solidFill>
        <a:latin typeface="Trebuchet MS" panose="020B0603020202020204" pitchFamily="34" charset="0"/>
        <a:ea typeface="+mn-ea"/>
        <a:cs typeface="Arial" panose="020B0604020202020204" pitchFamily="34" charset="0"/>
      </a:defRPr>
    </a:lvl3pPr>
    <a:lvl4pPr marL="1371600" algn="l" rtl="0" fontAlgn="base">
      <a:spcBef>
        <a:spcPct val="0"/>
      </a:spcBef>
      <a:spcAft>
        <a:spcPct val="0"/>
      </a:spcAft>
      <a:defRPr sz="4000" kern="1200">
        <a:solidFill>
          <a:schemeClr val="tx1"/>
        </a:solidFill>
        <a:latin typeface="Trebuchet MS" panose="020B0603020202020204" pitchFamily="34" charset="0"/>
        <a:ea typeface="+mn-ea"/>
        <a:cs typeface="Arial" panose="020B0604020202020204" pitchFamily="34" charset="0"/>
      </a:defRPr>
    </a:lvl4pPr>
    <a:lvl5pPr marL="1828800" algn="l" rtl="0" fontAlgn="base">
      <a:spcBef>
        <a:spcPct val="0"/>
      </a:spcBef>
      <a:spcAft>
        <a:spcPct val="0"/>
      </a:spcAft>
      <a:defRPr sz="4000"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sz="4000"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sz="4000"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sz="4000"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sz="4000"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3A2682"/>
    <a:srgbClr val="663300"/>
    <a:srgbClr val="008000"/>
    <a:srgbClr val="668A00"/>
    <a:srgbClr val="0000CC"/>
    <a:srgbClr val="CC0066"/>
    <a:srgbClr val="FF33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88336" autoAdjust="0"/>
  </p:normalViewPr>
  <p:slideViewPr>
    <p:cSldViewPr>
      <p:cViewPr>
        <p:scale>
          <a:sx n="90" d="100"/>
          <a:sy n="90" d="100"/>
        </p:scale>
        <p:origin x="2464" y="4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86493" tIns="43247" rIns="86493" bIns="43247" rtlCol="0"/>
          <a:lstStyle>
            <a:lvl1pPr algn="l">
              <a:lnSpc>
                <a:spcPct val="150000"/>
              </a:lnSpc>
              <a:defRPr sz="1100">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86493" tIns="43247" rIns="86493" bIns="43247" rtlCol="0"/>
          <a:lstStyle>
            <a:lvl1pPr algn="r">
              <a:lnSpc>
                <a:spcPct val="150000"/>
              </a:lnSpc>
              <a:defRPr sz="1100">
                <a:cs typeface="+mn-cs"/>
              </a:defRPr>
            </a:lvl1pPr>
          </a:lstStyle>
          <a:p>
            <a:pPr>
              <a:defRPr/>
            </a:pPr>
            <a:fld id="{47A3EE50-8CDE-4B84-86AF-08AAD0EF5555}" type="datetimeFigureOut">
              <a:rPr lang="en-US"/>
              <a:pPr>
                <a:defRPr/>
              </a:pPr>
              <a:t>3/4/24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86493" tIns="43247" rIns="86493" bIns="43247" rtlCol="0" anchor="b"/>
          <a:lstStyle>
            <a:lvl1pPr algn="l">
              <a:lnSpc>
                <a:spcPct val="150000"/>
              </a:lnSpc>
              <a:defRPr sz="1100">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86493" tIns="43247" rIns="86493" bIns="43247" numCol="1" anchor="b" anchorCtr="0" compatLnSpc="1">
            <a:prstTxWarp prst="textNoShape">
              <a:avLst/>
            </a:prstTxWarp>
          </a:bodyPr>
          <a:lstStyle>
            <a:lvl1pPr algn="r">
              <a:lnSpc>
                <a:spcPct val="150000"/>
              </a:lnSpc>
              <a:defRPr sz="1100"/>
            </a:lvl1pPr>
          </a:lstStyle>
          <a:p>
            <a:fld id="{5524D2DC-6C77-4692-89EA-C14276B83CD3}" type="slidenum">
              <a:rPr lang="en-US"/>
              <a:pPr/>
              <a:t>‹#›</a:t>
            </a:fld>
            <a:endParaRPr lang="en-US"/>
          </a:p>
        </p:txBody>
      </p:sp>
    </p:spTree>
    <p:extLst>
      <p:ext uri="{BB962C8B-B14F-4D97-AF65-F5344CB8AC3E}">
        <p14:creationId xmlns:p14="http://schemas.microsoft.com/office/powerpoint/2010/main" val="31899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l" defTabSz="914485">
              <a:lnSpc>
                <a:spcPct val="100000"/>
              </a:lnSpc>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defTabSz="914485">
              <a:lnSpc>
                <a:spcPct val="100000"/>
              </a:lnSpc>
              <a:defRPr sz="1200">
                <a:latin typeface="Arial" charset="0"/>
                <a:cs typeface="+mn-cs"/>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l" defTabSz="914485">
              <a:lnSpc>
                <a:spcPct val="100000"/>
              </a:lnSpc>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a:latin typeface="Arial" panose="020B0604020202020204" pitchFamily="34" charset="0"/>
              </a:defRPr>
            </a:lvl1pPr>
          </a:lstStyle>
          <a:p>
            <a:fld id="{E7C50733-39C1-4A0C-955D-2131A2B81A41}" type="slidenum">
              <a:rPr lang="en-US"/>
              <a:pPr/>
              <a:t>‹#›</a:t>
            </a:fld>
            <a:endParaRPr lang="en-US"/>
          </a:p>
        </p:txBody>
      </p:sp>
    </p:spTree>
    <p:extLst>
      <p:ext uri="{BB962C8B-B14F-4D97-AF65-F5344CB8AC3E}">
        <p14:creationId xmlns:p14="http://schemas.microsoft.com/office/powerpoint/2010/main" val="156104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eaLnBrk="1" hangingPunct="1"/>
            <a:fld id="{CA29AEE7-A0B7-4479-A78F-A0A153D8E69B}" type="slidenum">
              <a:rPr lang="en-US" sz="1200">
                <a:latin typeface="Arial" panose="020B0604020202020204" pitchFamily="34" charset="0"/>
              </a:rPr>
              <a:pPr eaLnBrk="1" hangingPunct="1"/>
              <a:t>1</a:t>
            </a:fld>
            <a:endParaRPr lang="en-US" sz="1200">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spcBef>
                <a:spcPct val="0"/>
              </a:spcBef>
            </a:pPr>
            <a:r>
              <a:rPr lang="en-US" dirty="0">
                <a:latin typeface="Arial" panose="020B0604020202020204" pitchFamily="34" charset="0"/>
              </a:rPr>
              <a:t>.</a:t>
            </a:r>
          </a:p>
        </p:txBody>
      </p:sp>
    </p:spTree>
    <p:extLst>
      <p:ext uri="{BB962C8B-B14F-4D97-AF65-F5344CB8AC3E}">
        <p14:creationId xmlns:p14="http://schemas.microsoft.com/office/powerpoint/2010/main" val="1226419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Georgia" pitchFamily="18" charset="0"/>
                <a:ea typeface="MS PGothic" pitchFamily="34" charset="-128"/>
              </a:defRPr>
            </a:lvl1pPr>
            <a:lvl2pPr marL="741761" indent="-285293">
              <a:defRPr sz="2000">
                <a:solidFill>
                  <a:schemeClr val="tx1"/>
                </a:solidFill>
                <a:latin typeface="Georgia" pitchFamily="18" charset="0"/>
                <a:ea typeface="MS PGothic" pitchFamily="34" charset="-128"/>
              </a:defRPr>
            </a:lvl2pPr>
            <a:lvl3pPr marL="1141171" indent="-228234">
              <a:defRPr sz="2000">
                <a:solidFill>
                  <a:schemeClr val="tx1"/>
                </a:solidFill>
                <a:latin typeface="Georgia" pitchFamily="18" charset="0"/>
                <a:ea typeface="MS PGothic" pitchFamily="34" charset="-128"/>
              </a:defRPr>
            </a:lvl3pPr>
            <a:lvl4pPr marL="1597640" indent="-228234">
              <a:defRPr sz="2000">
                <a:solidFill>
                  <a:schemeClr val="tx1"/>
                </a:solidFill>
                <a:latin typeface="Georgia" pitchFamily="18" charset="0"/>
                <a:ea typeface="MS PGothic" pitchFamily="34" charset="-128"/>
              </a:defRPr>
            </a:lvl4pPr>
            <a:lvl5pPr marL="2054108" indent="-228234">
              <a:defRPr sz="2000">
                <a:solidFill>
                  <a:schemeClr val="tx1"/>
                </a:solidFill>
                <a:latin typeface="Georgia" pitchFamily="18" charset="0"/>
                <a:ea typeface="MS PGothic" pitchFamily="34" charset="-128"/>
              </a:defRPr>
            </a:lvl5pPr>
            <a:lvl6pPr marL="2510577" indent="-228234" eaLnBrk="0" fontAlgn="base" hangingPunct="0">
              <a:spcBef>
                <a:spcPct val="0"/>
              </a:spcBef>
              <a:spcAft>
                <a:spcPct val="0"/>
              </a:spcAft>
              <a:defRPr sz="2000">
                <a:solidFill>
                  <a:schemeClr val="tx1"/>
                </a:solidFill>
                <a:latin typeface="Georgia" pitchFamily="18" charset="0"/>
                <a:ea typeface="MS PGothic" pitchFamily="34" charset="-128"/>
              </a:defRPr>
            </a:lvl6pPr>
            <a:lvl7pPr marL="2967045" indent="-228234" eaLnBrk="0" fontAlgn="base" hangingPunct="0">
              <a:spcBef>
                <a:spcPct val="0"/>
              </a:spcBef>
              <a:spcAft>
                <a:spcPct val="0"/>
              </a:spcAft>
              <a:defRPr sz="2000">
                <a:solidFill>
                  <a:schemeClr val="tx1"/>
                </a:solidFill>
                <a:latin typeface="Georgia" pitchFamily="18" charset="0"/>
                <a:ea typeface="MS PGothic" pitchFamily="34" charset="-128"/>
              </a:defRPr>
            </a:lvl7pPr>
            <a:lvl8pPr marL="3423514" indent="-228234" eaLnBrk="0" fontAlgn="base" hangingPunct="0">
              <a:spcBef>
                <a:spcPct val="0"/>
              </a:spcBef>
              <a:spcAft>
                <a:spcPct val="0"/>
              </a:spcAft>
              <a:defRPr sz="2000">
                <a:solidFill>
                  <a:schemeClr val="tx1"/>
                </a:solidFill>
                <a:latin typeface="Georgia" pitchFamily="18" charset="0"/>
                <a:ea typeface="MS PGothic" pitchFamily="34" charset="-128"/>
              </a:defRPr>
            </a:lvl8pPr>
            <a:lvl9pPr marL="3879982" indent="-228234" eaLnBrk="0" fontAlgn="base" hangingPunct="0">
              <a:spcBef>
                <a:spcPct val="0"/>
              </a:spcBef>
              <a:spcAft>
                <a:spcPct val="0"/>
              </a:spcAft>
              <a:defRPr sz="2000">
                <a:solidFill>
                  <a:schemeClr val="tx1"/>
                </a:solidFill>
                <a:latin typeface="Georgia" pitchFamily="18"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4A9045-4BE7-4D0F-9652-D42A1D993BAE}" type="slidenum">
              <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427124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966AA4-3BD6-4379-A548-A10ABE3AFB02}"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anose="020B0604020202020204" pitchFamily="34" charset="0"/>
            </a:endParaRPr>
          </a:p>
        </p:txBody>
      </p:sp>
    </p:spTree>
    <p:extLst>
      <p:ext uri="{BB962C8B-B14F-4D97-AF65-F5344CB8AC3E}">
        <p14:creationId xmlns:p14="http://schemas.microsoft.com/office/powerpoint/2010/main" val="238705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56026" indent="-290048">
              <a:spcBef>
                <a:spcPct val="30000"/>
              </a:spcBef>
              <a:defRPr sz="1200">
                <a:solidFill>
                  <a:schemeClr val="tx1"/>
                </a:solidFill>
                <a:latin typeface="Arial" charset="0"/>
                <a:ea typeface="MS PGothic" pitchFamily="34" charset="-128"/>
              </a:defRPr>
            </a:lvl2pPr>
            <a:lvl3pPr marL="1163361" indent="-231404">
              <a:spcBef>
                <a:spcPct val="30000"/>
              </a:spcBef>
              <a:defRPr sz="1200">
                <a:solidFill>
                  <a:schemeClr val="tx1"/>
                </a:solidFill>
                <a:latin typeface="Arial" charset="0"/>
                <a:ea typeface="MS PGothic" pitchFamily="34" charset="-128"/>
              </a:defRPr>
            </a:lvl3pPr>
            <a:lvl4pPr marL="1629339" indent="-231404">
              <a:spcBef>
                <a:spcPct val="30000"/>
              </a:spcBef>
              <a:defRPr sz="1200">
                <a:solidFill>
                  <a:schemeClr val="tx1"/>
                </a:solidFill>
                <a:latin typeface="Arial" charset="0"/>
                <a:ea typeface="MS PGothic" pitchFamily="34" charset="-128"/>
              </a:defRPr>
            </a:lvl4pPr>
            <a:lvl5pPr marL="2095317" indent="-231404">
              <a:spcBef>
                <a:spcPct val="30000"/>
              </a:spcBef>
              <a:defRPr sz="1200">
                <a:solidFill>
                  <a:schemeClr val="tx1"/>
                </a:solidFill>
                <a:latin typeface="Arial" charset="0"/>
                <a:ea typeface="MS PGothic" pitchFamily="34" charset="-128"/>
              </a:defRPr>
            </a:lvl5pPr>
            <a:lvl6pPr marL="2551786" indent="-231404" eaLnBrk="0" fontAlgn="base" hangingPunct="0">
              <a:spcBef>
                <a:spcPct val="30000"/>
              </a:spcBef>
              <a:spcAft>
                <a:spcPct val="0"/>
              </a:spcAft>
              <a:defRPr sz="1200">
                <a:solidFill>
                  <a:schemeClr val="tx1"/>
                </a:solidFill>
                <a:latin typeface="Arial" charset="0"/>
                <a:ea typeface="MS PGothic" pitchFamily="34" charset="-128"/>
              </a:defRPr>
            </a:lvl6pPr>
            <a:lvl7pPr marL="3008254" indent="-231404" eaLnBrk="0" fontAlgn="base" hangingPunct="0">
              <a:spcBef>
                <a:spcPct val="30000"/>
              </a:spcBef>
              <a:spcAft>
                <a:spcPct val="0"/>
              </a:spcAft>
              <a:defRPr sz="1200">
                <a:solidFill>
                  <a:schemeClr val="tx1"/>
                </a:solidFill>
                <a:latin typeface="Arial" charset="0"/>
                <a:ea typeface="MS PGothic" pitchFamily="34" charset="-128"/>
              </a:defRPr>
            </a:lvl7pPr>
            <a:lvl8pPr marL="3464723" indent="-231404" eaLnBrk="0" fontAlgn="base" hangingPunct="0">
              <a:spcBef>
                <a:spcPct val="30000"/>
              </a:spcBef>
              <a:spcAft>
                <a:spcPct val="0"/>
              </a:spcAft>
              <a:defRPr sz="1200">
                <a:solidFill>
                  <a:schemeClr val="tx1"/>
                </a:solidFill>
                <a:latin typeface="Arial" charset="0"/>
                <a:ea typeface="MS PGothic" pitchFamily="34" charset="-128"/>
              </a:defRPr>
            </a:lvl8pPr>
            <a:lvl9pPr marL="3921191" indent="-231404" eaLnBrk="0" fontAlgn="base" hangingPunct="0">
              <a:spcBef>
                <a:spcPct val="30000"/>
              </a:spcBef>
              <a:spcAft>
                <a:spcPct val="0"/>
              </a:spcAft>
              <a:defRPr sz="1200">
                <a:solidFill>
                  <a:schemeClr val="tx1"/>
                </a:solidFill>
                <a:latin typeface="Arial"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87F5FD-0E6C-4E59-BC5B-B97E1F8ABB34}" type="slidenum">
              <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6216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87">
              <a:spcBef>
                <a:spcPct val="30000"/>
              </a:spcBef>
              <a:defRPr sz="1200">
                <a:solidFill>
                  <a:schemeClr val="tx1"/>
                </a:solidFill>
                <a:latin typeface="Arial" charset="0"/>
                <a:ea typeface="MS PGothic" pitchFamily="34" charset="-128"/>
              </a:defRPr>
            </a:lvl1pPr>
            <a:lvl2pPr marL="756026" indent="-290048" defTabSz="928787">
              <a:spcBef>
                <a:spcPct val="30000"/>
              </a:spcBef>
              <a:defRPr sz="1200">
                <a:solidFill>
                  <a:schemeClr val="tx1"/>
                </a:solidFill>
                <a:latin typeface="Arial" charset="0"/>
                <a:ea typeface="MS PGothic" pitchFamily="34" charset="-128"/>
              </a:defRPr>
            </a:lvl2pPr>
            <a:lvl3pPr marL="1163361" indent="-231404" defTabSz="928787">
              <a:spcBef>
                <a:spcPct val="30000"/>
              </a:spcBef>
              <a:defRPr sz="1200">
                <a:solidFill>
                  <a:schemeClr val="tx1"/>
                </a:solidFill>
                <a:latin typeface="Arial" charset="0"/>
                <a:ea typeface="MS PGothic" pitchFamily="34" charset="-128"/>
              </a:defRPr>
            </a:lvl3pPr>
            <a:lvl4pPr marL="1629339" indent="-231404" defTabSz="928787">
              <a:spcBef>
                <a:spcPct val="30000"/>
              </a:spcBef>
              <a:defRPr sz="1200">
                <a:solidFill>
                  <a:schemeClr val="tx1"/>
                </a:solidFill>
                <a:latin typeface="Arial" charset="0"/>
                <a:ea typeface="MS PGothic" pitchFamily="34" charset="-128"/>
              </a:defRPr>
            </a:lvl4pPr>
            <a:lvl5pPr marL="2095317" indent="-231404" defTabSz="928787">
              <a:spcBef>
                <a:spcPct val="30000"/>
              </a:spcBef>
              <a:defRPr sz="1200">
                <a:solidFill>
                  <a:schemeClr val="tx1"/>
                </a:solidFill>
                <a:latin typeface="Arial" charset="0"/>
                <a:ea typeface="MS PGothic" pitchFamily="34" charset="-128"/>
              </a:defRPr>
            </a:lvl5pPr>
            <a:lvl6pPr marL="2551786" indent="-231404" defTabSz="928787" eaLnBrk="0" fontAlgn="base" hangingPunct="0">
              <a:spcBef>
                <a:spcPct val="30000"/>
              </a:spcBef>
              <a:spcAft>
                <a:spcPct val="0"/>
              </a:spcAft>
              <a:defRPr sz="1200">
                <a:solidFill>
                  <a:schemeClr val="tx1"/>
                </a:solidFill>
                <a:latin typeface="Arial" charset="0"/>
                <a:ea typeface="MS PGothic" pitchFamily="34" charset="-128"/>
              </a:defRPr>
            </a:lvl6pPr>
            <a:lvl7pPr marL="3008254" indent="-231404" defTabSz="928787" eaLnBrk="0" fontAlgn="base" hangingPunct="0">
              <a:spcBef>
                <a:spcPct val="30000"/>
              </a:spcBef>
              <a:spcAft>
                <a:spcPct val="0"/>
              </a:spcAft>
              <a:defRPr sz="1200">
                <a:solidFill>
                  <a:schemeClr val="tx1"/>
                </a:solidFill>
                <a:latin typeface="Arial" charset="0"/>
                <a:ea typeface="MS PGothic" pitchFamily="34" charset="-128"/>
              </a:defRPr>
            </a:lvl7pPr>
            <a:lvl8pPr marL="3464723" indent="-231404" defTabSz="928787" eaLnBrk="0" fontAlgn="base" hangingPunct="0">
              <a:spcBef>
                <a:spcPct val="30000"/>
              </a:spcBef>
              <a:spcAft>
                <a:spcPct val="0"/>
              </a:spcAft>
              <a:defRPr sz="1200">
                <a:solidFill>
                  <a:schemeClr val="tx1"/>
                </a:solidFill>
                <a:latin typeface="Arial" charset="0"/>
                <a:ea typeface="MS PGothic" pitchFamily="34" charset="-128"/>
              </a:defRPr>
            </a:lvl8pPr>
            <a:lvl9pPr marL="3921191" indent="-231404" defTabSz="928787" eaLnBrk="0" fontAlgn="base" hangingPunct="0">
              <a:spcBef>
                <a:spcPct val="30000"/>
              </a:spcBef>
              <a:spcAft>
                <a:spcPct val="0"/>
              </a:spcAft>
              <a:defRPr sz="1200">
                <a:solidFill>
                  <a:schemeClr val="tx1"/>
                </a:solidFill>
                <a:latin typeface="Arial" charset="0"/>
                <a:ea typeface="MS PGothic" pitchFamily="34" charset="-128"/>
              </a:defRPr>
            </a:lvl9pPr>
          </a:lstStyle>
          <a:p>
            <a:pPr marL="0" marR="0" lvl="0" indent="0" algn="r" defTabSz="928787" rtl="0" eaLnBrk="1" fontAlgn="base" latinLnBrk="0" hangingPunct="1">
              <a:lnSpc>
                <a:spcPct val="100000"/>
              </a:lnSpc>
              <a:spcBef>
                <a:spcPct val="0"/>
              </a:spcBef>
              <a:spcAft>
                <a:spcPct val="0"/>
              </a:spcAft>
              <a:buClrTx/>
              <a:buSzTx/>
              <a:buFontTx/>
              <a:buNone/>
              <a:tabLst/>
              <a:defRPr/>
            </a:pPr>
            <a:fld id="{E594F437-3400-4FE8-9631-98302C3F7C04}" type="slidenum">
              <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r" defTabSz="928787"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60466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56026" indent="-290048">
              <a:spcBef>
                <a:spcPct val="30000"/>
              </a:spcBef>
              <a:defRPr sz="1200">
                <a:solidFill>
                  <a:schemeClr val="tx1"/>
                </a:solidFill>
                <a:latin typeface="Arial" charset="0"/>
                <a:ea typeface="MS PGothic" pitchFamily="34" charset="-128"/>
              </a:defRPr>
            </a:lvl2pPr>
            <a:lvl3pPr marL="1163361" indent="-231404">
              <a:spcBef>
                <a:spcPct val="30000"/>
              </a:spcBef>
              <a:defRPr sz="1200">
                <a:solidFill>
                  <a:schemeClr val="tx1"/>
                </a:solidFill>
                <a:latin typeface="Arial" charset="0"/>
                <a:ea typeface="MS PGothic" pitchFamily="34" charset="-128"/>
              </a:defRPr>
            </a:lvl3pPr>
            <a:lvl4pPr marL="1629339" indent="-231404">
              <a:spcBef>
                <a:spcPct val="30000"/>
              </a:spcBef>
              <a:defRPr sz="1200">
                <a:solidFill>
                  <a:schemeClr val="tx1"/>
                </a:solidFill>
                <a:latin typeface="Arial" charset="0"/>
                <a:ea typeface="MS PGothic" pitchFamily="34" charset="-128"/>
              </a:defRPr>
            </a:lvl4pPr>
            <a:lvl5pPr marL="2095317" indent="-231404">
              <a:spcBef>
                <a:spcPct val="30000"/>
              </a:spcBef>
              <a:defRPr sz="1200">
                <a:solidFill>
                  <a:schemeClr val="tx1"/>
                </a:solidFill>
                <a:latin typeface="Arial" charset="0"/>
                <a:ea typeface="MS PGothic" pitchFamily="34" charset="-128"/>
              </a:defRPr>
            </a:lvl5pPr>
            <a:lvl6pPr marL="2551786" indent="-231404" eaLnBrk="0" fontAlgn="base" hangingPunct="0">
              <a:spcBef>
                <a:spcPct val="30000"/>
              </a:spcBef>
              <a:spcAft>
                <a:spcPct val="0"/>
              </a:spcAft>
              <a:defRPr sz="1200">
                <a:solidFill>
                  <a:schemeClr val="tx1"/>
                </a:solidFill>
                <a:latin typeface="Arial" charset="0"/>
                <a:ea typeface="MS PGothic" pitchFamily="34" charset="-128"/>
              </a:defRPr>
            </a:lvl6pPr>
            <a:lvl7pPr marL="3008254" indent="-231404" eaLnBrk="0" fontAlgn="base" hangingPunct="0">
              <a:spcBef>
                <a:spcPct val="30000"/>
              </a:spcBef>
              <a:spcAft>
                <a:spcPct val="0"/>
              </a:spcAft>
              <a:defRPr sz="1200">
                <a:solidFill>
                  <a:schemeClr val="tx1"/>
                </a:solidFill>
                <a:latin typeface="Arial" charset="0"/>
                <a:ea typeface="MS PGothic" pitchFamily="34" charset="-128"/>
              </a:defRPr>
            </a:lvl7pPr>
            <a:lvl8pPr marL="3464723" indent="-231404" eaLnBrk="0" fontAlgn="base" hangingPunct="0">
              <a:spcBef>
                <a:spcPct val="30000"/>
              </a:spcBef>
              <a:spcAft>
                <a:spcPct val="0"/>
              </a:spcAft>
              <a:defRPr sz="1200">
                <a:solidFill>
                  <a:schemeClr val="tx1"/>
                </a:solidFill>
                <a:latin typeface="Arial" charset="0"/>
                <a:ea typeface="MS PGothic" pitchFamily="34" charset="-128"/>
              </a:defRPr>
            </a:lvl8pPr>
            <a:lvl9pPr marL="3921191" indent="-231404" eaLnBrk="0" fontAlgn="base" hangingPunct="0">
              <a:spcBef>
                <a:spcPct val="30000"/>
              </a:spcBef>
              <a:spcAft>
                <a:spcPct val="0"/>
              </a:spcAft>
              <a:defRPr sz="1200">
                <a:solidFill>
                  <a:schemeClr val="tx1"/>
                </a:solidFill>
                <a:latin typeface="Arial"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CA9D2C-3F9F-4B47-8F75-71447FBC8162}" type="slidenum">
              <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spcBef>
                <a:spcPct val="0"/>
              </a:spcBef>
            </a:pPr>
            <a:endParaRPr lang="en-US" altLang="en-US" dirty="0"/>
          </a:p>
        </p:txBody>
      </p:sp>
    </p:spTree>
    <p:extLst>
      <p:ext uri="{BB962C8B-B14F-4D97-AF65-F5344CB8AC3E}">
        <p14:creationId xmlns:p14="http://schemas.microsoft.com/office/powerpoint/2010/main" val="1656432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5589D3-48E0-4B9B-9BA0-30D01A7EC3B7}"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anose="020B0604020202020204" pitchFamily="34" charset="0"/>
            </a:endParaRPr>
          </a:p>
        </p:txBody>
      </p:sp>
    </p:spTree>
    <p:extLst>
      <p:ext uri="{BB962C8B-B14F-4D97-AF65-F5344CB8AC3E}">
        <p14:creationId xmlns:p14="http://schemas.microsoft.com/office/powerpoint/2010/main" val="3472885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BE6ABB-18C8-4AEF-B9F4-6EEFE8F4CA78}"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anose="020B0604020202020204" pitchFamily="34" charset="0"/>
            </a:endParaRPr>
          </a:p>
        </p:txBody>
      </p:sp>
    </p:spTree>
    <p:extLst>
      <p:ext uri="{BB962C8B-B14F-4D97-AF65-F5344CB8AC3E}">
        <p14:creationId xmlns:p14="http://schemas.microsoft.com/office/powerpoint/2010/main" val="3993624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marL="0" marR="0" lvl="0" indent="0" algn="r" defTabSz="914049" rtl="0" eaLnBrk="1" fontAlgn="base" latinLnBrk="0" hangingPunct="1">
              <a:lnSpc>
                <a:spcPct val="100000"/>
              </a:lnSpc>
              <a:spcBef>
                <a:spcPct val="0"/>
              </a:spcBef>
              <a:spcAft>
                <a:spcPct val="0"/>
              </a:spcAft>
              <a:buClrTx/>
              <a:buSzTx/>
              <a:buFontTx/>
              <a:buNone/>
              <a:tabLst/>
              <a:defRPr/>
            </a:pPr>
            <a:fld id="{692A7D7B-44AA-41B7-83E0-245376D7DC84}"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049"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60013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marL="0" marR="0" lvl="0" indent="0" algn="r" defTabSz="914049" rtl="0" eaLnBrk="1" fontAlgn="base" latinLnBrk="0" hangingPunct="1">
              <a:lnSpc>
                <a:spcPct val="100000"/>
              </a:lnSpc>
              <a:spcBef>
                <a:spcPct val="0"/>
              </a:spcBef>
              <a:spcAft>
                <a:spcPct val="0"/>
              </a:spcAft>
              <a:buClrTx/>
              <a:buSzTx/>
              <a:buFontTx/>
              <a:buNone/>
              <a:tabLst/>
              <a:defRPr/>
            </a:pPr>
            <a:fld id="{38D701A5-B6DB-43D6-A2CA-EFA9FB1D7ADD}"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049"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33130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AE18E0-2E0C-4180-ACCD-0BFE52E1B43B}"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spcBef>
                <a:spcPct val="0"/>
              </a:spcBef>
            </a:pPr>
            <a:endParaRPr lang="en-US" dirty="0">
              <a:latin typeface="Arial" panose="020B0604020202020204" pitchFamily="34" charset="0"/>
            </a:endParaRPr>
          </a:p>
        </p:txBody>
      </p:sp>
    </p:spTree>
    <p:extLst>
      <p:ext uri="{BB962C8B-B14F-4D97-AF65-F5344CB8AC3E}">
        <p14:creationId xmlns:p14="http://schemas.microsoft.com/office/powerpoint/2010/main" val="22155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rPr>
              <a:t>Download the 2024 Call for Proposals. It will be posted under the Apply for a Grant section on the home page of the North Central SARE website. (Not yet posted in this screen shot.)
Make sure it is the 2024 Call, because there are changes made each year to the application.  If you have any problems downloading the Call for proposals, please contact the NCR SARE office and we can email you a copy, or send a hard copy.</a:t>
            </a:r>
          </a:p>
        </p:txBody>
      </p:sp>
      <p:sp>
        <p:nvSpPr>
          <p:cNvPr id="66564" name="Slide Number Placeholder 3"/>
          <p:cNvSpPr>
            <a:spLocks noGrp="1"/>
          </p:cNvSpPr>
          <p:nvPr>
            <p:ph type="sldNum" sz="quarter" idx="5"/>
          </p:nvPr>
        </p:nvSpPr>
        <p:spPr/>
        <p:txBody>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eaLnBrk="1" hangingPunct="1"/>
            <a:fld id="{5F2B47CC-359D-4411-8292-640E99F9AAFC}" type="slidenum">
              <a:rPr lang="en-US" sz="1200">
                <a:latin typeface="Arial" panose="020B0604020202020204" pitchFamily="34" charset="0"/>
              </a:rPr>
              <a:pPr eaLnBrk="1" hangingPunct="1"/>
              <a:t>2</a:t>
            </a:fld>
            <a:endParaRPr lang="en-US" sz="1200">
              <a:latin typeface="Arial" panose="020B0604020202020204" pitchFamily="34" charset="0"/>
            </a:endParaRPr>
          </a:p>
        </p:txBody>
      </p:sp>
    </p:spTree>
    <p:extLst>
      <p:ext uri="{BB962C8B-B14F-4D97-AF65-F5344CB8AC3E}">
        <p14:creationId xmlns:p14="http://schemas.microsoft.com/office/powerpoint/2010/main" val="1395079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lgn="l" rtl="0">
              <a:spcBef>
                <a:spcPts val="0"/>
              </a:spcBef>
              <a:spcAft>
                <a:spcPts val="0"/>
              </a:spcAft>
              <a:buNone/>
            </a:pPr>
            <a:r>
              <a:rPr lang="en-US" dirty="0"/>
              <a:t>To look up the projects funded in the past, go to projects.sare.org, and click on search projects. </a:t>
            </a:r>
          </a:p>
          <a:p>
            <a:endParaRPr lang="en-US" altLang="en-US" dirty="0"/>
          </a:p>
        </p:txBody>
      </p:sp>
      <p:sp>
        <p:nvSpPr>
          <p:cNvPr id="67588" name="Slide Number Placeholder 3"/>
          <p:cNvSpPr>
            <a:spLocks noGrp="1"/>
          </p:cNvSpPr>
          <p:nvPr>
            <p:ph type="sldNum" sz="quarter" idx="5"/>
          </p:nvPr>
        </p:nvSpPr>
        <p:spPr/>
        <p:txBody>
          <a:bodyPr/>
          <a:lstStyle/>
          <a:p>
            <a:pPr defTabSz="957220">
              <a:defRPr/>
            </a:pPr>
            <a:fld id="{10AC0331-4771-4362-A23D-58F797D6513D}" type="slidenum">
              <a:rPr lang="en-US" smtClean="0"/>
              <a:pPr defTabSz="957220">
                <a:defRPr/>
              </a:pPr>
              <a:t>22</a:t>
            </a:fld>
            <a:endParaRPr lang="en-US" dirty="0"/>
          </a:p>
        </p:txBody>
      </p:sp>
    </p:spTree>
    <p:extLst>
      <p:ext uri="{BB962C8B-B14F-4D97-AF65-F5344CB8AC3E}">
        <p14:creationId xmlns:p14="http://schemas.microsoft.com/office/powerpoint/2010/main" val="1708338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2: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1" name="Google Shape;291;p12:notes"/>
          <p:cNvSpPr txBox="1">
            <a:spLocks noGrp="1"/>
          </p:cNvSpPr>
          <p:nvPr>
            <p:ph type="body" idx="1"/>
          </p:nvPr>
        </p:nvSpPr>
        <p:spPr>
          <a:xfrm>
            <a:off x="731839" y="4560889"/>
            <a:ext cx="5851525" cy="4321175"/>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US" dirty="0"/>
              <a:t>To search for relevant projects: </a:t>
            </a:r>
            <a:br>
              <a:rPr lang="en-US" dirty="0"/>
            </a:br>
            <a:endParaRPr dirty="0"/>
          </a:p>
        </p:txBody>
      </p:sp>
      <p:sp>
        <p:nvSpPr>
          <p:cNvPr id="292" name="Google Shape;292;p12:notes"/>
          <p:cNvSpPr txBox="1">
            <a:spLocks noGrp="1"/>
          </p:cNvSpPr>
          <p:nvPr>
            <p:ph type="sldNum" idx="12"/>
          </p:nvPr>
        </p:nvSpPr>
        <p:spPr>
          <a:xfrm>
            <a:off x="4143376" y="9118601"/>
            <a:ext cx="3170238" cy="481013"/>
          </a:xfrm>
          <a:prstGeom prst="rect">
            <a:avLst/>
          </a:prstGeom>
          <a:noFill/>
          <a:ln>
            <a:noFill/>
          </a:ln>
        </p:spPr>
        <p:txBody>
          <a:bodyPr spcFirstLastPara="1" wrap="square" lIns="95700" tIns="47850" rIns="95700" bIns="47850" anchor="b" anchorCtr="0">
            <a:noAutofit/>
          </a:bodyPr>
          <a:lstStyle/>
          <a:p>
            <a:pPr marL="0" lvl="0" indent="0" algn="r" rtl="0">
              <a:lnSpc>
                <a:spcPct val="100000"/>
              </a:lnSpc>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075514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rPr>
              <a:t>Scroll down that page to grant writing resource, and you’ll see NCR-SARE</a:t>
            </a:r>
            <a:r>
              <a:rPr lang="en-US" baseline="0" dirty="0">
                <a:latin typeface="Arial" panose="020B0604020202020204" pitchFamily="34" charset="0"/>
              </a:rPr>
              <a:t> </a:t>
            </a:r>
            <a:r>
              <a:rPr lang="en-US" dirty="0">
                <a:latin typeface="Arial" panose="020B0604020202020204" pitchFamily="34" charset="0"/>
              </a:rPr>
              <a:t>Sustainable Agriculture Coordinators.  You should contact your state coordinator for NCR SARE. Click on the link indicated in this slide to obtain the name and contact information of your state coordinator.  They can discuss your idea with you, offer suggestions, and may be able to link you to collaborators.  They can be especially helpful in connecting you to farmers who might be interested in your work and willing to collaborate.</a:t>
            </a:r>
          </a:p>
        </p:txBody>
      </p:sp>
      <p:sp>
        <p:nvSpPr>
          <p:cNvPr id="67588" name="Slide Number Placeholder 3"/>
          <p:cNvSpPr>
            <a:spLocks noGrp="1"/>
          </p:cNvSpPr>
          <p:nvPr>
            <p:ph type="sldNum" sz="quarter" idx="5"/>
          </p:nvPr>
        </p:nvSpPr>
        <p:spPr/>
        <p:txBody>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eaLnBrk="1" hangingPunct="1"/>
            <a:fld id="{1C46D564-23DE-4C90-922B-A338ED770BB0}" type="slidenum">
              <a:rPr lang="en-US" sz="1200">
                <a:latin typeface="Arial" panose="020B0604020202020204" pitchFamily="34" charset="0"/>
              </a:rPr>
              <a:pPr eaLnBrk="1" hangingPunct="1"/>
              <a:t>24</a:t>
            </a:fld>
            <a:endParaRPr lang="en-US" sz="1200">
              <a:latin typeface="Arial" panose="020B0604020202020204" pitchFamily="34" charset="0"/>
            </a:endParaRPr>
          </a:p>
        </p:txBody>
      </p:sp>
    </p:spTree>
    <p:extLst>
      <p:ext uri="{BB962C8B-B14F-4D97-AF65-F5344CB8AC3E}">
        <p14:creationId xmlns:p14="http://schemas.microsoft.com/office/powerpoint/2010/main" val="2596101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 those are the basics for preparing your proposal. Now I’m going to switch gears and walk you through the new online application system. </a:t>
            </a:r>
          </a:p>
          <a:p>
            <a:r>
              <a:rPr lang="en-US" altLang="en-US" dirty="0">
                <a:latin typeface="Arial" panose="020B0604020202020204" pitchFamily="34" charset="0"/>
              </a:rPr>
              <a:t>If you’ve never had a SARE grant before, you’ll first need to create an account and complete your user profile.  Go to projects.sare.org and click on “create an account”</a:t>
            </a:r>
          </a:p>
          <a:p>
            <a:r>
              <a:rPr lang="en-US" altLang="en-US" dirty="0">
                <a:latin typeface="Arial" panose="020B0604020202020204" pitchFamily="34" charset="0"/>
              </a:rPr>
              <a:t>If you’ve had a SARE grant previously and filed reports in this system, your profile will already be in the system and you can log in with the information you used for reporting.</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 </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5726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5726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5726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5726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9E6EB88D-86E8-4906-9E93-8D4ED4AF0A2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18950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Once you log in, you’ll see this screen. Under projects, you’ll see a list of all projects you’ve been associated with.  Under proposals, you’ll see a link to manage applications. This is for you to edit proposals you’ve started but not submitted.</a:t>
            </a:r>
          </a:p>
          <a:p>
            <a:r>
              <a:rPr lang="en-US" altLang="en-US">
                <a:latin typeface="Arial" panose="020B0604020202020204" pitchFamily="34" charset="0"/>
              </a:rPr>
              <a:t>Click on “start a new grant” to start a new proposal.</a:t>
            </a:r>
            <a:endParaRPr lang="en-US" altLang="en-US" dirty="0">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5726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5726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5726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5726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404DBB53-AEB5-4893-92E4-46994D34B098}"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57263" rtl="0" eaLnBrk="1" fontAlgn="base" latinLnBrk="0" hangingPunct="1">
                <a:lnSpc>
                  <a:spcPct val="100000"/>
                </a:lnSpc>
                <a:spcBef>
                  <a:spcPct val="0"/>
                </a:spcBef>
                <a:spcAft>
                  <a:spcPct val="0"/>
                </a:spcAft>
                <a:buClrTx/>
                <a:buSzTx/>
                <a:buFontTx/>
                <a:buNone/>
                <a:tabLst/>
                <a:defRPr/>
              </a:pPr>
              <a:t>26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79497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5726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5726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5726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5726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404DBB53-AEB5-4893-92E4-46994D34B098}"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27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82797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5726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5726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5726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5726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404DBB53-AEB5-4893-92E4-46994D34B098}"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57263" rtl="0" eaLnBrk="1" fontAlgn="base" latinLnBrk="0" hangingPunct="1">
                <a:lnSpc>
                  <a:spcPct val="100000"/>
                </a:lnSpc>
                <a:spcBef>
                  <a:spcPct val="0"/>
                </a:spcBef>
                <a:spcAft>
                  <a:spcPct val="0"/>
                </a:spcAft>
                <a:buClrTx/>
                <a:buSzTx/>
                <a:buFontTx/>
                <a:buNone/>
                <a:tabLst/>
                <a:defRPr/>
              </a:pPr>
              <a:t>28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81897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dirty="0">
                <a:latin typeface="Arial" panose="020B0604020202020204" pitchFamily="34" charset="0"/>
              </a:rPr>
              <a:t>Answer each question by clicking on “edit answer” and </a:t>
            </a:r>
            <a:r>
              <a:rPr lang="en-US" altLang="en-US" b="1" dirty="0">
                <a:latin typeface="Arial" panose="020B0604020202020204" pitchFamily="34" charset="0"/>
              </a:rPr>
              <a:t>saving</a:t>
            </a:r>
            <a:r>
              <a:rPr lang="en-US" altLang="en-US" dirty="0">
                <a:latin typeface="Arial" panose="020B0604020202020204" pitchFamily="34" charset="0"/>
              </a:rPr>
              <a:t> </a:t>
            </a:r>
            <a:r>
              <a:rPr lang="en-US" altLang="en-US" b="1" dirty="0">
                <a:latin typeface="Arial" panose="020B0604020202020204" pitchFamily="34" charset="0"/>
              </a:rPr>
              <a:t>your answer</a:t>
            </a:r>
            <a:r>
              <a:rPr lang="en-US" altLang="en-US" dirty="0">
                <a:latin typeface="Arial" panose="020B0604020202020204" pitchFamily="34" charset="0"/>
              </a:rPr>
              <a:t>. Once you’ve completed the cover page information, or at any time, you can click on “back to proposal” to go back to the main page.  SAVE as you go. If you’re interrupted, only what has been “saved” will be kept.</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5726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5726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5726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5726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E68C8854-2BF1-40F3-AF35-6FF9D2AAC32B}"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18702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5726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5726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5726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5726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404DBB53-AEB5-4893-92E4-46994D34B098}"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57263"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949132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eaLnBrk="1" hangingPunct="1"/>
            <a:fld id="{E4F6727F-93D2-459A-B32B-905C3A39D305}" type="slidenum">
              <a:rPr lang="en-US" sz="1200">
                <a:latin typeface="Arial" panose="020B0604020202020204" pitchFamily="34" charset="0"/>
              </a:rPr>
              <a:pPr eaLnBrk="1" hangingPunct="1"/>
              <a:t>31</a:t>
            </a:fld>
            <a:endParaRPr lang="en-US" sz="1200">
              <a:latin typeface="Arial" panose="020B0604020202020204"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spcBef>
                <a:spcPct val="0"/>
              </a:spcBef>
            </a:pPr>
            <a:r>
              <a:rPr lang="en-US">
                <a:latin typeface="Arial" panose="020B0604020202020204" pitchFamily="34" charset="0"/>
              </a:rPr>
              <a:t>Things to remember!</a:t>
            </a:r>
            <a:endParaRPr lang="en-US" dirty="0">
              <a:latin typeface="Arial" panose="020B0604020202020204" pitchFamily="34" charset="0"/>
            </a:endParaRPr>
          </a:p>
        </p:txBody>
      </p:sp>
    </p:spTree>
    <p:extLst>
      <p:ext uri="{BB962C8B-B14F-4D97-AF65-F5344CB8AC3E}">
        <p14:creationId xmlns:p14="http://schemas.microsoft.com/office/powerpoint/2010/main" val="1778088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eaLnBrk="1" hangingPunct="1"/>
            <a:fld id="{C1818C60-AFC6-4D07-B6E1-92109A2756D0}" type="slidenum">
              <a:rPr lang="en-US" sz="1200">
                <a:latin typeface="Arial" panose="020B0604020202020204" pitchFamily="34" charset="0"/>
              </a:rPr>
              <a:pPr eaLnBrk="1" hangingPunct="1"/>
              <a:t>3</a:t>
            </a:fld>
            <a:endParaRPr lang="en-US" sz="120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anose="020B0604020202020204" pitchFamily="34" charset="0"/>
              </a:rPr>
              <a:t>The USDA Sustainable Agriculture Research and Education program, commonly referred to by our acronym, SARE, is a part of the  USDA, funded through the National Institute of Food and Agriculture or NIFA program.</a:t>
            </a:r>
          </a:p>
          <a:p>
            <a:pPr eaLnBrk="1" hangingPunct="1"/>
            <a:endParaRPr lang="en-US" dirty="0">
              <a:latin typeface="Arial" panose="020B0604020202020204" pitchFamily="34" charset="0"/>
            </a:endParaRPr>
          </a:p>
        </p:txBody>
      </p:sp>
    </p:spTree>
    <p:extLst>
      <p:ext uri="{BB962C8B-B14F-4D97-AF65-F5344CB8AC3E}">
        <p14:creationId xmlns:p14="http://schemas.microsoft.com/office/powerpoint/2010/main" val="2344236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eaLnBrk="1" hangingPunct="1"/>
            <a:fld id="{DE0FEEFD-91F0-45F1-AD5E-53B0F7DE0FA2}" type="slidenum">
              <a:rPr lang="en-US" sz="1200">
                <a:latin typeface="Arial" panose="020B0604020202020204" pitchFamily="34" charset="0"/>
              </a:rPr>
              <a:pPr eaLnBrk="1" hangingPunct="1"/>
              <a:t>32</a:t>
            </a:fld>
            <a:endParaRPr lang="en-US" sz="1200">
              <a:latin typeface="Arial" panose="020B0604020202020204"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spcBef>
                <a:spcPct val="0"/>
              </a:spcBef>
            </a:pPr>
            <a:r>
              <a:rPr lang="en-US" dirty="0">
                <a:latin typeface="Arial" panose="020B0604020202020204" pitchFamily="34" charset="0"/>
              </a:rPr>
              <a:t>Here is contact information for me and for Jean Andreasen.  Please feel free to contact us with questions.. </a:t>
            </a:r>
            <a:br>
              <a:rPr lang="en-US" dirty="0">
                <a:latin typeface="Arial" panose="020B0604020202020204" pitchFamily="34" charset="0"/>
              </a:rPr>
            </a:br>
            <a:r>
              <a:rPr lang="en-US" dirty="0">
                <a:latin typeface="Arial" panose="020B0604020202020204" pitchFamily="34" charset="0"/>
              </a:rPr>
              <a:t>We look forward to receiving your proposal.</a:t>
            </a:r>
          </a:p>
        </p:txBody>
      </p:sp>
    </p:spTree>
    <p:extLst>
      <p:ext uri="{BB962C8B-B14F-4D97-AF65-F5344CB8AC3E}">
        <p14:creationId xmlns:p14="http://schemas.microsoft.com/office/powerpoint/2010/main" val="58976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eaLnBrk="1" hangingPunct="1"/>
            <a:fld id="{E658B9B8-F5B9-4279-93E4-8232DAF0A03D}" type="slidenum">
              <a:rPr lang="en-US" sz="1200">
                <a:latin typeface="Arial" panose="020B0604020202020204" pitchFamily="34" charset="0"/>
              </a:rPr>
              <a:pPr eaLnBrk="1" hangingPunct="1"/>
              <a:t>4</a:t>
            </a:fld>
            <a:endParaRPr lang="en-US" sz="1200">
              <a:latin typeface="Arial" panose="020B0604020202020204"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anose="020B0604020202020204" pitchFamily="34" charset="0"/>
              </a:rPr>
              <a:t>We provide grants and outreach to advance sustainable innovations to the whole of American agriculture.</a:t>
            </a:r>
            <a:endParaRPr lang="en-US" dirty="0">
              <a:latin typeface="Arial" panose="020B0604020202020204" pitchFamily="34" charset="0"/>
            </a:endParaRPr>
          </a:p>
        </p:txBody>
      </p:sp>
    </p:spTree>
    <p:extLst>
      <p:ext uri="{BB962C8B-B14F-4D97-AF65-F5344CB8AC3E}">
        <p14:creationId xmlns:p14="http://schemas.microsoft.com/office/powerpoint/2010/main" val="131863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eaLnBrk="1" hangingPunct="1"/>
            <a:fld id="{E9695162-C27F-4069-A7EF-7F186EBE04EE}" type="slidenum">
              <a:rPr lang="en-US" sz="1200">
                <a:latin typeface="Arial" panose="020B0604020202020204" pitchFamily="34" charset="0"/>
              </a:rPr>
              <a:pPr eaLnBrk="1" hangingPunct="1"/>
              <a:t>5</a:t>
            </a:fld>
            <a:endParaRPr lang="en-US" sz="1200">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anose="020B0604020202020204" pitchFamily="34" charset="0"/>
              </a:rPr>
              <a:t>This slide highlights some of the main characteristics of the SARE program-- </a:t>
            </a:r>
          </a:p>
          <a:p>
            <a:pPr eaLnBrk="1" hangingPunct="1"/>
            <a:r>
              <a:rPr lang="en-US">
                <a:latin typeface="Arial" panose="020B0604020202020204" pitchFamily="34" charset="0"/>
              </a:rPr>
              <a:t>We are decentralized, in that each of the four regions make their own funding decisions, including which grant programs to offer.</a:t>
            </a:r>
          </a:p>
          <a:p>
            <a:pPr eaLnBrk="1" hangingPunct="1"/>
            <a:r>
              <a:rPr lang="en-US">
                <a:latin typeface="Arial" panose="020B0604020202020204" pitchFamily="34" charset="0"/>
              </a:rPr>
              <a:t>We are science-based, and a grassroots grant program.   Our proposal review teams and our administrative council include farmers and ranchers, extension educators, researchers and personnel from state and federal agencies.  That’s an important point to remember when you’re writing your grant proposal—don’t assume that everyone reviewing your proposal is an expert in your field—try to avoid using jargon.  </a:t>
            </a:r>
          </a:p>
          <a:p>
            <a:pPr eaLnBrk="1" hangingPunct="1"/>
            <a:endParaRPr lang="en-US">
              <a:latin typeface="Arial" panose="020B0604020202020204" pitchFamily="34" charset="0"/>
            </a:endParaRPr>
          </a:p>
          <a:p>
            <a:pPr eaLnBrk="1" hangingPunct="1"/>
            <a:r>
              <a:rPr lang="en-US">
                <a:latin typeface="Arial" panose="020B0604020202020204" pitchFamily="34" charset="0"/>
              </a:rPr>
              <a:t>Also, we only fund projects with strong farmer/rancher or end-user involvement.</a:t>
            </a:r>
            <a:endParaRPr lang="en-US" dirty="0">
              <a:latin typeface="Arial" panose="020B0604020202020204" pitchFamily="34" charset="0"/>
            </a:endParaRPr>
          </a:p>
        </p:txBody>
      </p:sp>
    </p:spTree>
    <p:extLst>
      <p:ext uri="{BB962C8B-B14F-4D97-AF65-F5344CB8AC3E}">
        <p14:creationId xmlns:p14="http://schemas.microsoft.com/office/powerpoint/2010/main" val="276109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56026" indent="-290048">
              <a:spcBef>
                <a:spcPct val="30000"/>
              </a:spcBef>
              <a:defRPr sz="1200">
                <a:solidFill>
                  <a:schemeClr val="tx1"/>
                </a:solidFill>
                <a:latin typeface="Arial" charset="0"/>
                <a:ea typeface="MS PGothic" pitchFamily="34" charset="-128"/>
              </a:defRPr>
            </a:lvl2pPr>
            <a:lvl3pPr marL="1163361" indent="-231404">
              <a:spcBef>
                <a:spcPct val="30000"/>
              </a:spcBef>
              <a:defRPr sz="1200">
                <a:solidFill>
                  <a:schemeClr val="tx1"/>
                </a:solidFill>
                <a:latin typeface="Arial" charset="0"/>
                <a:ea typeface="MS PGothic" pitchFamily="34" charset="-128"/>
              </a:defRPr>
            </a:lvl3pPr>
            <a:lvl4pPr marL="1629339" indent="-231404">
              <a:spcBef>
                <a:spcPct val="30000"/>
              </a:spcBef>
              <a:defRPr sz="1200">
                <a:solidFill>
                  <a:schemeClr val="tx1"/>
                </a:solidFill>
                <a:latin typeface="Arial" charset="0"/>
                <a:ea typeface="MS PGothic" pitchFamily="34" charset="-128"/>
              </a:defRPr>
            </a:lvl4pPr>
            <a:lvl5pPr marL="2095317" indent="-231404">
              <a:spcBef>
                <a:spcPct val="30000"/>
              </a:spcBef>
              <a:defRPr sz="1200">
                <a:solidFill>
                  <a:schemeClr val="tx1"/>
                </a:solidFill>
                <a:latin typeface="Arial" charset="0"/>
                <a:ea typeface="MS PGothic" pitchFamily="34" charset="-128"/>
              </a:defRPr>
            </a:lvl5pPr>
            <a:lvl6pPr marL="2551786" indent="-231404" eaLnBrk="0" fontAlgn="base" hangingPunct="0">
              <a:spcBef>
                <a:spcPct val="30000"/>
              </a:spcBef>
              <a:spcAft>
                <a:spcPct val="0"/>
              </a:spcAft>
              <a:defRPr sz="1200">
                <a:solidFill>
                  <a:schemeClr val="tx1"/>
                </a:solidFill>
                <a:latin typeface="Arial" charset="0"/>
                <a:ea typeface="MS PGothic" pitchFamily="34" charset="-128"/>
              </a:defRPr>
            </a:lvl6pPr>
            <a:lvl7pPr marL="3008254" indent="-231404" eaLnBrk="0" fontAlgn="base" hangingPunct="0">
              <a:spcBef>
                <a:spcPct val="30000"/>
              </a:spcBef>
              <a:spcAft>
                <a:spcPct val="0"/>
              </a:spcAft>
              <a:defRPr sz="1200">
                <a:solidFill>
                  <a:schemeClr val="tx1"/>
                </a:solidFill>
                <a:latin typeface="Arial" charset="0"/>
                <a:ea typeface="MS PGothic" pitchFamily="34" charset="-128"/>
              </a:defRPr>
            </a:lvl7pPr>
            <a:lvl8pPr marL="3464723" indent="-231404" eaLnBrk="0" fontAlgn="base" hangingPunct="0">
              <a:spcBef>
                <a:spcPct val="30000"/>
              </a:spcBef>
              <a:spcAft>
                <a:spcPct val="0"/>
              </a:spcAft>
              <a:defRPr sz="1200">
                <a:solidFill>
                  <a:schemeClr val="tx1"/>
                </a:solidFill>
                <a:latin typeface="Arial" charset="0"/>
                <a:ea typeface="MS PGothic" pitchFamily="34" charset="-128"/>
              </a:defRPr>
            </a:lvl8pPr>
            <a:lvl9pPr marL="3921191" indent="-231404"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5FE7D9E2-0ABA-42CD-B4A0-E45F47673DE9}" type="slidenum">
              <a:rPr lang="en-US" altLang="en-US"/>
              <a:pPr>
                <a:spcBef>
                  <a:spcPct val="0"/>
                </a:spcBef>
              </a:pPr>
              <a:t>6</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 We also</a:t>
            </a:r>
            <a:r>
              <a:rPr lang="en-US" altLang="en-US" baseline="0" dirty="0"/>
              <a:t> have materials available for free as pdfs online, or for small fees, based largely on SARE grant results.</a:t>
            </a:r>
            <a:endParaRPr lang="en-US" altLang="en-US" dirty="0"/>
          </a:p>
        </p:txBody>
      </p:sp>
    </p:spTree>
    <p:extLst>
      <p:ext uri="{BB962C8B-B14F-4D97-AF65-F5344CB8AC3E}">
        <p14:creationId xmlns:p14="http://schemas.microsoft.com/office/powerpoint/2010/main" val="412050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eaLnBrk="1" hangingPunct="1"/>
            <a:fld id="{39233D8E-2C49-4FA2-A076-6DDB15C9071B}" type="slidenum">
              <a:rPr lang="en-US" sz="1200">
                <a:latin typeface="Arial" panose="020B0604020202020204" pitchFamily="34" charset="0"/>
              </a:rPr>
              <a:pPr eaLnBrk="1" hangingPunct="1"/>
              <a:t>7</a:t>
            </a:fld>
            <a:endParaRPr lang="en-US" sz="1200">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spcBef>
                <a:spcPct val="100000"/>
              </a:spcBef>
            </a:pPr>
            <a:r>
              <a:rPr lang="en-US">
                <a:solidFill>
                  <a:srgbClr val="4A43AB"/>
                </a:solidFill>
                <a:latin typeface="Arial" panose="020B0604020202020204" pitchFamily="34" charset="0"/>
              </a:rPr>
              <a:t>We are decentralized. The North Central region includes 12 upper midwestern states, and we have our own 16 member Administrative Council, composed of farmers/ranchers, researchers, educators and federal and state agency personnel. They set priorities and make grant funding decisions. In our region, we offer the six grant programs listed above.  Information on all grant programs can be found on our website.
</a:t>
            </a:r>
            <a:endParaRPr lang="en-US" dirty="0">
              <a:latin typeface="Arial" panose="020B0604020202020204" pitchFamily="34" charset="0"/>
            </a:endParaRPr>
          </a:p>
        </p:txBody>
      </p:sp>
    </p:spTree>
    <p:extLst>
      <p:ext uri="{BB962C8B-B14F-4D97-AF65-F5344CB8AC3E}">
        <p14:creationId xmlns:p14="http://schemas.microsoft.com/office/powerpoint/2010/main" val="50845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eaLnBrk="1" hangingPunct="1"/>
            <a:fld id="{9F57D3F6-DCF1-4FFF-BC20-2F2A01813AED}" type="slidenum">
              <a:rPr lang="en-US" sz="1200">
                <a:latin typeface="Arial" panose="020B0604020202020204" pitchFamily="34" charset="0"/>
              </a:rPr>
              <a:pPr eaLnBrk="1" hangingPunct="1"/>
              <a:t>8</a:t>
            </a:fld>
            <a:endParaRPr lang="en-US" sz="1200">
              <a:latin typeface="Arial" panose="020B060402020202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anose="020B0604020202020204" pitchFamily="34" charset="0"/>
              </a:rPr>
              <a:t>Successful SARE grantees have projects that simultaneously address the 3Ps of sustainability—people, profit over the long term  and protection of our resources. </a:t>
            </a:r>
          </a:p>
          <a:p>
            <a:pPr eaLnBrk="1" hangingPunct="1"/>
            <a:r>
              <a:rPr lang="en-US" dirty="0">
                <a:latin typeface="Arial" panose="020B0604020202020204" pitchFamily="34" charset="0"/>
              </a:rPr>
              <a:t>The North Central SARE uses slightly different wording, but also highlights the “3Ps” of sustainability, in the  NCR-SARE broad based outcomes, listed at the top of p. 3 in the Call for Proposals.</a:t>
            </a:r>
          </a:p>
          <a:p>
            <a:pPr eaLnBrk="1" hangingPunct="1"/>
            <a:r>
              <a:rPr lang="en-US" dirty="0">
                <a:latin typeface="Arial" panose="020B0604020202020204" pitchFamily="34" charset="0"/>
              </a:rPr>
              <a:t>In your proposal, you must address how your project addresses each of these outcomes, even if it emphasizes one over the others.  The outcomes are:</a:t>
            </a:r>
          </a:p>
          <a:p>
            <a:pPr eaLnBrk="1" hangingPunct="1"/>
            <a:r>
              <a:rPr lang="en-US" dirty="0">
                <a:latin typeface="Arial" panose="020B0604020202020204" pitchFamily="34" charset="0"/>
              </a:rPr>
              <a:t>Improving the profitability of farmers and associated agricultural businesses.</a:t>
            </a:r>
          </a:p>
          <a:p>
            <a:pPr eaLnBrk="1" hangingPunct="1"/>
            <a:endParaRPr lang="en-US" dirty="0">
              <a:latin typeface="Arial" panose="020B0604020202020204" pitchFamily="34" charset="0"/>
            </a:endParaRPr>
          </a:p>
          <a:p>
            <a:pPr eaLnBrk="1" hangingPunct="1"/>
            <a:r>
              <a:rPr lang="en-US" dirty="0">
                <a:latin typeface="Arial" panose="020B0604020202020204" pitchFamily="34" charset="0"/>
              </a:rPr>
              <a:t>Sustaining and improving the environmental quality and natural resource base on which agriculture depends.</a:t>
            </a:r>
          </a:p>
          <a:p>
            <a:pPr eaLnBrk="1" hangingPunct="1"/>
            <a:endParaRPr lang="en-US" dirty="0">
              <a:latin typeface="Arial" panose="020B0604020202020204" pitchFamily="34" charset="0"/>
            </a:endParaRPr>
          </a:p>
          <a:p>
            <a:pPr eaLnBrk="1" hangingPunct="1"/>
            <a:r>
              <a:rPr lang="en-US" dirty="0">
                <a:latin typeface="Arial" panose="020B0604020202020204" pitchFamily="34" charset="0"/>
              </a:rPr>
              <a:t>Enhancing the quality of life for farmers/ranchers, communities, and society as a whole.</a:t>
            </a:r>
          </a:p>
          <a:p>
            <a:endParaRPr lang="en-US" dirty="0">
              <a:latin typeface="Arial" panose="020B0604020202020204" pitchFamily="34" charset="0"/>
            </a:endParaRPr>
          </a:p>
        </p:txBody>
      </p:sp>
    </p:spTree>
    <p:extLst>
      <p:ext uri="{BB962C8B-B14F-4D97-AF65-F5344CB8AC3E}">
        <p14:creationId xmlns:p14="http://schemas.microsoft.com/office/powerpoint/2010/main" val="16735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57238" indent="-290513">
              <a:spcBef>
                <a:spcPct val="30000"/>
              </a:spcBef>
              <a:defRPr sz="1200">
                <a:solidFill>
                  <a:schemeClr val="tx1"/>
                </a:solidFill>
                <a:latin typeface="Arial" charset="0"/>
                <a:ea typeface="MS PGothic" pitchFamily="34" charset="-128"/>
              </a:defRPr>
            </a:lvl2pPr>
            <a:lvl3pPr marL="1165225" indent="-231775">
              <a:spcBef>
                <a:spcPct val="30000"/>
              </a:spcBef>
              <a:defRPr sz="1200">
                <a:solidFill>
                  <a:schemeClr val="tx1"/>
                </a:solidFill>
                <a:latin typeface="Arial" charset="0"/>
                <a:ea typeface="MS PGothic" pitchFamily="34" charset="-128"/>
              </a:defRPr>
            </a:lvl3pPr>
            <a:lvl4pPr marL="1631950" indent="-231775">
              <a:spcBef>
                <a:spcPct val="30000"/>
              </a:spcBef>
              <a:defRPr sz="1200">
                <a:solidFill>
                  <a:schemeClr val="tx1"/>
                </a:solidFill>
                <a:latin typeface="Arial" charset="0"/>
                <a:ea typeface="MS PGothic" pitchFamily="34" charset="-128"/>
              </a:defRPr>
            </a:lvl4pPr>
            <a:lvl5pPr marL="2098675" indent="-231775">
              <a:spcBef>
                <a:spcPct val="30000"/>
              </a:spcBef>
              <a:defRPr sz="1200">
                <a:solidFill>
                  <a:schemeClr val="tx1"/>
                </a:solidFill>
                <a:latin typeface="Arial" charset="0"/>
                <a:ea typeface="MS PGothic" pitchFamily="34" charset="-128"/>
              </a:defRPr>
            </a:lvl5pPr>
            <a:lvl6pPr marL="2555875" indent="-231775" eaLnBrk="0" fontAlgn="base" hangingPunct="0">
              <a:spcBef>
                <a:spcPct val="30000"/>
              </a:spcBef>
              <a:spcAft>
                <a:spcPct val="0"/>
              </a:spcAft>
              <a:defRPr sz="1200">
                <a:solidFill>
                  <a:schemeClr val="tx1"/>
                </a:solidFill>
                <a:latin typeface="Arial" charset="0"/>
                <a:ea typeface="MS PGothic" pitchFamily="34" charset="-128"/>
              </a:defRPr>
            </a:lvl6pPr>
            <a:lvl7pPr marL="3013075" indent="-231775" eaLnBrk="0" fontAlgn="base" hangingPunct="0">
              <a:spcBef>
                <a:spcPct val="30000"/>
              </a:spcBef>
              <a:spcAft>
                <a:spcPct val="0"/>
              </a:spcAft>
              <a:defRPr sz="1200">
                <a:solidFill>
                  <a:schemeClr val="tx1"/>
                </a:solidFill>
                <a:latin typeface="Arial" charset="0"/>
                <a:ea typeface="MS PGothic" pitchFamily="34" charset="-128"/>
              </a:defRPr>
            </a:lvl7pPr>
            <a:lvl8pPr marL="3470275" indent="-231775" eaLnBrk="0" fontAlgn="base" hangingPunct="0">
              <a:spcBef>
                <a:spcPct val="30000"/>
              </a:spcBef>
              <a:spcAft>
                <a:spcPct val="0"/>
              </a:spcAft>
              <a:defRPr sz="1200">
                <a:solidFill>
                  <a:schemeClr val="tx1"/>
                </a:solidFill>
                <a:latin typeface="Arial" charset="0"/>
                <a:ea typeface="MS PGothic" pitchFamily="34" charset="-128"/>
              </a:defRPr>
            </a:lvl8pPr>
            <a:lvl9pPr marL="3927475" indent="-231775"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6C486106-6D8B-47DA-B473-EF37EA6CE3AC}" type="slidenum">
              <a:rPr lang="en-US" altLang="en-US"/>
              <a:pPr>
                <a:spcBef>
                  <a:spcPct val="0"/>
                </a:spcBef>
              </a:pPr>
              <a:t>10</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anose="020B0604020202020204" pitchFamily="34" charset="0"/>
              </a:rPr>
              <a:t>Those are broad outcomes, so as you can see we fund a wide range of topics that we’ve funded here’s a partial list of the SARE portfolio</a:t>
            </a:r>
          </a:p>
          <a:p>
            <a:pPr eaLnBrk="1" hangingPunct="1"/>
            <a:endParaRPr lang="en-US" altLang="en-US" dirty="0"/>
          </a:p>
        </p:txBody>
      </p:sp>
    </p:spTree>
    <p:extLst>
      <p:ext uri="{BB962C8B-B14F-4D97-AF65-F5344CB8AC3E}">
        <p14:creationId xmlns:p14="http://schemas.microsoft.com/office/powerpoint/2010/main" val="776087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2EB8A08-87DB-4898-B2CE-8B40BEACB48F}" type="datetimeFigureOut">
              <a:rPr lang="en-US"/>
              <a:pPr>
                <a:defRPr/>
              </a:pPr>
              <a:t>3/4/24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DC521B-DABD-41AD-B8B4-DD0E1C66ACB9}" type="slidenum">
              <a:rPr lang="en-US"/>
              <a:pPr/>
              <a:t>‹#›</a:t>
            </a:fld>
            <a:endParaRPr lang="en-US"/>
          </a:p>
        </p:txBody>
      </p:sp>
    </p:spTree>
    <p:extLst>
      <p:ext uri="{BB962C8B-B14F-4D97-AF65-F5344CB8AC3E}">
        <p14:creationId xmlns:p14="http://schemas.microsoft.com/office/powerpoint/2010/main" val="859656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732220-70A0-4B45-8173-34A07088A869}" type="datetimeFigureOut">
              <a:rPr lang="en-US"/>
              <a:pPr>
                <a:defRPr/>
              </a:pPr>
              <a:t>3/4/24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9951F2A-0458-4154-A74E-49D610CB0B0B}" type="slidenum">
              <a:rPr lang="en-US"/>
              <a:pPr/>
              <a:t>‹#›</a:t>
            </a:fld>
            <a:endParaRPr lang="en-US"/>
          </a:p>
        </p:txBody>
      </p:sp>
    </p:spTree>
    <p:extLst>
      <p:ext uri="{BB962C8B-B14F-4D97-AF65-F5344CB8AC3E}">
        <p14:creationId xmlns:p14="http://schemas.microsoft.com/office/powerpoint/2010/main" val="121012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6090900-DC39-413E-A642-6AB3441EA837}" type="datetimeFigureOut">
              <a:rPr lang="en-US"/>
              <a:pPr>
                <a:defRPr/>
              </a:pPr>
              <a:t>3/4/24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F9C062-C118-404B-B08A-7900EA5F242F}" type="slidenum">
              <a:rPr lang="en-US"/>
              <a:pPr/>
              <a:t>‹#›</a:t>
            </a:fld>
            <a:endParaRPr lang="en-US"/>
          </a:p>
        </p:txBody>
      </p:sp>
    </p:spTree>
    <p:extLst>
      <p:ext uri="{BB962C8B-B14F-4D97-AF65-F5344CB8AC3E}">
        <p14:creationId xmlns:p14="http://schemas.microsoft.com/office/powerpoint/2010/main" val="1629020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custDataLst>
              <p:tags r:id="rId2"/>
            </p:custDataLst>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06371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custDataLst>
              <p:tags r:id="rId2"/>
            </p:custDataLst>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0901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51180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2716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674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72842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062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30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B1EA3FD-5DD6-4D39-AF8A-AAE42ABD280F}" type="datetimeFigureOut">
              <a:rPr lang="en-US"/>
              <a:pPr>
                <a:defRPr/>
              </a:pPr>
              <a:t>3/4/24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C22037-D538-45D5-8D54-BFC2D16DA78F}" type="slidenum">
              <a:rPr lang="en-US"/>
              <a:pPr/>
              <a:t>‹#›</a:t>
            </a:fld>
            <a:endParaRPr lang="en-US"/>
          </a:p>
        </p:txBody>
      </p:sp>
    </p:spTree>
    <p:extLst>
      <p:ext uri="{BB962C8B-B14F-4D97-AF65-F5344CB8AC3E}">
        <p14:creationId xmlns:p14="http://schemas.microsoft.com/office/powerpoint/2010/main" val="3953727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6366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7020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3859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8078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839764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3805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7517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90362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067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006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20C4AE-86A1-4C35-80AA-F1426F7C583E}" type="datetimeFigureOut">
              <a:rPr lang="en-US"/>
              <a:pPr>
                <a:defRPr/>
              </a:pPr>
              <a:t>3/4/24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006940-109F-4046-8475-077C0B73D032}" type="slidenum">
              <a:rPr lang="en-US"/>
              <a:pPr/>
              <a:t>‹#›</a:t>
            </a:fld>
            <a:endParaRPr lang="en-US"/>
          </a:p>
        </p:txBody>
      </p:sp>
    </p:spTree>
    <p:extLst>
      <p:ext uri="{BB962C8B-B14F-4D97-AF65-F5344CB8AC3E}">
        <p14:creationId xmlns:p14="http://schemas.microsoft.com/office/powerpoint/2010/main" val="225781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70242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004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2859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21867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853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8538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4227751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4472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77751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2775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A91BA6-C478-42F4-BDD1-E0BF855BED46}" type="datetimeFigureOut">
              <a:rPr lang="en-US"/>
              <a:pPr>
                <a:defRPr/>
              </a:pPr>
              <a:t>3/4/24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B26266-5984-48DC-8595-88484C156E87}" type="slidenum">
              <a:rPr lang="en-US"/>
              <a:pPr/>
              <a:t>‹#›</a:t>
            </a:fld>
            <a:endParaRPr lang="en-US"/>
          </a:p>
        </p:txBody>
      </p:sp>
    </p:spTree>
    <p:extLst>
      <p:ext uri="{BB962C8B-B14F-4D97-AF65-F5344CB8AC3E}">
        <p14:creationId xmlns:p14="http://schemas.microsoft.com/office/powerpoint/2010/main" val="10301023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070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2884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24605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285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2409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32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3503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2291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0"/>
              <a:cs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26D73B5D-DF4F-4AE2-A613-0F0B3877D6D7}" type="datetimeFigureOut">
              <a:rPr lang="en-US"/>
              <a:pPr>
                <a:defRPr/>
              </a:pPr>
              <a:t>3/4/24</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fld id="{3BE2BA94-3683-41A9-AA15-0AC614F1B2D0}" type="slidenum">
              <a:rPr lang="en-US" altLang="en-US"/>
              <a:pPr/>
              <a:t>‹#›</a:t>
            </a:fld>
            <a:endParaRPr lang="en-US" altLang="en-US"/>
          </a:p>
        </p:txBody>
      </p:sp>
    </p:spTree>
    <p:extLst>
      <p:ext uri="{BB962C8B-B14F-4D97-AF65-F5344CB8AC3E}">
        <p14:creationId xmlns:p14="http://schemas.microsoft.com/office/powerpoint/2010/main" val="1433514290"/>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5AF462-392E-40DB-8D8D-B23C0324C6EF}" type="datetimeFigureOut">
              <a:rPr lang="en-US"/>
              <a:pPr>
                <a:defRPr/>
              </a:pPr>
              <a:t>3/4/24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A4696381-62C7-4648-A35C-40BC6953F0E3}" type="slidenum">
              <a:rPr lang="en-US" altLang="en-US"/>
              <a:pPr/>
              <a:t>‹#›</a:t>
            </a:fld>
            <a:endParaRPr lang="en-US" altLang="en-US"/>
          </a:p>
        </p:txBody>
      </p:sp>
    </p:spTree>
    <p:extLst>
      <p:ext uri="{BB962C8B-B14F-4D97-AF65-F5344CB8AC3E}">
        <p14:creationId xmlns:p14="http://schemas.microsoft.com/office/powerpoint/2010/main" val="425043575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A91A9A7-DBFA-4819-A46F-62E22C9F1F69}" type="datetimeFigureOut">
              <a:rPr lang="en-US"/>
              <a:pPr>
                <a:defRPr/>
              </a:pPr>
              <a:t>3/4/24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63998A5-47F5-4BD0-BA7E-C5817ADB3714}" type="slidenum">
              <a:rPr lang="en-US"/>
              <a:pPr/>
              <a:t>‹#›</a:t>
            </a:fld>
            <a:endParaRPr lang="en-US"/>
          </a:p>
        </p:txBody>
      </p:sp>
    </p:spTree>
    <p:extLst>
      <p:ext uri="{BB962C8B-B14F-4D97-AF65-F5344CB8AC3E}">
        <p14:creationId xmlns:p14="http://schemas.microsoft.com/office/powerpoint/2010/main" val="6776073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0"/>
              <a:cs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179AD565-2377-4972-8F9D-F416F8F019AB}" type="datetimeFigureOut">
              <a:rPr lang="en-US"/>
              <a:pPr>
                <a:defRPr/>
              </a:pPr>
              <a:t>3/4/24</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fld id="{1D70B689-A0E1-4458-8997-DED9B005C310}" type="slidenum">
              <a:rPr lang="en-US" altLang="en-US"/>
              <a:pPr/>
              <a:t>‹#›</a:t>
            </a:fld>
            <a:endParaRPr lang="en-US" altLang="en-US"/>
          </a:p>
        </p:txBody>
      </p:sp>
    </p:spTree>
    <p:extLst>
      <p:ext uri="{BB962C8B-B14F-4D97-AF65-F5344CB8AC3E}">
        <p14:creationId xmlns:p14="http://schemas.microsoft.com/office/powerpoint/2010/main" val="52310470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D2AC878E-B462-479D-A65D-BB1BDC81F560}" type="datetimeFigureOut">
              <a:rPr lang="en-US"/>
              <a:pPr>
                <a:defRPr/>
              </a:pPr>
              <a:t>3/4/24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352B4A26-EC6A-4333-AC44-46BD4EBA6D7D}" type="slidenum">
              <a:rPr lang="en-US" altLang="en-US"/>
              <a:pPr/>
              <a:t>‹#›</a:t>
            </a:fld>
            <a:endParaRPr lang="en-US" altLang="en-US"/>
          </a:p>
        </p:txBody>
      </p:sp>
    </p:spTree>
    <p:extLst>
      <p:ext uri="{BB962C8B-B14F-4D97-AF65-F5344CB8AC3E}">
        <p14:creationId xmlns:p14="http://schemas.microsoft.com/office/powerpoint/2010/main" val="3658843852"/>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0"/>
              <a:cs typeface="ＭＳ Ｐゴシック"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fld id="{6EFAB2D2-AD85-4DE3-B732-1B10D59EF138}" type="datetimeFigureOut">
              <a:rPr lang="en-US"/>
              <a:pPr>
                <a:defRPr/>
              </a:pPr>
              <a:t>3/4/24</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fld id="{0E7414E7-E5B0-439B-93DB-EC87330651C6}" type="slidenum">
              <a:rPr lang="en-US" altLang="en-US"/>
              <a:pPr/>
              <a:t>‹#›</a:t>
            </a:fld>
            <a:endParaRPr lang="en-US" altLang="en-US"/>
          </a:p>
        </p:txBody>
      </p:sp>
    </p:spTree>
    <p:extLst>
      <p:ext uri="{BB962C8B-B14F-4D97-AF65-F5344CB8AC3E}">
        <p14:creationId xmlns:p14="http://schemas.microsoft.com/office/powerpoint/2010/main" val="13563743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9129917-8D22-4B6C-AB52-08E176B8B211}" type="datetimeFigureOut">
              <a:rPr lang="en-US"/>
              <a:pPr>
                <a:defRPr/>
              </a:pPr>
              <a:t>3/4/24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F00E7156-37E7-4F71-8E11-2BADDC8CC811}" type="slidenum">
              <a:rPr lang="en-US" altLang="en-US"/>
              <a:pPr/>
              <a:t>‹#›</a:t>
            </a:fld>
            <a:endParaRPr lang="en-US" altLang="en-US"/>
          </a:p>
        </p:txBody>
      </p:sp>
    </p:spTree>
    <p:extLst>
      <p:ext uri="{BB962C8B-B14F-4D97-AF65-F5344CB8AC3E}">
        <p14:creationId xmlns:p14="http://schemas.microsoft.com/office/powerpoint/2010/main" val="18955400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0"/>
              <a:cs typeface="ＭＳ Ｐゴシック" charset="0"/>
            </a:endParaRPr>
          </a:p>
        </p:txBody>
      </p:sp>
      <p:sp>
        <p:nvSpPr>
          <p:cNvPr id="8" name="Date Placeholder 1"/>
          <p:cNvSpPr>
            <a:spLocks noGrp="1"/>
          </p:cNvSpPr>
          <p:nvPr>
            <p:ph type="dt" sz="half" idx="10"/>
          </p:nvPr>
        </p:nvSpPr>
        <p:spPr/>
        <p:txBody>
          <a:bodyPr/>
          <a:lstStyle>
            <a:lvl1pPr>
              <a:defRPr/>
            </a:lvl1pPr>
          </a:lstStyle>
          <a:p>
            <a:pPr>
              <a:defRPr/>
            </a:pPr>
            <a:fld id="{55DF78B6-3BEE-4127-B767-26E52ECBCADB}" type="datetimeFigureOut">
              <a:rPr lang="en-US"/>
              <a:pPr>
                <a:defRPr/>
              </a:pPr>
              <a:t>3/4/24</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666A0760-A448-4076-B64A-CDAACF0E403F}" type="slidenum">
              <a:rPr lang="en-US" altLang="en-US"/>
              <a:pPr/>
              <a:t>‹#›</a:t>
            </a:fld>
            <a:endParaRPr lang="en-US" altLang="en-US"/>
          </a:p>
        </p:txBody>
      </p:sp>
    </p:spTree>
    <p:extLst>
      <p:ext uri="{BB962C8B-B14F-4D97-AF65-F5344CB8AC3E}">
        <p14:creationId xmlns:p14="http://schemas.microsoft.com/office/powerpoint/2010/main" val="29747647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0"/>
              <a:cs typeface="ＭＳ Ｐゴシック"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DC937DD9-AD52-42D1-8FB2-2C38EF9F0858}" type="slidenum">
              <a:rPr lang="en-US" altLang="en-US"/>
              <a:pPr/>
              <a:t>‹#›</a:t>
            </a:fld>
            <a:endParaRPr lang="en-US" altLang="en-US"/>
          </a:p>
        </p:txBody>
      </p:sp>
      <p:sp>
        <p:nvSpPr>
          <p:cNvPr id="17" name="Date Placeholder 4"/>
          <p:cNvSpPr>
            <a:spLocks noGrp="1"/>
          </p:cNvSpPr>
          <p:nvPr>
            <p:ph type="dt" sz="half" idx="11"/>
          </p:nvPr>
        </p:nvSpPr>
        <p:spPr/>
        <p:txBody>
          <a:bodyPr/>
          <a:lstStyle>
            <a:lvl1pPr>
              <a:defRPr/>
            </a:lvl1pPr>
          </a:lstStyle>
          <a:p>
            <a:pPr>
              <a:defRPr/>
            </a:pPr>
            <a:fld id="{6A165F72-AFE2-429D-95BC-E9E14E81DA67}" type="datetimeFigureOut">
              <a:rPr lang="en-US"/>
              <a:pPr>
                <a:defRPr/>
              </a:pPr>
              <a:t>3/4/24</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8804084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0"/>
              <a:cs typeface="ＭＳ Ｐゴシック"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85B49EF4-FF8D-4C37-BBF5-C65D106D1260}" type="slidenum">
              <a:rPr lang="en-US" altLang="en-US"/>
              <a:pPr/>
              <a:t>‹#›</a:t>
            </a:fld>
            <a:endParaRPr lang="en-US"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3A106DAD-F784-4871-A77D-C54C3A45602D}" type="datetimeFigureOut">
              <a:rPr lang="en-US"/>
              <a:pPr>
                <a:defRPr/>
              </a:pPr>
              <a:t>3/4/24</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12423248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078C584-AAAF-4E26-97E8-E96C72BA2B4B}" type="datetimeFigureOut">
              <a:rPr lang="en-US"/>
              <a:pPr>
                <a:defRPr/>
              </a:pPr>
              <a:t>3/4/24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AF65B4-F8D0-4D0C-9467-34FBFD2A2D27}" type="slidenum">
              <a:rPr lang="en-US" altLang="en-US"/>
              <a:pPr/>
              <a:t>‹#›</a:t>
            </a:fld>
            <a:endParaRPr lang="en-US" altLang="en-US"/>
          </a:p>
        </p:txBody>
      </p:sp>
    </p:spTree>
    <p:extLst>
      <p:ext uri="{BB962C8B-B14F-4D97-AF65-F5344CB8AC3E}">
        <p14:creationId xmlns:p14="http://schemas.microsoft.com/office/powerpoint/2010/main" val="78792714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0"/>
              <a:cs typeface="ＭＳ Ｐゴシック"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61B48776-3B05-49C9-B24B-6E088015A89D}" type="slidenum">
              <a:rPr lang="en-US" altLang="en-US"/>
              <a:pPr/>
              <a:t>‹#›</a:t>
            </a:fld>
            <a:endParaRPr lang="en-US" altLang="en-US"/>
          </a:p>
        </p:txBody>
      </p:sp>
      <p:sp>
        <p:nvSpPr>
          <p:cNvPr id="14" name="Date Placeholder 3"/>
          <p:cNvSpPr>
            <a:spLocks noGrp="1"/>
          </p:cNvSpPr>
          <p:nvPr>
            <p:ph type="dt" sz="half" idx="11"/>
          </p:nvPr>
        </p:nvSpPr>
        <p:spPr/>
        <p:txBody>
          <a:bodyPr/>
          <a:lstStyle>
            <a:lvl1pPr>
              <a:defRPr/>
            </a:lvl1pPr>
          </a:lstStyle>
          <a:p>
            <a:pPr>
              <a:defRPr/>
            </a:pPr>
            <a:fld id="{B28DD78D-B301-4E17-8751-0008553245D3}" type="datetimeFigureOut">
              <a:rPr lang="en-US"/>
              <a:pPr>
                <a:defRPr/>
              </a:pPr>
              <a:t>3/4/24</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8711203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32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DC6E4E4-6331-4AD8-8588-8542BD162BD4}" type="datetimeFigureOut">
              <a:rPr lang="en-US"/>
              <a:pPr>
                <a:defRPr/>
              </a:pPr>
              <a:t>3/4/24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80575E5-0C17-4DF3-882F-38A2E8038021}" type="slidenum">
              <a:rPr lang="en-US"/>
              <a:pPr/>
              <a:t>‹#›</a:t>
            </a:fld>
            <a:endParaRPr lang="en-US"/>
          </a:p>
        </p:txBody>
      </p:sp>
    </p:spTree>
    <p:extLst>
      <p:ext uri="{BB962C8B-B14F-4D97-AF65-F5344CB8AC3E}">
        <p14:creationId xmlns:p14="http://schemas.microsoft.com/office/powerpoint/2010/main" val="12120871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547007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48070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240152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76808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66369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30768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6905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917961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01135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7589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B086E3-8CD7-41AF-AD5E-A333BFA1199C}" type="datetimeFigureOut">
              <a:rPr lang="en-US"/>
              <a:pPr>
                <a:defRPr/>
              </a:pPr>
              <a:t>3/4/24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1BA4098-E2BC-4658-B513-B352BA25A5F5}" type="slidenum">
              <a:rPr lang="en-US"/>
              <a:pPr/>
              <a:t>‹#›</a:t>
            </a:fld>
            <a:endParaRPr lang="en-US"/>
          </a:p>
        </p:txBody>
      </p:sp>
    </p:spTree>
    <p:extLst>
      <p:ext uri="{BB962C8B-B14F-4D97-AF65-F5344CB8AC3E}">
        <p14:creationId xmlns:p14="http://schemas.microsoft.com/office/powerpoint/2010/main" val="20613479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6956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AE0AA4D-DD83-4642-97FB-C3ACAA3A2804}" type="datetimeFigureOut">
              <a:rPr lang="en-US"/>
              <a:pPr>
                <a:defRPr/>
              </a:pPr>
              <a:t>3/4/24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26CB3BD-F844-4E35-8753-86A3DAFE8EFD}" type="slidenum">
              <a:rPr lang="en-US"/>
              <a:pPr/>
              <a:t>‹#›</a:t>
            </a:fld>
            <a:endParaRPr lang="en-US"/>
          </a:p>
        </p:txBody>
      </p:sp>
    </p:spTree>
    <p:extLst>
      <p:ext uri="{BB962C8B-B14F-4D97-AF65-F5344CB8AC3E}">
        <p14:creationId xmlns:p14="http://schemas.microsoft.com/office/powerpoint/2010/main" val="4135887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6B6D5A8-1A7F-40DA-9A56-0EF8909302D8}" type="datetimeFigureOut">
              <a:rPr lang="en-US"/>
              <a:pPr>
                <a:defRPr/>
              </a:pPr>
              <a:t>3/4/24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840D559-E6C0-48B4-A722-96F1649B67AF}" type="slidenum">
              <a:rPr lang="en-US"/>
              <a:pPr/>
              <a:t>‹#›</a:t>
            </a:fld>
            <a:endParaRPr lang="en-US"/>
          </a:p>
        </p:txBody>
      </p:sp>
    </p:spTree>
    <p:extLst>
      <p:ext uri="{BB962C8B-B14F-4D97-AF65-F5344CB8AC3E}">
        <p14:creationId xmlns:p14="http://schemas.microsoft.com/office/powerpoint/2010/main" val="2251478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15.xml"/><Relationship Id="rId2" Type="http://schemas.openxmlformats.org/officeDocument/2006/relationships/slideLayout" Target="../slideLayouts/slideLayout25.xml"/><Relationship Id="rId16" Type="http://schemas.openxmlformats.org/officeDocument/2006/relationships/tags" Target="../tags/tag1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1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18"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ags" Target="../tags/tag19.xml"/><Relationship Id="rId2" Type="http://schemas.openxmlformats.org/officeDocument/2006/relationships/slideLayout" Target="../slideLayouts/slideLayout37.xml"/><Relationship Id="rId16" Type="http://schemas.openxmlformats.org/officeDocument/2006/relationships/tags" Target="../tags/tag18.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17.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5.jpe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fld id="{E321EF6B-CF4F-47C2-B61F-70287BBA9CA5}" type="datetimeFigureOut">
              <a:rPr lang="en-US"/>
              <a:pPr>
                <a:defRPr/>
              </a:pPr>
              <a:t>3/4/24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01CFB0F-E17B-4029-BF74-D809EF56D78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b="0" i="0" u="none"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66919" name="Text Box 7"/>
          <p:cNvSpPr txBox="1">
            <a:spLocks noChangeArrowheads="1"/>
          </p:cNvSpPr>
          <p:nvPr>
            <p:custDataLst>
              <p:tags r:id="rId14"/>
            </p:custDataLst>
          </p:nvPr>
        </p:nvSpPr>
        <p:spPr bwMode="auto">
          <a:xfrm>
            <a:off x="152400" y="6248400"/>
            <a:ext cx="2438400" cy="411163"/>
          </a:xfrm>
          <a:prstGeom prst="rect">
            <a:avLst/>
          </a:prstGeom>
          <a:noFill/>
          <a:ln w="0" algn="ctr">
            <a:noFill/>
            <a:miter lim="800000"/>
            <a:headEnd/>
            <a:tailEnd/>
          </a:ln>
          <a:effectLst/>
        </p:spPr>
        <p:txBody>
          <a:bodyPr>
            <a:spAutoFit/>
          </a:bodyPr>
          <a:lstStyle/>
          <a:p>
            <a:pPr marL="342900" indent="-342900" algn="r">
              <a:lnSpc>
                <a:spcPct val="150000"/>
              </a:lnSpc>
              <a:spcBef>
                <a:spcPct val="50000"/>
              </a:spcBef>
              <a:defRPr/>
            </a:pPr>
            <a:r>
              <a:rPr lang="en-US" sz="1400" b="1" dirty="0">
                <a:latin typeface="Georgia" pitchFamily="18" charset="0"/>
                <a:cs typeface="+mn-cs"/>
              </a:rPr>
              <a:t>www.sare.org/ncrsare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67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ext Box 19"/>
          <p:cNvSpPr txBox="1">
            <a:spLocks noChangeArrowheads="1"/>
          </p:cNvSpPr>
          <p:nvPr>
            <p:custDataLst>
              <p:tags r:id="rId14"/>
            </p:custDataLst>
          </p:nvPr>
        </p:nvSpPr>
        <p:spPr bwMode="auto">
          <a:xfrm>
            <a:off x="152400" y="6172200"/>
            <a:ext cx="1676400" cy="549275"/>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50000"/>
              </a:lnSpc>
              <a:defRPr/>
            </a:pPr>
            <a:endParaRPr lang="en-US" altLang="en-US" sz="2000">
              <a:latin typeface="Georgia" pitchFamily="18" charset="0"/>
            </a:endParaRPr>
          </a:p>
        </p:txBody>
      </p:sp>
      <p:sp>
        <p:nvSpPr>
          <p:cNvPr id="1027" name="Text Box 20"/>
          <p:cNvSpPr txBox="1">
            <a:spLocks noChangeArrowheads="1"/>
          </p:cNvSpPr>
          <p:nvPr>
            <p:custDataLst>
              <p:tags r:id="rId15"/>
            </p:custDataLst>
          </p:nvPr>
        </p:nvSpPr>
        <p:spPr bwMode="auto">
          <a:xfrm>
            <a:off x="152400" y="6172200"/>
            <a:ext cx="2209800" cy="498475"/>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50000"/>
              </a:lnSpc>
              <a:spcBef>
                <a:spcPct val="50000"/>
              </a:spcBef>
              <a:defRPr/>
            </a:pPr>
            <a:endParaRPr lang="en-US" altLang="en-US" sz="2000">
              <a:latin typeface="Georgia" pitchFamily="18" charset="0"/>
            </a:endParaRPr>
          </a:p>
        </p:txBody>
      </p:sp>
      <p:sp>
        <p:nvSpPr>
          <p:cNvPr id="1028" name="Text Box 7"/>
          <p:cNvSpPr txBox="1">
            <a:spLocks noChangeArrowheads="1"/>
          </p:cNvSpPr>
          <p:nvPr>
            <p:custDataLst>
              <p:tags r:id="rId16"/>
            </p:custDataLst>
          </p:nvPr>
        </p:nvSpPr>
        <p:spPr bwMode="auto">
          <a:xfrm>
            <a:off x="685800" y="6488113"/>
            <a:ext cx="2362200" cy="369887"/>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50000"/>
              </a:lnSpc>
              <a:spcBef>
                <a:spcPct val="50000"/>
              </a:spcBef>
              <a:defRPr/>
            </a:pPr>
            <a:r>
              <a:rPr lang="en-US" altLang="en-US" sz="1200" b="1">
                <a:latin typeface="Georgia" pitchFamily="18" charset="0"/>
              </a:rPr>
              <a:t>www.northcentralsare.org</a:t>
            </a:r>
          </a:p>
        </p:txBody>
      </p:sp>
      <p:pic>
        <p:nvPicPr>
          <p:cNvPr id="8197" name="Picture 5" descr="SARE_NorthCentral_RGB.jpg"/>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52400" y="6172200"/>
            <a:ext cx="5905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6"/>
          <p:cNvSpPr>
            <a:spLocks noGrp="1" noChangeArrowheads="1"/>
          </p:cNvSpPr>
          <p:nvPr>
            <p:ph type="title"/>
            <p:custDataLst>
              <p:tags r:id="rId17"/>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85806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ext Box 19"/>
          <p:cNvSpPr txBox="1">
            <a:spLocks noChangeArrowheads="1"/>
          </p:cNvSpPr>
          <p:nvPr>
            <p:custDataLst>
              <p:tags r:id="rId14"/>
            </p:custDataLst>
          </p:nvPr>
        </p:nvSpPr>
        <p:spPr bwMode="auto">
          <a:xfrm>
            <a:off x="152400" y="6172200"/>
            <a:ext cx="1676400" cy="549275"/>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50000"/>
              </a:lnSpc>
              <a:defRPr/>
            </a:pPr>
            <a:endParaRPr lang="en-US" altLang="en-US" sz="2000">
              <a:latin typeface="Georgia" pitchFamily="18" charset="0"/>
            </a:endParaRPr>
          </a:p>
        </p:txBody>
      </p:sp>
      <p:sp>
        <p:nvSpPr>
          <p:cNvPr id="1027" name="Text Box 20"/>
          <p:cNvSpPr txBox="1">
            <a:spLocks noChangeArrowheads="1"/>
          </p:cNvSpPr>
          <p:nvPr>
            <p:custDataLst>
              <p:tags r:id="rId15"/>
            </p:custDataLst>
          </p:nvPr>
        </p:nvSpPr>
        <p:spPr bwMode="auto">
          <a:xfrm>
            <a:off x="152400" y="6172200"/>
            <a:ext cx="2209800" cy="498475"/>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50000"/>
              </a:lnSpc>
              <a:spcBef>
                <a:spcPct val="50000"/>
              </a:spcBef>
              <a:defRPr/>
            </a:pPr>
            <a:endParaRPr lang="en-US" altLang="en-US" sz="2000">
              <a:latin typeface="Georgia" pitchFamily="18" charset="0"/>
            </a:endParaRPr>
          </a:p>
        </p:txBody>
      </p:sp>
      <p:sp>
        <p:nvSpPr>
          <p:cNvPr id="1028" name="Text Box 7"/>
          <p:cNvSpPr txBox="1">
            <a:spLocks noChangeArrowheads="1"/>
          </p:cNvSpPr>
          <p:nvPr>
            <p:custDataLst>
              <p:tags r:id="rId16"/>
            </p:custDataLst>
          </p:nvPr>
        </p:nvSpPr>
        <p:spPr bwMode="auto">
          <a:xfrm>
            <a:off x="685800" y="6488113"/>
            <a:ext cx="2362200" cy="369887"/>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algn="r" eaLnBrk="1" hangingPunct="1">
              <a:lnSpc>
                <a:spcPct val="150000"/>
              </a:lnSpc>
              <a:spcBef>
                <a:spcPct val="50000"/>
              </a:spcBef>
              <a:defRPr/>
            </a:pPr>
            <a:r>
              <a:rPr lang="en-US" altLang="en-US" sz="1200" b="1">
                <a:latin typeface="Georgia" pitchFamily="18" charset="0"/>
              </a:rPr>
              <a:t>www.northcentralsare.org</a:t>
            </a:r>
          </a:p>
        </p:txBody>
      </p:sp>
      <p:pic>
        <p:nvPicPr>
          <p:cNvPr id="8197" name="Picture 5" descr="SARE_NorthCentral_RGB.jpg"/>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52400" y="6172200"/>
            <a:ext cx="5905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6"/>
          <p:cNvSpPr>
            <a:spLocks noGrp="1" noChangeArrowheads="1"/>
          </p:cNvSpPr>
          <p:nvPr>
            <p:ph type="title"/>
            <p:custDataLst>
              <p:tags r:id="rId17"/>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80736014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5123"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5124"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5125"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Georgia" panose="02040502050405020303" pitchFamily="18" charset="0"/>
                <a:ea typeface="MS PGothic" panose="020B0600070205080204" pitchFamily="34" charset="-128"/>
              </a:defRPr>
            </a:lvl1pPr>
            <a:lvl2pPr marL="742950" indent="-285750">
              <a:defRPr sz="2000">
                <a:solidFill>
                  <a:schemeClr val="tx1"/>
                </a:solidFill>
                <a:latin typeface="Georgia" panose="02040502050405020303" pitchFamily="18" charset="0"/>
                <a:ea typeface="MS PGothic" panose="020B0600070205080204" pitchFamily="34" charset="-128"/>
              </a:defRPr>
            </a:lvl2pPr>
            <a:lvl3pPr marL="1143000" indent="-228600">
              <a:defRPr sz="2000">
                <a:solidFill>
                  <a:schemeClr val="tx1"/>
                </a:solidFill>
                <a:latin typeface="Georgia" panose="02040502050405020303" pitchFamily="18" charset="0"/>
                <a:ea typeface="MS PGothic" panose="020B0600070205080204" pitchFamily="34" charset="-128"/>
              </a:defRPr>
            </a:lvl3pPr>
            <a:lvl4pPr marL="1600200" indent="-228600">
              <a:defRPr sz="2000">
                <a:solidFill>
                  <a:schemeClr val="tx1"/>
                </a:solidFill>
                <a:latin typeface="Georgia" panose="02040502050405020303" pitchFamily="18" charset="0"/>
                <a:ea typeface="MS PGothic" panose="020B0600070205080204" pitchFamily="34" charset="-128"/>
              </a:defRPr>
            </a:lvl4pPr>
            <a:lvl5pPr marL="2057400" indent="-228600">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Georgia" panose="02040502050405020303" pitchFamily="18"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cs typeface="Arial" pitchFamily="34" charset="0"/>
              </a:defRPr>
            </a:lvl1pPr>
          </a:lstStyle>
          <a:p>
            <a:pPr>
              <a:defRPr/>
            </a:pPr>
            <a:fld id="{23D591F7-1536-49C0-BD8E-C82F8AD62A61}" type="datetimeFigureOut">
              <a:rPr lang="en-US"/>
              <a:pPr>
                <a:defRPr/>
              </a:pPr>
              <a:t>3/4/24</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0"/>
              <a:cs typeface="ＭＳ Ｐゴシック"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0"/>
              <a:cs typeface="ＭＳ Ｐゴシック"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395137"/>
                </a:solidFill>
                <a:cs typeface="Arial" charset="0"/>
              </a:defRPr>
            </a:lvl1pPr>
          </a:lstStyle>
          <a:p>
            <a:fld id="{2E2128DD-3F87-4B35-AAA2-305383F4BBFC}" type="slidenum">
              <a:rPr lang="en-US" altLang="en-US"/>
              <a:pPr/>
              <a:t>‹#›</a:t>
            </a:fld>
            <a:endParaRPr lang="en-US" altLang="en-US"/>
          </a:p>
        </p:txBody>
      </p:sp>
      <p:sp>
        <p:nvSpPr>
          <p:cNvPr id="5134"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35"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24875521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3300" kern="1200">
          <a:solidFill>
            <a:srgbClr val="395137"/>
          </a:solidFill>
          <a:latin typeface="+mj-lt"/>
          <a:ea typeface="MS PGothic" pitchFamily="34" charset="-128"/>
          <a:cs typeface="ＭＳ Ｐゴシック" charset="0"/>
        </a:defRPr>
      </a:lvl1pPr>
      <a:lvl2pPr algn="ctr" rtl="0" eaLnBrk="0" fontAlgn="base" hangingPunct="0">
        <a:spcBef>
          <a:spcPct val="0"/>
        </a:spcBef>
        <a:spcAft>
          <a:spcPct val="0"/>
        </a:spcAft>
        <a:defRPr sz="3300">
          <a:solidFill>
            <a:srgbClr val="395137"/>
          </a:solidFill>
          <a:latin typeface="Georgia" pitchFamily="18" charset="0"/>
          <a:ea typeface="MS PGothic" pitchFamily="34" charset="-128"/>
          <a:cs typeface="ＭＳ Ｐゴシック" charset="0"/>
        </a:defRPr>
      </a:lvl2pPr>
      <a:lvl3pPr algn="ctr" rtl="0" eaLnBrk="0" fontAlgn="base" hangingPunct="0">
        <a:spcBef>
          <a:spcPct val="0"/>
        </a:spcBef>
        <a:spcAft>
          <a:spcPct val="0"/>
        </a:spcAft>
        <a:defRPr sz="3300">
          <a:solidFill>
            <a:srgbClr val="395137"/>
          </a:solidFill>
          <a:latin typeface="Georgia" pitchFamily="18" charset="0"/>
          <a:ea typeface="MS PGothic" pitchFamily="34" charset="-128"/>
          <a:cs typeface="ＭＳ Ｐゴシック" charset="0"/>
        </a:defRPr>
      </a:lvl3pPr>
      <a:lvl4pPr algn="ctr" rtl="0" eaLnBrk="0" fontAlgn="base" hangingPunct="0">
        <a:spcBef>
          <a:spcPct val="0"/>
        </a:spcBef>
        <a:spcAft>
          <a:spcPct val="0"/>
        </a:spcAft>
        <a:defRPr sz="3300">
          <a:solidFill>
            <a:srgbClr val="395137"/>
          </a:solidFill>
          <a:latin typeface="Georgia" pitchFamily="18" charset="0"/>
          <a:ea typeface="MS PGothic" pitchFamily="34" charset="-128"/>
          <a:cs typeface="ＭＳ Ｐゴシック" charset="0"/>
        </a:defRPr>
      </a:lvl4pPr>
      <a:lvl5pPr algn="ctr" rtl="0" eaLnBrk="0" fontAlgn="base" hangingPunct="0">
        <a:spcBef>
          <a:spcPct val="0"/>
        </a:spcBef>
        <a:spcAft>
          <a:spcPct val="0"/>
        </a:spcAft>
        <a:defRPr sz="3300">
          <a:solidFill>
            <a:srgbClr val="395137"/>
          </a:solidFill>
          <a:latin typeface="Georgia" pitchFamily="18" charset="0"/>
          <a:ea typeface="MS PGothic" pitchFamily="34" charset="-128"/>
          <a:cs typeface="ＭＳ Ｐゴシック" charset="0"/>
        </a:defRPr>
      </a:lvl5pPr>
      <a:lvl6pPr marL="457200" algn="ctr" rtl="0" fontAlgn="base">
        <a:spcBef>
          <a:spcPct val="0"/>
        </a:spcBef>
        <a:spcAft>
          <a:spcPct val="0"/>
        </a:spcAft>
        <a:defRPr sz="3300">
          <a:solidFill>
            <a:srgbClr val="395137"/>
          </a:solidFill>
          <a:latin typeface="Georgia" pitchFamily="18" charset="0"/>
        </a:defRPr>
      </a:lvl6pPr>
      <a:lvl7pPr marL="914400" algn="ctr" rtl="0" fontAlgn="base">
        <a:spcBef>
          <a:spcPct val="0"/>
        </a:spcBef>
        <a:spcAft>
          <a:spcPct val="0"/>
        </a:spcAft>
        <a:defRPr sz="3300">
          <a:solidFill>
            <a:srgbClr val="395137"/>
          </a:solidFill>
          <a:latin typeface="Georgia" pitchFamily="18" charset="0"/>
        </a:defRPr>
      </a:lvl7pPr>
      <a:lvl8pPr marL="1371600" algn="ctr" rtl="0" fontAlgn="base">
        <a:spcBef>
          <a:spcPct val="0"/>
        </a:spcBef>
        <a:spcAft>
          <a:spcPct val="0"/>
        </a:spcAft>
        <a:defRPr sz="3300">
          <a:solidFill>
            <a:srgbClr val="395137"/>
          </a:solidFill>
          <a:latin typeface="Georgia" pitchFamily="18" charset="0"/>
        </a:defRPr>
      </a:lvl8pPr>
      <a:lvl9pPr marL="1828800" algn="ctr" rtl="0" fontAlgn="base">
        <a:spcBef>
          <a:spcPct val="0"/>
        </a:spcBef>
        <a:spcAft>
          <a:spcPct val="0"/>
        </a:spcAft>
        <a:defRPr sz="3300">
          <a:solidFill>
            <a:srgbClr val="395137"/>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S PGothic" pitchFamily="34" charset="-128"/>
          <a:cs typeface="ＭＳ Ｐゴシック" charset="0"/>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S PGothic" pitchFamily="34" charset="-128"/>
          <a:cs typeface="+mn-cs"/>
        </a:defRPr>
      </a:lvl2pPr>
      <a:lvl3pPr marL="822325" indent="-228600" algn="l" rtl="0" eaLnBrk="0" fontAlgn="base" hangingPunct="0">
        <a:spcBef>
          <a:spcPct val="20000"/>
        </a:spcBef>
        <a:spcAft>
          <a:spcPct val="0"/>
        </a:spcAft>
        <a:buClr>
          <a:srgbClr val="425D40"/>
        </a:buClr>
        <a:buSzPct val="75000"/>
        <a:buFont typeface="Wingdings 2" pitchFamily="18" charset="2"/>
        <a:buChar char=""/>
        <a:defRPr sz="2000" kern="1200">
          <a:solidFill>
            <a:schemeClr val="tx1"/>
          </a:solidFill>
          <a:latin typeface="+mn-lt"/>
          <a:ea typeface="MS PGothic" pitchFamily="34" charset="-128"/>
          <a:cs typeface="+mn-cs"/>
        </a:defRPr>
      </a:lvl3pPr>
      <a:lvl4pPr marL="1096963" indent="-228600" algn="l" rtl="0" eaLnBrk="0" fontAlgn="base" hangingPunct="0">
        <a:spcBef>
          <a:spcPct val="20000"/>
        </a:spcBef>
        <a:spcAft>
          <a:spcPct val="0"/>
        </a:spcAft>
        <a:buClr>
          <a:srgbClr val="BBCFBA"/>
        </a:buClr>
        <a:buSzPct val="70000"/>
        <a:buFont typeface="Wingdings" pitchFamily="2" charset="2"/>
        <a:buChar char=""/>
        <a:defRPr sz="2000" kern="1200">
          <a:solidFill>
            <a:schemeClr val="tx2"/>
          </a:solidFill>
          <a:latin typeface="+mn-lt"/>
          <a:ea typeface="MS PGothic" pitchFamily="34" charset="-128"/>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S PGothic" pitchFamily="34"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2"/>
          <p:cNvGrpSpPr>
            <a:grpSpLocks/>
          </p:cNvGrpSpPr>
          <p:nvPr userDrawn="1"/>
        </p:nvGrpSpPr>
        <p:grpSpPr bwMode="auto">
          <a:xfrm>
            <a:off x="136525" y="6356350"/>
            <a:ext cx="3632200" cy="384175"/>
            <a:chOff x="136525" y="6356193"/>
            <a:chExt cx="3632846" cy="384331"/>
          </a:xfrm>
        </p:grpSpPr>
        <p:pic>
          <p:nvPicPr>
            <p:cNvPr id="1032" name="Picture 7" descr="SARE_CMYK"/>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3313143" y="6356193"/>
              <a:ext cx="456228" cy="35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8" descr="p16 CSREES"/>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522771" y="6390943"/>
              <a:ext cx="1686823" cy="32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0"/>
            <p:cNvSpPr txBox="1">
              <a:spLocks noChangeArrowheads="1"/>
            </p:cNvSpPr>
            <p:nvPr userDrawn="1"/>
          </p:nvSpPr>
          <p:spPr bwMode="auto">
            <a:xfrm>
              <a:off x="136525" y="6440365"/>
              <a:ext cx="2065705" cy="300159"/>
            </a:xfrm>
            <a:prstGeom prst="rect">
              <a:avLst/>
            </a:prstGeom>
            <a:noFill/>
            <a:ln>
              <a:noFill/>
            </a:ln>
          </p:spPr>
          <p:txBody>
            <a:bodyPr>
              <a:spAutoFit/>
            </a:bodyPr>
            <a:lstStyle>
              <a:lvl1pPr eaLnBrk="0" hangingPunct="0">
                <a:defRPr sz="2000">
                  <a:solidFill>
                    <a:schemeClr val="tx1"/>
                  </a:solidFill>
                  <a:latin typeface="Georgia" charset="0"/>
                  <a:ea typeface="ＭＳ Ｐゴシック" charset="0"/>
                  <a:cs typeface="ＭＳ Ｐゴシック" charset="0"/>
                </a:defRPr>
              </a:lvl1pPr>
              <a:lvl2pPr marL="742950" indent="-285750" eaLnBrk="0" hangingPunct="0">
                <a:defRPr sz="2000">
                  <a:solidFill>
                    <a:schemeClr val="tx1"/>
                  </a:solidFill>
                  <a:latin typeface="Georgia" charset="0"/>
                  <a:ea typeface="ＭＳ Ｐゴシック" charset="0"/>
                </a:defRPr>
              </a:lvl2pPr>
              <a:lvl3pPr marL="1143000" indent="-228600" eaLnBrk="0" hangingPunct="0">
                <a:defRPr sz="2000">
                  <a:solidFill>
                    <a:schemeClr val="tx1"/>
                  </a:solidFill>
                  <a:latin typeface="Georgia" charset="0"/>
                  <a:ea typeface="ＭＳ Ｐゴシック" charset="0"/>
                </a:defRPr>
              </a:lvl3pPr>
              <a:lvl4pPr marL="1600200" indent="-228600" eaLnBrk="0" hangingPunct="0">
                <a:defRPr sz="2000">
                  <a:solidFill>
                    <a:schemeClr val="tx1"/>
                  </a:solidFill>
                  <a:latin typeface="Georgia" charset="0"/>
                  <a:ea typeface="ＭＳ Ｐゴシック" charset="0"/>
                </a:defRPr>
              </a:lvl4pPr>
              <a:lvl5pPr marL="2057400" indent="-228600" eaLnBrk="0" hangingPunct="0">
                <a:defRPr sz="2000">
                  <a:solidFill>
                    <a:schemeClr val="tx1"/>
                  </a:solidFill>
                  <a:latin typeface="Georgia" charset="0"/>
                  <a:ea typeface="ＭＳ Ｐゴシック" charset="0"/>
                </a:defRPr>
              </a:lvl5pPr>
              <a:lvl6pPr marL="2514600" indent="-228600" eaLnBrk="0" fontAlgn="base" hangingPunct="0">
                <a:spcBef>
                  <a:spcPct val="0"/>
                </a:spcBef>
                <a:spcAft>
                  <a:spcPct val="0"/>
                </a:spcAft>
                <a:defRPr sz="2000">
                  <a:solidFill>
                    <a:schemeClr val="tx1"/>
                  </a:solidFill>
                  <a:latin typeface="Georgia" charset="0"/>
                  <a:ea typeface="ＭＳ Ｐゴシック" charset="0"/>
                </a:defRPr>
              </a:lvl6pPr>
              <a:lvl7pPr marL="2971800" indent="-228600" eaLnBrk="0" fontAlgn="base" hangingPunct="0">
                <a:spcBef>
                  <a:spcPct val="0"/>
                </a:spcBef>
                <a:spcAft>
                  <a:spcPct val="0"/>
                </a:spcAft>
                <a:defRPr sz="2000">
                  <a:solidFill>
                    <a:schemeClr val="tx1"/>
                  </a:solidFill>
                  <a:latin typeface="Georgia" charset="0"/>
                  <a:ea typeface="ＭＳ Ｐゴシック" charset="0"/>
                </a:defRPr>
              </a:lvl7pPr>
              <a:lvl8pPr marL="3429000" indent="-228600" eaLnBrk="0" fontAlgn="base" hangingPunct="0">
                <a:spcBef>
                  <a:spcPct val="0"/>
                </a:spcBef>
                <a:spcAft>
                  <a:spcPct val="0"/>
                </a:spcAft>
                <a:defRPr sz="2000">
                  <a:solidFill>
                    <a:schemeClr val="tx1"/>
                  </a:solidFill>
                  <a:latin typeface="Georgia" charset="0"/>
                  <a:ea typeface="ＭＳ Ｐゴシック" charset="0"/>
                </a:defRPr>
              </a:lvl8pPr>
              <a:lvl9pPr marL="3886200" indent="-228600" eaLnBrk="0" fontAlgn="base" hangingPunct="0">
                <a:spcBef>
                  <a:spcPct val="0"/>
                </a:spcBef>
                <a:spcAft>
                  <a:spcPct val="0"/>
                </a:spcAft>
                <a:defRPr sz="2000">
                  <a:solidFill>
                    <a:schemeClr val="tx1"/>
                  </a:solidFill>
                  <a:latin typeface="Georgia" charset="0"/>
                  <a:ea typeface="ＭＳ Ｐゴシック" charset="0"/>
                </a:defRPr>
              </a:lvl9pPr>
            </a:lstStyle>
            <a:p>
              <a:pPr eaLnBrk="1" hangingPunct="1">
                <a:spcBef>
                  <a:spcPct val="50000"/>
                </a:spcBef>
                <a:defRPr/>
              </a:pPr>
              <a:r>
                <a:rPr lang="en-US" sz="1500" b="1">
                  <a:latin typeface="Trebuchet MS" charset="0"/>
                </a:rPr>
                <a:t>www.sare.org</a:t>
              </a:r>
            </a:p>
          </p:txBody>
        </p:sp>
      </p:grpSp>
      <p:grpSp>
        <p:nvGrpSpPr>
          <p:cNvPr id="1027" name="Group 13"/>
          <p:cNvGrpSpPr>
            <a:grpSpLocks/>
          </p:cNvGrpSpPr>
          <p:nvPr userDrawn="1"/>
        </p:nvGrpSpPr>
        <p:grpSpPr bwMode="auto">
          <a:xfrm>
            <a:off x="5240338" y="6330950"/>
            <a:ext cx="3632200" cy="384175"/>
            <a:chOff x="136525" y="6356193"/>
            <a:chExt cx="3632846" cy="384331"/>
          </a:xfrm>
        </p:grpSpPr>
        <p:pic>
          <p:nvPicPr>
            <p:cNvPr id="1029" name="Picture 7" descr="SARE_CMYK"/>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3313143" y="6356193"/>
              <a:ext cx="456228" cy="35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p16 CSREES"/>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522771" y="6390943"/>
              <a:ext cx="1686823" cy="32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
            <p:cNvSpPr txBox="1">
              <a:spLocks noChangeArrowheads="1"/>
            </p:cNvSpPr>
            <p:nvPr userDrawn="1"/>
          </p:nvSpPr>
          <p:spPr bwMode="auto">
            <a:xfrm>
              <a:off x="136525" y="6440365"/>
              <a:ext cx="2065704" cy="300159"/>
            </a:xfrm>
            <a:prstGeom prst="rect">
              <a:avLst/>
            </a:prstGeom>
            <a:noFill/>
            <a:ln>
              <a:noFill/>
            </a:ln>
          </p:spPr>
          <p:txBody>
            <a:bodyPr>
              <a:spAutoFit/>
            </a:bodyPr>
            <a:lstStyle>
              <a:lvl1pPr eaLnBrk="0" hangingPunct="0">
                <a:defRPr sz="2000">
                  <a:solidFill>
                    <a:schemeClr val="tx1"/>
                  </a:solidFill>
                  <a:latin typeface="Georgia" charset="0"/>
                  <a:ea typeface="ＭＳ Ｐゴシック" charset="0"/>
                  <a:cs typeface="ＭＳ Ｐゴシック" charset="0"/>
                </a:defRPr>
              </a:lvl1pPr>
              <a:lvl2pPr marL="742950" indent="-285750" eaLnBrk="0" hangingPunct="0">
                <a:defRPr sz="2000">
                  <a:solidFill>
                    <a:schemeClr val="tx1"/>
                  </a:solidFill>
                  <a:latin typeface="Georgia" charset="0"/>
                  <a:ea typeface="ＭＳ Ｐゴシック" charset="0"/>
                </a:defRPr>
              </a:lvl2pPr>
              <a:lvl3pPr marL="1143000" indent="-228600" eaLnBrk="0" hangingPunct="0">
                <a:defRPr sz="2000">
                  <a:solidFill>
                    <a:schemeClr val="tx1"/>
                  </a:solidFill>
                  <a:latin typeface="Georgia" charset="0"/>
                  <a:ea typeface="ＭＳ Ｐゴシック" charset="0"/>
                </a:defRPr>
              </a:lvl3pPr>
              <a:lvl4pPr marL="1600200" indent="-228600" eaLnBrk="0" hangingPunct="0">
                <a:defRPr sz="2000">
                  <a:solidFill>
                    <a:schemeClr val="tx1"/>
                  </a:solidFill>
                  <a:latin typeface="Georgia" charset="0"/>
                  <a:ea typeface="ＭＳ Ｐゴシック" charset="0"/>
                </a:defRPr>
              </a:lvl4pPr>
              <a:lvl5pPr marL="2057400" indent="-228600" eaLnBrk="0" hangingPunct="0">
                <a:defRPr sz="2000">
                  <a:solidFill>
                    <a:schemeClr val="tx1"/>
                  </a:solidFill>
                  <a:latin typeface="Georgia" charset="0"/>
                  <a:ea typeface="ＭＳ Ｐゴシック" charset="0"/>
                </a:defRPr>
              </a:lvl5pPr>
              <a:lvl6pPr marL="2514600" indent="-228600" eaLnBrk="0" fontAlgn="base" hangingPunct="0">
                <a:spcBef>
                  <a:spcPct val="0"/>
                </a:spcBef>
                <a:spcAft>
                  <a:spcPct val="0"/>
                </a:spcAft>
                <a:defRPr sz="2000">
                  <a:solidFill>
                    <a:schemeClr val="tx1"/>
                  </a:solidFill>
                  <a:latin typeface="Georgia" charset="0"/>
                  <a:ea typeface="ＭＳ Ｐゴシック" charset="0"/>
                </a:defRPr>
              </a:lvl6pPr>
              <a:lvl7pPr marL="2971800" indent="-228600" eaLnBrk="0" fontAlgn="base" hangingPunct="0">
                <a:spcBef>
                  <a:spcPct val="0"/>
                </a:spcBef>
                <a:spcAft>
                  <a:spcPct val="0"/>
                </a:spcAft>
                <a:defRPr sz="2000">
                  <a:solidFill>
                    <a:schemeClr val="tx1"/>
                  </a:solidFill>
                  <a:latin typeface="Georgia" charset="0"/>
                  <a:ea typeface="ＭＳ Ｐゴシック" charset="0"/>
                </a:defRPr>
              </a:lvl7pPr>
              <a:lvl8pPr marL="3429000" indent="-228600" eaLnBrk="0" fontAlgn="base" hangingPunct="0">
                <a:spcBef>
                  <a:spcPct val="0"/>
                </a:spcBef>
                <a:spcAft>
                  <a:spcPct val="0"/>
                </a:spcAft>
                <a:defRPr sz="2000">
                  <a:solidFill>
                    <a:schemeClr val="tx1"/>
                  </a:solidFill>
                  <a:latin typeface="Georgia" charset="0"/>
                  <a:ea typeface="ＭＳ Ｐゴシック" charset="0"/>
                </a:defRPr>
              </a:lvl8pPr>
              <a:lvl9pPr marL="3886200" indent="-228600" eaLnBrk="0" fontAlgn="base" hangingPunct="0">
                <a:spcBef>
                  <a:spcPct val="0"/>
                </a:spcBef>
                <a:spcAft>
                  <a:spcPct val="0"/>
                </a:spcAft>
                <a:defRPr sz="2000">
                  <a:solidFill>
                    <a:schemeClr val="tx1"/>
                  </a:solidFill>
                  <a:latin typeface="Georgia" charset="0"/>
                  <a:ea typeface="ＭＳ Ｐゴシック" charset="0"/>
                </a:defRPr>
              </a:lvl9pPr>
            </a:lstStyle>
            <a:p>
              <a:pPr eaLnBrk="1" hangingPunct="1">
                <a:spcBef>
                  <a:spcPct val="50000"/>
                </a:spcBef>
                <a:defRPr/>
              </a:pPr>
              <a:r>
                <a:rPr lang="en-US" sz="1500" b="1">
                  <a:latin typeface="Trebuchet MS" charset="0"/>
                </a:rPr>
                <a:t>www.sare.org</a:t>
              </a:r>
            </a:p>
          </p:txBody>
        </p:sp>
      </p:grpSp>
      <p:sp>
        <p:nvSpPr>
          <p:cNvPr id="1028" name="Title Placeholder 9"/>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54635065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ctr" rtl="0" eaLnBrk="0" fontAlgn="base" hangingPunct="0">
        <a:spcBef>
          <a:spcPct val="0"/>
        </a:spcBef>
        <a:spcAft>
          <a:spcPct val="0"/>
        </a:spcAft>
        <a:defRPr sz="4400" b="0" i="0" u="none">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2.xml"/><Relationship Id="rId7" Type="http://schemas.openxmlformats.org/officeDocument/2006/relationships/notesSlide" Target="../notesSlides/notesSlide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8.xml"/><Relationship Id="rId5" Type="http://schemas.openxmlformats.org/officeDocument/2006/relationships/tags" Target="../tags/tag24.xml"/><Relationship Id="rId4" Type="http://schemas.openxmlformats.org/officeDocument/2006/relationships/tags" Target="../tags/tag23.xml"/></Relationships>
</file>

<file path=ppt/slides/_rels/slide10.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19.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tags" Target="../tags/tag58.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61.xml"/><Relationship Id="rId7" Type="http://schemas.openxmlformats.org/officeDocument/2006/relationships/slideLayout" Target="../slideLayouts/slideLayout18.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67.xml"/><Relationship Id="rId7" Type="http://schemas.openxmlformats.org/officeDocument/2006/relationships/slideLayout" Target="../slideLayouts/slideLayout18.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73.xml"/><Relationship Id="rId7" Type="http://schemas.openxmlformats.org/officeDocument/2006/relationships/notesSlide" Target="../notesSlides/notesSlide16.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18.xml"/><Relationship Id="rId5" Type="http://schemas.openxmlformats.org/officeDocument/2006/relationships/tags" Target="../tags/tag75.xml"/><Relationship Id="rId4" Type="http://schemas.openxmlformats.org/officeDocument/2006/relationships/tags" Target="../tags/tag74.xml"/></Relationships>
</file>

<file path=ppt/slides/_rels/slide18.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28.jpe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17.xml"/><Relationship Id="rId5" Type="http://schemas.openxmlformats.org/officeDocument/2006/relationships/slideLayout" Target="../slideLayouts/slideLayout13.xml"/><Relationship Id="rId4" Type="http://schemas.openxmlformats.org/officeDocument/2006/relationships/tags" Target="../tags/tag79.xml"/></Relationships>
</file>

<file path=ppt/slides/_rels/slide19.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29.jpe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18.xml"/><Relationship Id="rId5" Type="http://schemas.openxmlformats.org/officeDocument/2006/relationships/slideLayout" Target="../slideLayouts/slideLayout13.xml"/><Relationship Id="rId4" Type="http://schemas.openxmlformats.org/officeDocument/2006/relationships/tags" Target="../tags/tag8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86.xml"/><Relationship Id="rId7" Type="http://schemas.openxmlformats.org/officeDocument/2006/relationships/slideLayout" Target="../slideLayouts/slideLayout18.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9"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32.tmp"/><Relationship Id="rId5" Type="http://schemas.openxmlformats.org/officeDocument/2006/relationships/notesSlide" Target="../notesSlides/notesSlide20.xml"/><Relationship Id="rId4"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34.tmp"/><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35.tmp"/><Relationship Id="rId5" Type="http://schemas.openxmlformats.org/officeDocument/2006/relationships/notesSlide" Target="../notesSlides/notesSlide23.xml"/><Relationship Id="rId4"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1.xml"/><Relationship Id="rId1" Type="http://schemas.openxmlformats.org/officeDocument/2006/relationships/tags" Target="../tags/tag98.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37.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25.xml"/><Relationship Id="rId5" Type="http://schemas.openxmlformats.org/officeDocument/2006/relationships/slideLayout" Target="../slideLayouts/slideLayout31.xml"/><Relationship Id="rId4" Type="http://schemas.openxmlformats.org/officeDocument/2006/relationships/tags" Target="../tags/tag102.xml"/></Relationships>
</file>

<file path=ppt/slides/_rels/slide28.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38.png"/><Relationship Id="rId5" Type="http://schemas.openxmlformats.org/officeDocument/2006/relationships/notesSlide" Target="../notesSlides/notesSlide26.xml"/><Relationship Id="rId4"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39.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27.xml"/><Relationship Id="rId5" Type="http://schemas.openxmlformats.org/officeDocument/2006/relationships/slideLayout" Target="../slideLayouts/slideLayout43.xml"/><Relationship Id="rId4" Type="http://schemas.openxmlformats.org/officeDocument/2006/relationships/tags" Target="../tags/tag10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7.xml"/><Relationship Id="rId5" Type="http://schemas.openxmlformats.org/officeDocument/2006/relationships/image" Target="../media/image6.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40.png"/><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114.xml"/><Relationship Id="rId7" Type="http://schemas.openxmlformats.org/officeDocument/2006/relationships/slideLayout" Target="../slideLayouts/slideLayout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image" Target="../media/image41.jpeg"/></Relationships>
</file>

<file path=ppt/slides/_rels/slide32.xml.rels><?xml version="1.0" encoding="UTF-8" standalone="yes"?>
<Relationships xmlns="http://schemas.openxmlformats.org/package/2006/relationships"><Relationship Id="rId8" Type="http://schemas.openxmlformats.org/officeDocument/2006/relationships/hyperlink" Target="mailto:ncrsare@umn.edu" TargetMode="External"/><Relationship Id="rId3" Type="http://schemas.openxmlformats.org/officeDocument/2006/relationships/tags" Target="../tags/tag120.xml"/><Relationship Id="rId7" Type="http://schemas.openxmlformats.org/officeDocument/2006/relationships/notesSlide" Target="../notesSlides/notesSlide3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18.xml"/><Relationship Id="rId5" Type="http://schemas.openxmlformats.org/officeDocument/2006/relationships/tags" Target="../tags/tag122.xml"/><Relationship Id="rId10" Type="http://schemas.openxmlformats.org/officeDocument/2006/relationships/image" Target="../media/image6.png"/><Relationship Id="rId4" Type="http://schemas.openxmlformats.org/officeDocument/2006/relationships/tags" Target="../tags/tag121.xml"/><Relationship Id="rId9" Type="http://schemas.openxmlformats.org/officeDocument/2006/relationships/hyperlink" Target="http://www.northcentralsare.org/"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9.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4.xml"/><Relationship Id="rId5" Type="http://schemas.openxmlformats.org/officeDocument/2006/relationships/slideLayout" Target="../slideLayouts/slideLayout18.xml"/><Relationship Id="rId4" Type="http://schemas.openxmlformats.org/officeDocument/2006/relationships/tags" Target="../tags/tag31.xml"/></Relationships>
</file>

<file path=ppt/slides/_rels/slide5.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0.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5.xml"/><Relationship Id="rId5" Type="http://schemas.openxmlformats.org/officeDocument/2006/relationships/slideLayout" Target="../slideLayouts/slideLayout12.xml"/><Relationship Id="rId4" Type="http://schemas.openxmlformats.org/officeDocument/2006/relationships/tags" Target="../tags/tag3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38.xml"/><Relationship Id="rId7" Type="http://schemas.openxmlformats.org/officeDocument/2006/relationships/slideLayout" Target="../slideLayouts/slideLayout1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image" Target="../media/image16.png"/><Relationship Id="rId4" Type="http://schemas.openxmlformats.org/officeDocument/2006/relationships/tags" Target="../tags/tag39.xm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2" Type="http://schemas.openxmlformats.org/officeDocument/2006/relationships/tags" Target="../tags/tag43.xml"/><Relationship Id="rId16" Type="http://schemas.openxmlformats.org/officeDocument/2006/relationships/image" Target="../media/image17.jpe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notesSlide" Target="../notesSlides/notesSlide8.xml"/><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custDataLst>
              <p:tags r:id="rId1"/>
            </p:custDataLst>
          </p:nvPr>
        </p:nvSpPr>
        <p:spPr bwMode="auto">
          <a:xfrm>
            <a:off x="0" y="0"/>
            <a:ext cx="9144000" cy="1828800"/>
          </a:xfrm>
          <a:prstGeom prst="rect">
            <a:avLst/>
          </a:prstGeom>
          <a:solidFill>
            <a:srgbClr val="FFC000"/>
          </a:solidFill>
          <a:ln w="0" algn="ctr">
            <a:solidFill>
              <a:schemeClr val="bg2"/>
            </a:solidFill>
            <a:miter lim="800000"/>
            <a:headEnd/>
            <a:tailEnd/>
          </a:ln>
        </p:spPr>
        <p:txBody>
          <a:bodyPr wrap="none" anchor="ct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50000"/>
              </a:lnSpc>
            </a:pPr>
            <a:endParaRPr lang="en-US"/>
          </a:p>
        </p:txBody>
      </p:sp>
      <p:sp>
        <p:nvSpPr>
          <p:cNvPr id="4099" name="Text Box 3"/>
          <p:cNvSpPr txBox="1">
            <a:spLocks noChangeArrowheads="1"/>
          </p:cNvSpPr>
          <p:nvPr>
            <p:custDataLst>
              <p:tags r:id="rId2"/>
            </p:custDataLst>
          </p:nvPr>
        </p:nvSpPr>
        <p:spPr bwMode="auto">
          <a:xfrm>
            <a:off x="100446" y="343170"/>
            <a:ext cx="8153399"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r>
              <a:rPr lang="en-US" sz="3200" dirty="0">
                <a:solidFill>
                  <a:schemeClr val="bg1"/>
                </a:solidFill>
                <a:latin typeface="Helvetica" pitchFamily="2" charset="0"/>
              </a:rPr>
              <a:t>Applying for a 2024 NCR-SARE </a:t>
            </a:r>
          </a:p>
          <a:p>
            <a:pPr algn="r" eaLnBrk="1" hangingPunct="1"/>
            <a:r>
              <a:rPr lang="en-US" sz="3200" dirty="0">
                <a:solidFill>
                  <a:schemeClr val="bg1"/>
                </a:solidFill>
                <a:latin typeface="Helvetica" pitchFamily="2" charset="0"/>
              </a:rPr>
              <a:t>Professional Development Program Grant </a:t>
            </a:r>
          </a:p>
          <a:p>
            <a:pPr algn="r" eaLnBrk="1" hangingPunct="1"/>
            <a:endParaRPr lang="en-US" dirty="0">
              <a:solidFill>
                <a:schemeClr val="bg1"/>
              </a:solidFill>
            </a:endParaRPr>
          </a:p>
        </p:txBody>
      </p:sp>
      <p:sp>
        <p:nvSpPr>
          <p:cNvPr id="4100" name="Text Box 4"/>
          <p:cNvSpPr txBox="1">
            <a:spLocks noChangeArrowheads="1"/>
          </p:cNvSpPr>
          <p:nvPr>
            <p:custDataLst>
              <p:tags r:id="rId3"/>
            </p:custDataLst>
          </p:nvPr>
        </p:nvSpPr>
        <p:spPr bwMode="auto">
          <a:xfrm>
            <a:off x="1295400" y="2041525"/>
            <a:ext cx="3200400" cy="29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spcBef>
                <a:spcPct val="50000"/>
              </a:spcBef>
            </a:pPr>
            <a:endParaRPr lang="en-US" sz="1300">
              <a:solidFill>
                <a:srgbClr val="990000"/>
              </a:solidFill>
            </a:endParaRPr>
          </a:p>
        </p:txBody>
      </p:sp>
      <p:sp>
        <p:nvSpPr>
          <p:cNvPr id="4101" name="Line 5"/>
          <p:cNvSpPr>
            <a:spLocks noChangeShapeType="1"/>
          </p:cNvSpPr>
          <p:nvPr>
            <p:custDataLst>
              <p:tags r:id="rId4"/>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endParaRPr lang="en-US"/>
          </a:p>
        </p:txBody>
      </p:sp>
      <p:sp>
        <p:nvSpPr>
          <p:cNvPr id="4102" name="Rectangle 7"/>
          <p:cNvSpPr>
            <a:spLocks noChangeArrowheads="1"/>
          </p:cNvSpPr>
          <p:nvPr>
            <p:custDataLst>
              <p:tags r:id="rId5"/>
            </p:custDataLst>
          </p:nvPr>
        </p:nvSpPr>
        <p:spPr bwMode="auto">
          <a:xfrm>
            <a:off x="0" y="2133600"/>
            <a:ext cx="4191000" cy="1421287"/>
          </a:xfrm>
          <a:prstGeom prst="rect">
            <a:avLst/>
          </a:prstGeom>
          <a:solidFill>
            <a:schemeClr val="bg1"/>
          </a:solidFill>
          <a:ln>
            <a:noFill/>
          </a:ln>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50000"/>
              </a:lnSpc>
            </a:pPr>
            <a:r>
              <a:rPr lang="en-US" sz="2000" b="1" dirty="0">
                <a:solidFill>
                  <a:srgbClr val="008000"/>
                </a:solidFill>
                <a:latin typeface="Georgia" panose="02040502050405020303" pitchFamily="18" charset="0"/>
              </a:rPr>
              <a:t>Online proposals must be submitted by </a:t>
            </a:r>
          </a:p>
          <a:p>
            <a:pPr algn="r" eaLnBrk="1" hangingPunct="1">
              <a:lnSpc>
                <a:spcPct val="150000"/>
              </a:lnSpc>
            </a:pPr>
            <a:r>
              <a:rPr lang="en-US" sz="2000" b="1" dirty="0">
                <a:solidFill>
                  <a:srgbClr val="008000"/>
                </a:solidFill>
                <a:latin typeface="Georgia" panose="02040502050405020303" pitchFamily="18" charset="0"/>
              </a:rPr>
              <a:t>April 3, 2024, 4:00 pm CDT </a:t>
            </a:r>
          </a:p>
        </p:txBody>
      </p:sp>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00600" y="2217261"/>
            <a:ext cx="3809685" cy="41449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16"/>
          <p:cNvSpPr>
            <a:spLocks noChangeArrowheads="1"/>
          </p:cNvSpPr>
          <p:nvPr>
            <p:custDataLst>
              <p:tags r:id="rId1"/>
            </p:custDataLst>
          </p:nvPr>
        </p:nvSpPr>
        <p:spPr bwMode="auto">
          <a:xfrm>
            <a:off x="0" y="0"/>
            <a:ext cx="9144000" cy="1828800"/>
          </a:xfrm>
          <a:prstGeom prst="rect">
            <a:avLst/>
          </a:prstGeom>
          <a:solidFill>
            <a:srgbClr val="00B050"/>
          </a:solidFill>
          <a:ln>
            <a:noFill/>
          </a:ln>
        </p:spPr>
        <p:txBody>
          <a:bodyPr wrap="none" anchor="ct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r" eaLnBrk="1" hangingPunct="1">
              <a:lnSpc>
                <a:spcPct val="150000"/>
              </a:lnSpc>
            </a:pPr>
            <a:endParaRPr lang="en-US" altLang="en-US"/>
          </a:p>
        </p:txBody>
      </p:sp>
      <p:pic>
        <p:nvPicPr>
          <p:cNvPr id="32771" name="Picture 8"/>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724400" y="0"/>
            <a:ext cx="44196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13"/>
          <p:cNvSpPr txBox="1">
            <a:spLocks noChangeArrowheads="1"/>
          </p:cNvSpPr>
          <p:nvPr>
            <p:custDataLst>
              <p:tags r:id="rId2"/>
            </p:custDataLst>
          </p:nvPr>
        </p:nvSpPr>
        <p:spPr bwMode="auto">
          <a:xfrm>
            <a:off x="0" y="1958975"/>
            <a:ext cx="4572000" cy="43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1963" indent="-287338">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lnSpc>
                <a:spcPct val="150000"/>
              </a:lnSpc>
              <a:buFontTx/>
              <a:buChar char="•"/>
            </a:pPr>
            <a:r>
              <a:rPr lang="en-US" altLang="en-US" sz="1500" b="1" dirty="0">
                <a:solidFill>
                  <a:srgbClr val="668A00"/>
                </a:solidFill>
              </a:rPr>
              <a:t>Sustainable pest and weed mgmt.</a:t>
            </a:r>
          </a:p>
          <a:p>
            <a:pPr eaLnBrk="1" hangingPunct="1">
              <a:lnSpc>
                <a:spcPct val="150000"/>
              </a:lnSpc>
              <a:buFontTx/>
              <a:buChar char="•"/>
            </a:pPr>
            <a:r>
              <a:rPr lang="en-US" altLang="en-US" sz="1500" b="1" dirty="0">
                <a:solidFill>
                  <a:srgbClr val="668A00"/>
                </a:solidFill>
              </a:rPr>
              <a:t>Marketing and local food systems</a:t>
            </a:r>
          </a:p>
          <a:p>
            <a:pPr eaLnBrk="1" hangingPunct="1">
              <a:lnSpc>
                <a:spcPct val="150000"/>
              </a:lnSpc>
              <a:buFontTx/>
              <a:buChar char="•"/>
            </a:pPr>
            <a:r>
              <a:rPr lang="en-US" altLang="en-US" sz="1500" b="1" dirty="0">
                <a:solidFill>
                  <a:srgbClr val="668A00"/>
                </a:solidFill>
              </a:rPr>
              <a:t>Water quality and nutrient mgmt.</a:t>
            </a:r>
          </a:p>
          <a:p>
            <a:pPr eaLnBrk="1" hangingPunct="1">
              <a:lnSpc>
                <a:spcPct val="150000"/>
              </a:lnSpc>
              <a:buFontTx/>
              <a:buChar char="•"/>
            </a:pPr>
            <a:r>
              <a:rPr lang="en-US" altLang="en-US" sz="1500" b="1" dirty="0">
                <a:solidFill>
                  <a:srgbClr val="668A00"/>
                </a:solidFill>
              </a:rPr>
              <a:t>Systems research</a:t>
            </a:r>
          </a:p>
          <a:p>
            <a:pPr eaLnBrk="1" hangingPunct="1">
              <a:lnSpc>
                <a:spcPct val="150000"/>
              </a:lnSpc>
              <a:buFontTx/>
              <a:buChar char="•"/>
            </a:pPr>
            <a:r>
              <a:rPr lang="en-US" altLang="en-US" sz="1500" b="1" dirty="0">
                <a:solidFill>
                  <a:srgbClr val="668A00"/>
                </a:solidFill>
              </a:rPr>
              <a:t>High tunnels and season extension</a:t>
            </a:r>
          </a:p>
          <a:p>
            <a:pPr eaLnBrk="1" hangingPunct="1">
              <a:lnSpc>
                <a:spcPct val="150000"/>
              </a:lnSpc>
              <a:buFontTx/>
              <a:buChar char="•"/>
            </a:pPr>
            <a:r>
              <a:rPr lang="en-US" altLang="en-US" sz="1500" b="1" dirty="0">
                <a:solidFill>
                  <a:srgbClr val="668A00"/>
                </a:solidFill>
              </a:rPr>
              <a:t>Crop diversification</a:t>
            </a:r>
          </a:p>
          <a:p>
            <a:pPr eaLnBrk="1" hangingPunct="1">
              <a:lnSpc>
                <a:spcPct val="150000"/>
              </a:lnSpc>
              <a:buFontTx/>
              <a:buChar char="•"/>
            </a:pPr>
            <a:r>
              <a:rPr lang="en-US" altLang="en-US" sz="1500" b="1" dirty="0">
                <a:solidFill>
                  <a:srgbClr val="668A00"/>
                </a:solidFill>
              </a:rPr>
              <a:t>Cover crops and soil health</a:t>
            </a:r>
          </a:p>
          <a:p>
            <a:pPr eaLnBrk="1" hangingPunct="1">
              <a:lnSpc>
                <a:spcPct val="150000"/>
              </a:lnSpc>
              <a:buFontTx/>
              <a:buChar char="•"/>
            </a:pPr>
            <a:r>
              <a:rPr lang="en-US" altLang="en-US" sz="1500" b="1" dirty="0">
                <a:solidFill>
                  <a:srgbClr val="668A00"/>
                </a:solidFill>
              </a:rPr>
              <a:t>Small ruminants/poultry/cattle</a:t>
            </a:r>
          </a:p>
          <a:p>
            <a:pPr eaLnBrk="1" hangingPunct="1">
              <a:lnSpc>
                <a:spcPct val="150000"/>
              </a:lnSpc>
              <a:buFontTx/>
              <a:buChar char="•"/>
            </a:pPr>
            <a:r>
              <a:rPr lang="en-US" altLang="en-US" sz="1500" b="1" dirty="0">
                <a:solidFill>
                  <a:srgbClr val="668A00"/>
                </a:solidFill>
              </a:rPr>
              <a:t>Pastured livestock/grazing systems</a:t>
            </a:r>
          </a:p>
          <a:p>
            <a:pPr eaLnBrk="1" hangingPunct="1">
              <a:lnSpc>
                <a:spcPct val="150000"/>
              </a:lnSpc>
              <a:buFontTx/>
              <a:buChar char="•"/>
            </a:pPr>
            <a:r>
              <a:rPr lang="en-US" altLang="en-US" sz="1500" b="1" dirty="0">
                <a:solidFill>
                  <a:srgbClr val="668A00"/>
                </a:solidFill>
              </a:rPr>
              <a:t>Pollinators and biodiversity</a:t>
            </a:r>
          </a:p>
          <a:p>
            <a:pPr eaLnBrk="1" hangingPunct="1">
              <a:lnSpc>
                <a:spcPct val="150000"/>
              </a:lnSpc>
              <a:buFontTx/>
              <a:buChar char="•"/>
            </a:pPr>
            <a:r>
              <a:rPr lang="en-US" altLang="en-US" sz="1500" b="1" dirty="0">
                <a:solidFill>
                  <a:srgbClr val="668A00"/>
                </a:solidFill>
              </a:rPr>
              <a:t>Urban agriculture</a:t>
            </a:r>
          </a:p>
          <a:p>
            <a:pPr eaLnBrk="1" hangingPunct="1">
              <a:lnSpc>
                <a:spcPct val="200000"/>
              </a:lnSpc>
            </a:pPr>
            <a:r>
              <a:rPr lang="en-US" altLang="en-US" sz="1500" b="1" dirty="0">
                <a:solidFill>
                  <a:srgbClr val="668A00"/>
                </a:solidFill>
              </a:rPr>
              <a:t>…and much more</a:t>
            </a:r>
          </a:p>
        </p:txBody>
      </p:sp>
      <p:sp>
        <p:nvSpPr>
          <p:cNvPr id="32773" name="Text Box 15"/>
          <p:cNvSpPr txBox="1">
            <a:spLocks noChangeArrowheads="1"/>
          </p:cNvSpPr>
          <p:nvPr>
            <p:custDataLst>
              <p:tags r:id="rId3"/>
            </p:custDataLst>
          </p:nvPr>
        </p:nvSpPr>
        <p:spPr bwMode="auto">
          <a:xfrm rot="16200000">
            <a:off x="3690937" y="6439868"/>
            <a:ext cx="1828800" cy="22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r" eaLnBrk="1" hangingPunct="1">
              <a:lnSpc>
                <a:spcPct val="120000"/>
              </a:lnSpc>
              <a:spcBef>
                <a:spcPct val="50000"/>
              </a:spcBef>
            </a:pPr>
            <a:r>
              <a:rPr lang="en-US" altLang="en-US" sz="800" dirty="0">
                <a:latin typeface="Trebuchet MS" pitchFamily="34" charset="0"/>
              </a:rPr>
              <a:t>Photo by Erin </a:t>
            </a:r>
            <a:r>
              <a:rPr lang="en-US" altLang="en-US" sz="800" dirty="0" err="1">
                <a:latin typeface="Trebuchet MS" pitchFamily="34" charset="0"/>
              </a:rPr>
              <a:t>Gaugler</a:t>
            </a:r>
            <a:r>
              <a:rPr lang="en-US" altLang="en-US" sz="800" dirty="0">
                <a:latin typeface="Trebuchet MS" pitchFamily="34" charset="0"/>
              </a:rPr>
              <a:t>.</a:t>
            </a:r>
          </a:p>
        </p:txBody>
      </p:sp>
      <p:sp>
        <p:nvSpPr>
          <p:cNvPr id="32774" name="Text Box 17"/>
          <p:cNvSpPr txBox="1">
            <a:spLocks noChangeArrowheads="1"/>
          </p:cNvSpPr>
          <p:nvPr>
            <p:custDataLst>
              <p:tags r:id="rId4"/>
            </p:custDataLst>
          </p:nvPr>
        </p:nvSpPr>
        <p:spPr bwMode="auto">
          <a:xfrm>
            <a:off x="342900" y="228600"/>
            <a:ext cx="3886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r>
              <a:rPr lang="en-US" altLang="en-US" sz="4200" b="1" dirty="0">
                <a:solidFill>
                  <a:schemeClr val="bg1"/>
                </a:solidFill>
                <a:latin typeface="Trebuchet MS" pitchFamily="34" charset="0"/>
              </a:rPr>
              <a:t>The </a:t>
            </a:r>
          </a:p>
          <a:p>
            <a:pPr algn="ctr" eaLnBrk="1" hangingPunct="1"/>
            <a:r>
              <a:rPr lang="en-US" altLang="en-US" sz="4200" b="1" dirty="0">
                <a:solidFill>
                  <a:schemeClr val="bg1"/>
                </a:solidFill>
                <a:latin typeface="Trebuchet MS" pitchFamily="34" charset="0"/>
              </a:rPr>
              <a:t>SARE Portfolio</a:t>
            </a:r>
          </a:p>
          <a:p>
            <a:pPr algn="r" eaLnBrk="1" hangingPunct="1"/>
            <a:endParaRPr lang="en-US" altLang="en-US" sz="4200" b="1" dirty="0">
              <a:solidFill>
                <a:schemeClr val="bg1"/>
              </a:solidFill>
              <a:latin typeface="Trebuchet MS" pitchFamily="34" charset="0"/>
            </a:endParaRPr>
          </a:p>
        </p:txBody>
      </p:sp>
    </p:spTree>
    <p:extLst>
      <p:ext uri="{BB962C8B-B14F-4D97-AF65-F5344CB8AC3E}">
        <p14:creationId xmlns:p14="http://schemas.microsoft.com/office/powerpoint/2010/main" val="373836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descr="Will AllenatDeamofWildHealt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4400" y="-454025"/>
            <a:ext cx="4419600" cy="79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11" descr="SARE_NorthCentral_CMY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0" y="5486400"/>
            <a:ext cx="1149350" cy="10382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0180" name="TextBox 5"/>
          <p:cNvSpPr txBox="1">
            <a:spLocks noChangeArrowheads="1"/>
          </p:cNvSpPr>
          <p:nvPr/>
        </p:nvSpPr>
        <p:spPr bwMode="auto">
          <a:xfrm>
            <a:off x="4972974" y="6524625"/>
            <a:ext cx="1676400" cy="230188"/>
          </a:xfrm>
          <a:prstGeom prst="rect">
            <a:avLst/>
          </a:prstGeom>
          <a:solidFill>
            <a:schemeClr val="bg1"/>
          </a:solidFill>
          <a:ln>
            <a:noFill/>
          </a:ln>
        </p:spPr>
        <p:txBody>
          <a:bodyPr>
            <a:spAutoFit/>
          </a:bodyPr>
          <a:lstStyle>
            <a:lvl1pPr>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a:spcBef>
                <a:spcPct val="20000"/>
              </a:spcBef>
              <a:buClr>
                <a:srgbClr val="425D40"/>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a:spcBef>
                <a:spcPct val="20000"/>
              </a:spcBef>
              <a:buClr>
                <a:srgbClr val="BBCFBA"/>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rPr>
              <a:t>photo credit: Teresa Webb</a:t>
            </a:r>
          </a:p>
        </p:txBody>
      </p:sp>
      <p:sp>
        <p:nvSpPr>
          <p:cNvPr id="22530" name="Rectangle 2"/>
          <p:cNvSpPr>
            <a:spLocks noGrp="1" noChangeArrowheads="1"/>
          </p:cNvSpPr>
          <p:nvPr>
            <p:ph type="title"/>
          </p:nvPr>
        </p:nvSpPr>
        <p:spPr>
          <a:xfrm>
            <a:off x="-1" y="-50800"/>
            <a:ext cx="4913745" cy="1879600"/>
          </a:xfrm>
          <a:solidFill>
            <a:schemeClr val="accent3">
              <a:lumMod val="75000"/>
            </a:schemeClr>
          </a:solidFill>
        </p:spPr>
        <p:txBody>
          <a:bodyPr anchor="ctr">
            <a:normAutofit/>
          </a:bodyPr>
          <a:lstStyle/>
          <a:p>
            <a:pPr algn="l" eaLnBrk="1" hangingPunct="1">
              <a:defRPr/>
            </a:pPr>
            <a:r>
              <a:rPr lang="en-US" sz="3400" dirty="0">
                <a:solidFill>
                  <a:schemeClr val="bg1"/>
                </a:solidFill>
                <a:latin typeface="Trebuchet MS" panose="020B0603020202020204" pitchFamily="34" charset="0"/>
              </a:rPr>
              <a:t>Professional Development Program</a:t>
            </a:r>
          </a:p>
        </p:txBody>
      </p:sp>
      <p:sp>
        <p:nvSpPr>
          <p:cNvPr id="22531" name="Rectangle 8"/>
          <p:cNvSpPr>
            <a:spLocks noGrp="1" noChangeArrowheads="1"/>
          </p:cNvSpPr>
          <p:nvPr>
            <p:ph sz="half" idx="1"/>
          </p:nvPr>
        </p:nvSpPr>
        <p:spPr>
          <a:xfrm>
            <a:off x="0" y="1739900"/>
            <a:ext cx="4903788" cy="5168900"/>
          </a:xfrm>
          <a:solidFill>
            <a:schemeClr val="bg1"/>
          </a:solidFill>
        </p:spPr>
        <p:txBody>
          <a:bodyPr rIns="640080">
            <a:normAutofit fontScale="55000" lnSpcReduction="20000"/>
          </a:bodyPr>
          <a:lstStyle/>
          <a:p>
            <a:pPr algn="ctr" eaLnBrk="1" hangingPunct="1">
              <a:buFont typeface="Wingdings" pitchFamily="2" charset="2"/>
              <a:buNone/>
              <a:defRPr/>
            </a:pPr>
            <a:endParaRPr lang="en-US" sz="1300" b="1" dirty="0">
              <a:latin typeface="Arial Narrow" pitchFamily="34" charset="0"/>
            </a:endParaRPr>
          </a:p>
          <a:p>
            <a:pPr marL="0" indent="0">
              <a:spcBef>
                <a:spcPts val="1200"/>
              </a:spcBef>
              <a:buFont typeface="Wingdings 2" pitchFamily="18" charset="2"/>
              <a:buNone/>
              <a:defRPr/>
            </a:pPr>
            <a:r>
              <a:rPr lang="en-US" sz="3600" b="1" dirty="0">
                <a:solidFill>
                  <a:schemeClr val="accent3">
                    <a:lumMod val="50000"/>
                  </a:schemeClr>
                </a:solidFill>
              </a:rPr>
              <a:t>Competitive grants </a:t>
            </a:r>
          </a:p>
          <a:p>
            <a:pPr marL="274638" lvl="1" indent="0">
              <a:spcBef>
                <a:spcPts val="1200"/>
              </a:spcBef>
              <a:buNone/>
              <a:defRPr/>
            </a:pPr>
            <a:r>
              <a:rPr lang="en-US" sz="3600" dirty="0">
                <a:solidFill>
                  <a:schemeClr val="accent3">
                    <a:lumMod val="50000"/>
                  </a:schemeClr>
                </a:solidFill>
              </a:rPr>
              <a:t>Grants of up to $120,000 for ag educators to train other ag educators  </a:t>
            </a:r>
          </a:p>
          <a:p>
            <a:pPr marL="274638" lvl="1" indent="0">
              <a:spcBef>
                <a:spcPts val="1200"/>
              </a:spcBef>
              <a:buNone/>
              <a:defRPr/>
            </a:pPr>
            <a:r>
              <a:rPr lang="en-US" sz="3600" dirty="0">
                <a:solidFill>
                  <a:schemeClr val="accent3">
                    <a:lumMod val="50000"/>
                  </a:schemeClr>
                </a:solidFill>
              </a:rPr>
              <a:t>Proposals due April 3</a:t>
            </a:r>
          </a:p>
          <a:p>
            <a:pPr marL="274638" lvl="1" indent="0">
              <a:spcBef>
                <a:spcPts val="1200"/>
              </a:spcBef>
              <a:buNone/>
              <a:defRPr/>
            </a:pPr>
            <a:r>
              <a:rPr lang="en-US" sz="3600" dirty="0">
                <a:solidFill>
                  <a:schemeClr val="accent3">
                    <a:lumMod val="50000"/>
                  </a:schemeClr>
                </a:solidFill>
              </a:rPr>
              <a:t>Grantees informed of funding decisions by August 1</a:t>
            </a:r>
          </a:p>
          <a:p>
            <a:pPr marL="274638" lvl="1" indent="0">
              <a:spcBef>
                <a:spcPts val="1200"/>
              </a:spcBef>
              <a:buNone/>
              <a:defRPr/>
            </a:pPr>
            <a:r>
              <a:rPr lang="en-US" sz="3600" dirty="0">
                <a:solidFill>
                  <a:schemeClr val="accent3">
                    <a:lumMod val="50000"/>
                  </a:schemeClr>
                </a:solidFill>
              </a:rPr>
              <a:t>Funds available October 1, 2024</a:t>
            </a:r>
          </a:p>
          <a:p>
            <a:pPr marL="0" indent="0">
              <a:spcBef>
                <a:spcPts val="1200"/>
              </a:spcBef>
              <a:buFont typeface="Wingdings 2" pitchFamily="18" charset="2"/>
              <a:buNone/>
              <a:defRPr/>
            </a:pPr>
            <a:r>
              <a:rPr lang="en-US" sz="3600" b="1" dirty="0">
                <a:solidFill>
                  <a:schemeClr val="accent3">
                    <a:lumMod val="50000"/>
                  </a:schemeClr>
                </a:solidFill>
              </a:rPr>
              <a:t>SARE state activities organized by SARE State Coordinators</a:t>
            </a:r>
          </a:p>
          <a:p>
            <a:pPr marL="274638" lvl="1" indent="0" eaLnBrk="1" hangingPunct="1">
              <a:spcBef>
                <a:spcPts val="1200"/>
              </a:spcBef>
              <a:buNone/>
              <a:defRPr/>
            </a:pPr>
            <a:r>
              <a:rPr lang="en-US" sz="3600" dirty="0">
                <a:solidFill>
                  <a:schemeClr val="accent3">
                    <a:lumMod val="50000"/>
                  </a:schemeClr>
                </a:solidFill>
              </a:rPr>
              <a:t>Each North Central Region state has a SARE State Coordinator or Co-coordinators who are extension employees that spend part of their time working with SARE</a:t>
            </a:r>
          </a:p>
          <a:p>
            <a:pPr marL="457200" lvl="1" indent="0">
              <a:spcBef>
                <a:spcPts val="1200"/>
              </a:spcBef>
              <a:buFont typeface="Wingdings" pitchFamily="2" charset="2"/>
              <a:buNone/>
              <a:defRPr/>
            </a:pPr>
            <a:endParaRPr lang="en-US" sz="2600" dirty="0">
              <a:latin typeface="Trebuchet MS" panose="020B0603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custDataLst>
              <p:tags r:id="rId1"/>
            </p:custDataLst>
          </p:nvPr>
        </p:nvSpPr>
        <p:spPr bwMode="auto">
          <a:xfrm>
            <a:off x="0" y="0"/>
            <a:ext cx="9144000" cy="1524000"/>
          </a:xfrm>
          <a:prstGeom prst="rect">
            <a:avLst/>
          </a:prstGeom>
          <a:solidFill>
            <a:srgbClr val="00B050"/>
          </a:solidFill>
          <a:ln w="0" algn="ctr">
            <a:solidFill>
              <a:schemeClr val="bg2"/>
            </a:solidFill>
            <a:miter lim="800000"/>
            <a:headEnd/>
            <a:tailEnd/>
          </a:ln>
        </p:spPr>
        <p:txBody>
          <a:bodyPr wrap="none" anchor="ct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4339" name="Text Box 3"/>
          <p:cNvSpPr txBox="1">
            <a:spLocks noChangeArrowheads="1"/>
          </p:cNvSpPr>
          <p:nvPr>
            <p:custDataLst>
              <p:tags r:id="rId2"/>
            </p:custDataLst>
          </p:nvPr>
        </p:nvSpPr>
        <p:spPr bwMode="auto">
          <a:xfrm>
            <a:off x="1400355" y="124589"/>
            <a:ext cx="680048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rial" panose="020B0604020202020204" pitchFamily="34" charset="0"/>
              </a:rPr>
              <a:t>Who Can Apply for NCR-SARE PDP Grants?</a:t>
            </a:r>
          </a:p>
        </p:txBody>
      </p:sp>
      <p:sp>
        <p:nvSpPr>
          <p:cNvPr id="14340" name="Text Box 4"/>
          <p:cNvSpPr txBox="1">
            <a:spLocks noChangeArrowheads="1"/>
          </p:cNvSpPr>
          <p:nvPr>
            <p:custDataLst>
              <p:tags r:id="rId3"/>
            </p:custDataLst>
          </p:nvPr>
        </p:nvSpPr>
        <p:spPr bwMode="auto">
          <a:xfrm>
            <a:off x="1295400" y="2041525"/>
            <a:ext cx="3200400" cy="29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sz="1300" b="0" i="0" u="none" strike="noStrike" kern="1200" cap="none" spc="0" normalizeH="0" baseline="0" noProof="0">
              <a:ln>
                <a:noFill/>
              </a:ln>
              <a:solidFill>
                <a:srgbClr val="990000"/>
              </a:solidFill>
              <a:effectLst/>
              <a:uLnTx/>
              <a:uFillTx/>
              <a:latin typeface="Trebuchet MS" panose="020B0603020202020204" pitchFamily="34" charset="0"/>
              <a:ea typeface="+mn-ea"/>
              <a:cs typeface="Arial" panose="020B0604020202020204" pitchFamily="34" charset="0"/>
            </a:endParaRPr>
          </a:p>
        </p:txBody>
      </p:sp>
      <p:sp>
        <p:nvSpPr>
          <p:cNvPr id="14341" name="Line 5"/>
          <p:cNvSpPr>
            <a:spLocks noChangeShapeType="1"/>
          </p:cNvSpPr>
          <p:nvPr>
            <p:custDataLst>
              <p:tags r:id="rId4"/>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4342" name="Text Box 7"/>
          <p:cNvSpPr txBox="1">
            <a:spLocks noChangeArrowheads="1"/>
          </p:cNvSpPr>
          <p:nvPr>
            <p:custDataLst>
              <p:tags r:id="rId5"/>
            </p:custDataLst>
          </p:nvPr>
        </p:nvSpPr>
        <p:spPr bwMode="auto">
          <a:xfrm>
            <a:off x="48274" y="1634173"/>
            <a:ext cx="4800600" cy="573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marL="342900" indent="-342900"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342900" marR="0" lvl="0" indent="-342900" defTabSz="914400" rtl="0" eaLnBrk="1" fontAlgn="base" latinLnBrk="0" hangingPunct="1">
              <a:lnSpc>
                <a:spcPct val="15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8000"/>
                </a:solidFill>
                <a:effectLst/>
                <a:uLnTx/>
                <a:uFillTx/>
                <a:latin typeface="Georgia" panose="02040502050405020303" pitchFamily="18" charset="0"/>
                <a:ea typeface="+mn-ea"/>
                <a:cs typeface="Arial" panose="020B0604020202020204" pitchFamily="34" charset="0"/>
              </a:rPr>
              <a:t>Typical applicants:</a:t>
            </a:r>
          </a:p>
          <a:p>
            <a:pPr marL="342900" marR="0" lvl="0" indent="-342900"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en-US" sz="2000" b="1" dirty="0">
                <a:solidFill>
                  <a:srgbClr val="008000"/>
                </a:solidFill>
                <a:latin typeface="Georgia" panose="02040502050405020303" pitchFamily="18" charset="0"/>
              </a:rPr>
              <a:t>Colleges and universities</a:t>
            </a:r>
          </a:p>
          <a:p>
            <a:pPr marL="342900" marR="0" lvl="0" indent="-342900"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en-US" sz="2000" b="1" dirty="0">
                <a:solidFill>
                  <a:srgbClr val="008000"/>
                </a:solidFill>
                <a:latin typeface="Georgia" panose="02040502050405020303" pitchFamily="18" charset="0"/>
              </a:rPr>
              <a:t>Non-profit organizations engaged with sustainable agriculture</a:t>
            </a:r>
          </a:p>
          <a:p>
            <a:pPr marL="342900" marR="0" lvl="0" indent="-342900"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8000"/>
                </a:solidFill>
                <a:effectLst/>
                <a:uLnTx/>
                <a:uFillTx/>
                <a:latin typeface="Georgia" panose="02040502050405020303" pitchFamily="18" charset="0"/>
                <a:ea typeface="+mn-ea"/>
                <a:cs typeface="Arial" panose="020B0604020202020204" pitchFamily="34" charset="0"/>
              </a:rPr>
              <a:t>State or federal agency staff</a:t>
            </a:r>
          </a:p>
          <a:p>
            <a:pPr marL="342900" marR="0" lvl="0" indent="-342900"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8000"/>
                </a:solidFill>
                <a:effectLst/>
                <a:uLnTx/>
                <a:uFillTx/>
                <a:latin typeface="Georgia" panose="02040502050405020303" pitchFamily="18" charset="0"/>
                <a:ea typeface="+mn-ea"/>
                <a:cs typeface="Arial" panose="020B0604020202020204" pitchFamily="34" charset="0"/>
              </a:rPr>
              <a:t>Soil and water districts</a:t>
            </a:r>
            <a:endParaRPr lang="en-US" sz="2000" b="1" dirty="0">
              <a:solidFill>
                <a:srgbClr val="008000"/>
              </a:solidFill>
              <a:latin typeface="Georgia" panose="02040502050405020303" pitchFamily="18" charset="0"/>
            </a:endParaRPr>
          </a:p>
          <a:p>
            <a:pPr marL="342900" marR="0" lvl="0" indent="-342900" defTabSz="914400" rtl="0" eaLnBrk="1" fontAlgn="base" latinLnBrk="0" hangingPunct="1">
              <a:lnSpc>
                <a:spcPct val="15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8000"/>
                </a:solidFill>
                <a:effectLst/>
                <a:uLnTx/>
                <a:uFillTx/>
                <a:latin typeface="Georgia" panose="02040502050405020303" pitchFamily="18" charset="0"/>
                <a:ea typeface="+mn-ea"/>
                <a:cs typeface="Arial" panose="020B0604020202020204" pitchFamily="34" charset="0"/>
              </a:rPr>
              <a:t>Any organization doing</a:t>
            </a:r>
            <a:endParaRPr lang="en-US" sz="2000" b="1" dirty="0">
              <a:solidFill>
                <a:srgbClr val="008000"/>
              </a:solidFill>
              <a:latin typeface="Georgia" panose="02040502050405020303" pitchFamily="18" charset="0"/>
            </a:endParaRPr>
          </a:p>
          <a:p>
            <a:pPr marL="342900" marR="0" lvl="0" indent="-342900" defTabSz="914400" rtl="0" eaLnBrk="1" fontAlgn="base" latinLnBrk="0" hangingPunct="1">
              <a:lnSpc>
                <a:spcPct val="150000"/>
              </a:lnSpc>
              <a:spcBef>
                <a:spcPct val="0"/>
              </a:spcBef>
              <a:spcAft>
                <a:spcPct val="0"/>
              </a:spcAft>
              <a:buClrTx/>
              <a:buSzTx/>
              <a:buFontTx/>
              <a:buNone/>
              <a:tabLst/>
              <a:defRPr/>
            </a:pPr>
            <a:r>
              <a:rPr lang="en-US" sz="2000" b="1" dirty="0">
                <a:solidFill>
                  <a:srgbClr val="008000"/>
                </a:solidFill>
                <a:latin typeface="Georgia" panose="02040502050405020303" pitchFamily="18" charset="0"/>
              </a:rPr>
              <a:t>sustainable agriculture training or</a:t>
            </a:r>
          </a:p>
          <a:p>
            <a:pPr marL="342900" marR="0" lvl="0" indent="-342900" defTabSz="914400" rtl="0" eaLnBrk="1" fontAlgn="base" latinLnBrk="0" hangingPunct="1">
              <a:lnSpc>
                <a:spcPct val="150000"/>
              </a:lnSpc>
              <a:spcBef>
                <a:spcPct val="0"/>
              </a:spcBef>
              <a:spcAft>
                <a:spcPct val="0"/>
              </a:spcAft>
              <a:buClrTx/>
              <a:buSzTx/>
              <a:buFontTx/>
              <a:buNone/>
              <a:tabLst/>
              <a:defRPr/>
            </a:pPr>
            <a:r>
              <a:rPr lang="en-US" sz="2000" b="1" dirty="0">
                <a:solidFill>
                  <a:srgbClr val="008000"/>
                </a:solidFill>
                <a:latin typeface="Georgia" panose="02040502050405020303" pitchFamily="18" charset="0"/>
              </a:rPr>
              <a:t>e</a:t>
            </a:r>
            <a:r>
              <a:rPr kumimoji="0" lang="en-US" sz="2000" b="1" i="0" u="none" strike="noStrike" kern="1200" cap="none" spc="0" normalizeH="0" baseline="0" noProof="0" dirty="0" err="1">
                <a:ln>
                  <a:noFill/>
                </a:ln>
                <a:solidFill>
                  <a:srgbClr val="008000"/>
                </a:solidFill>
                <a:effectLst/>
                <a:uLnTx/>
                <a:uFillTx/>
                <a:latin typeface="Georgia" panose="02040502050405020303" pitchFamily="18" charset="0"/>
                <a:ea typeface="+mn-ea"/>
                <a:cs typeface="Arial" panose="020B0604020202020204" pitchFamily="34" charset="0"/>
              </a:rPr>
              <a:t>ducation</a:t>
            </a:r>
            <a:r>
              <a:rPr kumimoji="0" lang="en-US" sz="2000" b="1" i="0" u="none" strike="noStrike" kern="1200" cap="none" spc="0" normalizeH="0" baseline="0" noProof="0" dirty="0">
                <a:ln>
                  <a:noFill/>
                </a:ln>
                <a:solidFill>
                  <a:srgbClr val="008000"/>
                </a:solidFill>
                <a:effectLst/>
                <a:uLnTx/>
                <a:uFillTx/>
                <a:latin typeface="Georgia" panose="02040502050405020303" pitchFamily="18" charset="0"/>
                <a:ea typeface="+mn-ea"/>
                <a:cs typeface="Arial" panose="020B0604020202020204" pitchFamily="34" charset="0"/>
              </a:rPr>
              <a:t> programs can apply</a:t>
            </a:r>
          </a:p>
          <a:p>
            <a:pPr marL="342900" marR="0" lvl="0" indent="-342900" defTabSz="914400" rtl="0" eaLnBrk="1" fontAlgn="base" latinLnBrk="0" hangingPunct="1">
              <a:lnSpc>
                <a:spcPct val="150000"/>
              </a:lnSpc>
              <a:spcBef>
                <a:spcPct val="0"/>
              </a:spcBef>
              <a:spcAft>
                <a:spcPct val="0"/>
              </a:spcAft>
              <a:buClrTx/>
              <a:buSzTx/>
              <a:buFontTx/>
              <a:buChar char="•"/>
              <a:tabLst/>
              <a:defRPr/>
            </a:pPr>
            <a:endParaRPr kumimoji="0" lang="en-US" sz="2000" b="0" i="0" u="none" strike="noStrike" kern="1200" cap="none" spc="0" normalizeH="0" baseline="0" noProof="0" dirty="0">
              <a:ln>
                <a:noFill/>
              </a:ln>
              <a:solidFill>
                <a:srgbClr val="008000"/>
              </a:solidFill>
              <a:effectLst/>
              <a:uLnTx/>
              <a:uFillTx/>
              <a:latin typeface="Georgia" panose="02040502050405020303" pitchFamily="18" charset="0"/>
              <a:ea typeface="+mn-ea"/>
              <a:cs typeface="Arial" panose="020B0604020202020204" pitchFamily="34" charset="0"/>
            </a:endParaRPr>
          </a:p>
          <a:p>
            <a:pPr marL="342900" marR="0" lvl="0" indent="-342900" defTabSz="914400" rtl="0" eaLnBrk="1" fontAlgn="base" latinLnBrk="0" hangingPunct="1">
              <a:lnSpc>
                <a:spcPct val="150000"/>
              </a:lnSpc>
              <a:spcBef>
                <a:spcPct val="50000"/>
              </a:spcBef>
              <a:spcAft>
                <a:spcPct val="0"/>
              </a:spcAft>
              <a:buClrTx/>
              <a:buSzTx/>
              <a:buFontTx/>
              <a:buNone/>
              <a:tabLst/>
              <a:defRPr/>
            </a:pPr>
            <a:endParaRPr kumimoji="0" lang="en-US" sz="2000" b="0" i="0" u="none" strike="noStrike" kern="1200" cap="none" spc="0" normalizeH="0" baseline="0" noProof="0" dirty="0">
              <a:ln>
                <a:noFill/>
              </a:ln>
              <a:solidFill>
                <a:srgbClr val="008000"/>
              </a:solidFill>
              <a:effectLst/>
              <a:uLnTx/>
              <a:uFillTx/>
              <a:latin typeface="Georgia" panose="02040502050405020303" pitchFamily="18" charset="0"/>
              <a:ea typeface="+mn-ea"/>
              <a:cs typeface="Arial" panose="020B0604020202020204" pitchFamily="34" charset="0"/>
            </a:endParaRPr>
          </a:p>
        </p:txBody>
      </p:sp>
      <p:pic>
        <p:nvPicPr>
          <p:cNvPr id="14343"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p:blipFill>
        <p:spPr bwMode="auto">
          <a:xfrm>
            <a:off x="5105401" y="1524000"/>
            <a:ext cx="4038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a16="http://schemas.microsoft.com/office/drawing/2014/main" id="{7C37DA0B-34D7-1443-A02A-67DE530BF10C}"/>
              </a:ext>
            </a:extLst>
          </p:cNvPr>
          <p:cNvSpPr txBox="1">
            <a:spLocks noChangeArrowheads="1"/>
          </p:cNvSpPr>
          <p:nvPr>
            <p:custDataLst>
              <p:tags r:id="rId6"/>
            </p:custDataLst>
          </p:nvPr>
        </p:nvSpPr>
        <p:spPr bwMode="auto">
          <a:xfrm rot="16200000">
            <a:off x="3771900" y="6345815"/>
            <a:ext cx="2362200" cy="22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20000"/>
              </a:lnSpc>
              <a:spcBef>
                <a:spcPct val="5000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Photo courtesy of Ajay Nair.</a:t>
            </a:r>
          </a:p>
        </p:txBody>
      </p:sp>
    </p:spTree>
    <p:extLst>
      <p:ext uri="{BB962C8B-B14F-4D97-AF65-F5344CB8AC3E}">
        <p14:creationId xmlns:p14="http://schemas.microsoft.com/office/powerpoint/2010/main" val="116201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1828800"/>
          </a:xfrm>
          <a:prstGeom prst="rect">
            <a:avLst/>
          </a:prstGeom>
          <a:solidFill>
            <a:srgbClr val="008000"/>
          </a:solidFill>
          <a:ln w="0">
            <a:solidFill>
              <a:schemeClr val="bg2"/>
            </a:solidFill>
            <a:miter lim="800000"/>
            <a:headEnd/>
            <a:tailEnd/>
          </a:ln>
        </p:spPr>
        <p:txBody>
          <a:bodyPr wrap="none" anchor="ct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Georgia" pitchFamily="18" charset="0"/>
              <a:ea typeface="MS PGothic" pitchFamily="34" charset="-128"/>
              <a:cs typeface="+mn-cs"/>
            </a:endParaRPr>
          </a:p>
        </p:txBody>
      </p:sp>
      <p:sp>
        <p:nvSpPr>
          <p:cNvPr id="41987" name="Text Box 3"/>
          <p:cNvSpPr txBox="1">
            <a:spLocks noChangeArrowheads="1"/>
          </p:cNvSpPr>
          <p:nvPr/>
        </p:nvSpPr>
        <p:spPr bwMode="auto">
          <a:xfrm>
            <a:off x="228599" y="98425"/>
            <a:ext cx="853439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Trebuchet MS" pitchFamily="34" charset="0"/>
                <a:ea typeface="MS PGothic" pitchFamily="34" charset="-128"/>
                <a:cs typeface="+mn-cs"/>
              </a:rPr>
              <a:t>Audiences to be targeted for SARE professional development grants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FFFFFF"/>
              </a:solidFill>
              <a:effectLst/>
              <a:uLnTx/>
              <a:uFillTx/>
              <a:latin typeface="Georgia" pitchFamily="18" charset="0"/>
              <a:ea typeface="MS PGothic" pitchFamily="34" charset="-128"/>
              <a:cs typeface="+mn-cs"/>
            </a:endParaRPr>
          </a:p>
        </p:txBody>
      </p:sp>
      <p:sp>
        <p:nvSpPr>
          <p:cNvPr id="41988" name="Text Box 4"/>
          <p:cNvSpPr txBox="1">
            <a:spLocks noChangeArrowheads="1"/>
          </p:cNvSpPr>
          <p:nvPr/>
        </p:nvSpPr>
        <p:spPr bwMode="auto">
          <a:xfrm>
            <a:off x="1295400" y="2041525"/>
            <a:ext cx="3200400" cy="29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300" b="0" i="0" u="none" strike="noStrike" kern="1200" cap="none" spc="0" normalizeH="0" baseline="0" noProof="0">
              <a:ln>
                <a:noFill/>
              </a:ln>
              <a:solidFill>
                <a:srgbClr val="990000"/>
              </a:solidFill>
              <a:effectLst/>
              <a:uLnTx/>
              <a:uFillTx/>
              <a:latin typeface="Georgia" pitchFamily="18" charset="0"/>
              <a:ea typeface="MS PGothic" pitchFamily="34" charset="-128"/>
              <a:cs typeface="+mn-cs"/>
            </a:endParaRPr>
          </a:p>
        </p:txBody>
      </p:sp>
      <p:sp>
        <p:nvSpPr>
          <p:cNvPr id="41989" name="Line 5"/>
          <p:cNvSpPr>
            <a:spLocks noChangeShapeType="1"/>
          </p:cNvSpPr>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Georgia" pitchFamily="18" charset="0"/>
              <a:ea typeface="MS PGothic" pitchFamily="34" charset="-128"/>
              <a:cs typeface="+mn-cs"/>
            </a:endParaRPr>
          </a:p>
        </p:txBody>
      </p:sp>
      <p:sp>
        <p:nvSpPr>
          <p:cNvPr id="41990" name="Text Box 8"/>
          <p:cNvSpPr txBox="1">
            <a:spLocks noChangeArrowheads="1"/>
          </p:cNvSpPr>
          <p:nvPr/>
        </p:nvSpPr>
        <p:spPr bwMode="auto">
          <a:xfrm>
            <a:off x="0" y="1828800"/>
            <a:ext cx="4114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marL="342900" indent="-342900">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en-US" altLang="en-US" sz="2000" b="1" i="0" u="none" strike="noStrike" kern="1200" cap="none" spc="0" normalizeH="0" baseline="0" noProof="0" dirty="0">
              <a:ln>
                <a:noFill/>
              </a:ln>
              <a:solidFill>
                <a:srgbClr val="008000"/>
              </a:solidFill>
              <a:effectLst/>
              <a:uLnTx/>
              <a:uFillTx/>
              <a:latin typeface="Georgia" pitchFamily="18" charset="0"/>
              <a:ea typeface="MS PGothic" pitchFamily="34" charset="-128"/>
              <a:cs typeface="+mn-cs"/>
            </a:endParaRP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8000"/>
                </a:solidFill>
                <a:effectLst/>
                <a:uLnTx/>
                <a:uFillTx/>
                <a:latin typeface="Georgia" pitchFamily="18" charset="0"/>
                <a:ea typeface="MS PGothic" pitchFamily="34" charset="-128"/>
                <a:cs typeface="+mn-cs"/>
              </a:rPr>
              <a:t>Extension educators</a:t>
            </a:r>
          </a:p>
          <a:p>
            <a:pPr lvl="0">
              <a:spcAft>
                <a:spcPts val="600"/>
              </a:spcAft>
              <a:buFont typeface="Arial" panose="020B0604020202020204" pitchFamily="34" charset="0"/>
              <a:buChar char="•"/>
              <a:defRPr/>
            </a:pPr>
            <a:r>
              <a:rPr lang="en-US" altLang="en-US" b="1" dirty="0">
                <a:solidFill>
                  <a:srgbClr val="008000"/>
                </a:solidFill>
                <a:cs typeface="+mn-cs"/>
              </a:rPr>
              <a:t>NRCS </a:t>
            </a:r>
            <a:r>
              <a:rPr lang="en-US" altLang="en-US" b="1" dirty="0">
                <a:solidFill>
                  <a:srgbClr val="008000"/>
                </a:solidFill>
              </a:rPr>
              <a:t>educators</a:t>
            </a:r>
            <a:endParaRPr lang="en-US" altLang="en-US" b="1" dirty="0">
              <a:solidFill>
                <a:srgbClr val="008000"/>
              </a:solidFill>
              <a:cs typeface="+mn-cs"/>
            </a:endParaRP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8000"/>
                </a:solidFill>
                <a:effectLst/>
                <a:uLnTx/>
                <a:uFillTx/>
                <a:latin typeface="Georgia" pitchFamily="18" charset="0"/>
                <a:ea typeface="MS PGothic" pitchFamily="34" charset="-128"/>
                <a:cs typeface="+mn-cs"/>
              </a:rPr>
              <a:t>Soil and water district </a:t>
            </a:r>
            <a:r>
              <a:rPr kumimoji="0" lang="en-US" altLang="en-US" sz="2000" b="1" i="0" u="none" strike="noStrike" kern="1200" cap="none" spc="0" normalizeH="0" baseline="0" noProof="0" dirty="0" err="1">
                <a:ln>
                  <a:noFill/>
                </a:ln>
                <a:solidFill>
                  <a:srgbClr val="008000"/>
                </a:solidFill>
                <a:effectLst/>
                <a:uLnTx/>
                <a:uFillTx/>
                <a:latin typeface="Georgia" pitchFamily="18" charset="0"/>
                <a:ea typeface="MS PGothic" pitchFamily="34" charset="-128"/>
                <a:cs typeface="+mn-cs"/>
              </a:rPr>
              <a:t>st</a:t>
            </a:r>
            <a:r>
              <a:rPr lang="en-US" altLang="en-US" b="1" dirty="0" err="1">
                <a:solidFill>
                  <a:srgbClr val="008000"/>
                </a:solidFill>
                <a:cs typeface="+mn-cs"/>
              </a:rPr>
              <a:t>aff</a:t>
            </a:r>
            <a:endParaRPr lang="en-US" altLang="en-US" b="1" dirty="0">
              <a:solidFill>
                <a:srgbClr val="008000"/>
              </a:solidFill>
              <a:cs typeface="+mn-cs"/>
            </a:endParaRP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8000"/>
                </a:solidFill>
                <a:effectLst/>
                <a:uLnTx/>
                <a:uFillTx/>
                <a:latin typeface="Georgia" pitchFamily="18" charset="0"/>
                <a:ea typeface="MS PGothic" pitchFamily="34" charset="-128"/>
                <a:cs typeface="+mn-cs"/>
              </a:rPr>
              <a:t>State agency staff</a:t>
            </a:r>
          </a:p>
          <a:p>
            <a:pPr lvl="0">
              <a:spcAft>
                <a:spcPts val="600"/>
              </a:spcAft>
              <a:buFont typeface="Arial" panose="020B0604020202020204" pitchFamily="34" charset="0"/>
              <a:buChar char="•"/>
              <a:defRPr/>
            </a:pPr>
            <a:r>
              <a:rPr kumimoji="0" lang="en-US" altLang="en-US" sz="2000" b="1" i="0" u="none" strike="noStrike" kern="1200" cap="none" spc="0" normalizeH="0" baseline="0" noProof="0" dirty="0">
                <a:ln>
                  <a:noFill/>
                </a:ln>
                <a:solidFill>
                  <a:srgbClr val="008000"/>
                </a:solidFill>
                <a:effectLst/>
                <a:uLnTx/>
                <a:uFillTx/>
                <a:latin typeface="Georgia" pitchFamily="18" charset="0"/>
                <a:ea typeface="MS PGothic" pitchFamily="34" charset="-128"/>
                <a:cs typeface="+mn-cs"/>
              </a:rPr>
              <a:t>Non-profit </a:t>
            </a:r>
            <a:r>
              <a:rPr lang="en-US" altLang="en-US" b="1" dirty="0">
                <a:solidFill>
                  <a:srgbClr val="008000"/>
                </a:solidFill>
              </a:rPr>
              <a:t>educators</a:t>
            </a:r>
          </a:p>
          <a:p>
            <a:pPr lvl="0">
              <a:spcAft>
                <a:spcPts val="600"/>
              </a:spcAft>
              <a:buFont typeface="Arial" panose="020B0604020202020204" pitchFamily="34" charset="0"/>
              <a:buChar char="•"/>
              <a:defRPr/>
            </a:pPr>
            <a:r>
              <a:rPr kumimoji="0" lang="en-US" altLang="en-US" sz="2000" b="1" i="0" u="none" strike="noStrike" kern="1200" cap="none" spc="0" normalizeH="0" baseline="0" noProof="0" dirty="0">
                <a:ln>
                  <a:noFill/>
                </a:ln>
                <a:solidFill>
                  <a:srgbClr val="008000"/>
                </a:solidFill>
                <a:effectLst/>
                <a:uLnTx/>
                <a:uFillTx/>
                <a:latin typeface="Georgia" pitchFamily="18" charset="0"/>
                <a:ea typeface="MS PGothic" pitchFamily="34" charset="-128"/>
                <a:cs typeface="+mn-cs"/>
              </a:rPr>
              <a:t>Vo</a:t>
            </a:r>
            <a:r>
              <a:rPr lang="en-US" altLang="en-US" b="1" dirty="0">
                <a:solidFill>
                  <a:srgbClr val="008000"/>
                </a:solidFill>
                <a:cs typeface="+mn-cs"/>
              </a:rPr>
              <a:t>-tech ag teachers</a:t>
            </a:r>
          </a:p>
          <a:p>
            <a:pPr lvl="0">
              <a:spcAft>
                <a:spcPts val="600"/>
              </a:spcAft>
              <a:buFont typeface="Arial" panose="020B0604020202020204" pitchFamily="34" charset="0"/>
              <a:buChar char="•"/>
              <a:defRPr/>
            </a:pPr>
            <a:r>
              <a:rPr kumimoji="0" lang="en-US" altLang="en-US" sz="2000" b="1" i="0" u="none" strike="noStrike" kern="1200" cap="none" spc="0" normalizeH="0" baseline="0" noProof="0" dirty="0">
                <a:ln>
                  <a:noFill/>
                </a:ln>
                <a:solidFill>
                  <a:srgbClr val="008000"/>
                </a:solidFill>
                <a:effectLst/>
                <a:uLnTx/>
                <a:uFillTx/>
                <a:latin typeface="Georgia" pitchFamily="18" charset="0"/>
                <a:ea typeface="MS PGothic" pitchFamily="34" charset="-128"/>
                <a:cs typeface="+mn-cs"/>
              </a:rPr>
              <a:t>Private sector farm advisors</a:t>
            </a:r>
          </a:p>
          <a:p>
            <a:pPr lvl="0">
              <a:spcAft>
                <a:spcPts val="600"/>
              </a:spcAft>
              <a:buFont typeface="Arial" panose="020B0604020202020204" pitchFamily="34" charset="0"/>
              <a:buChar char="•"/>
              <a:defRPr/>
            </a:pPr>
            <a:r>
              <a:rPr lang="en-US" altLang="en-US" b="1" dirty="0">
                <a:solidFill>
                  <a:srgbClr val="008000"/>
                </a:solidFill>
                <a:cs typeface="+mn-cs"/>
              </a:rPr>
              <a:t>Farming or ranching consultants</a:t>
            </a:r>
            <a:endParaRPr kumimoji="0" lang="en-US" altLang="en-US" sz="2000" b="1" i="0" u="none" strike="noStrike" kern="1200" cap="none" spc="0" normalizeH="0" baseline="0" noProof="0" dirty="0">
              <a:ln>
                <a:noFill/>
              </a:ln>
              <a:solidFill>
                <a:srgbClr val="008000"/>
              </a:solidFill>
              <a:effectLst/>
              <a:uLnTx/>
              <a:uFillTx/>
              <a:latin typeface="Georgia" pitchFamily="18" charset="0"/>
              <a:ea typeface="MS PGothic" pitchFamily="34" charset="-128"/>
              <a:cs typeface="+mn-cs"/>
            </a:endParaRPr>
          </a:p>
        </p:txBody>
      </p:sp>
      <p:pic>
        <p:nvPicPr>
          <p:cNvPr id="41991" name="Picture 9" descr="danfieldda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1828800"/>
            <a:ext cx="5029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144000" cy="1828800"/>
          </a:xfrm>
          <a:prstGeom prst="rect">
            <a:avLst/>
          </a:prstGeom>
          <a:solidFill>
            <a:srgbClr val="C00000"/>
          </a:solidFill>
          <a:ln w="0">
            <a:solidFill>
              <a:schemeClr val="bg2"/>
            </a:solidFill>
            <a:miter lim="800000"/>
            <a:headEnd/>
            <a:tailEnd/>
          </a:ln>
        </p:spPr>
        <p:txBody>
          <a:bodyPr wrap="none" anchor="ct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Georgia" pitchFamily="18" charset="0"/>
              <a:ea typeface="MS PGothic" pitchFamily="34" charset="-128"/>
              <a:cs typeface="+mn-cs"/>
            </a:endParaRPr>
          </a:p>
        </p:txBody>
      </p:sp>
      <p:sp>
        <p:nvSpPr>
          <p:cNvPr id="39939" name="Text Box 3"/>
          <p:cNvSpPr txBox="1">
            <a:spLocks noChangeArrowheads="1"/>
          </p:cNvSpPr>
          <p:nvPr/>
        </p:nvSpPr>
        <p:spPr bwMode="auto">
          <a:xfrm>
            <a:off x="228601" y="235546"/>
            <a:ext cx="787558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4400" b="1" dirty="0">
                <a:solidFill>
                  <a:srgbClr val="FFFFFF"/>
                </a:solidFill>
                <a:latin typeface="Trebuchet MS" pitchFamily="34" charset="0"/>
                <a:cs typeface="+mn-cs"/>
              </a:rPr>
              <a:t>What Activities Can NCR-SARE PDP Grants Fund?</a:t>
            </a:r>
            <a:endParaRPr kumimoji="0" lang="en-US" altLang="en-US" sz="4400" b="1" i="0" u="none" strike="noStrike" kern="1200" cap="none" spc="0" normalizeH="0" baseline="0" noProof="0" dirty="0">
              <a:ln>
                <a:noFill/>
              </a:ln>
              <a:solidFill>
                <a:srgbClr val="FFFFFF"/>
              </a:solidFill>
              <a:effectLst/>
              <a:uLnTx/>
              <a:uFillTx/>
              <a:latin typeface="Trebuchet MS" pitchFamily="34"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FFFFFF"/>
              </a:solidFill>
              <a:effectLst/>
              <a:uLnTx/>
              <a:uFillTx/>
              <a:latin typeface="Georgia" pitchFamily="18" charset="0"/>
              <a:ea typeface="MS PGothic" pitchFamily="34" charset="-128"/>
              <a:cs typeface="+mn-cs"/>
            </a:endParaRPr>
          </a:p>
        </p:txBody>
      </p:sp>
      <p:sp>
        <p:nvSpPr>
          <p:cNvPr id="39940" name="Text Box 4"/>
          <p:cNvSpPr txBox="1">
            <a:spLocks noChangeArrowheads="1"/>
          </p:cNvSpPr>
          <p:nvPr/>
        </p:nvSpPr>
        <p:spPr bwMode="auto">
          <a:xfrm>
            <a:off x="1295400" y="2041525"/>
            <a:ext cx="3200400" cy="29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300" b="0" i="0" u="none" strike="noStrike" kern="1200" cap="none" spc="0" normalizeH="0" baseline="0" noProof="0">
              <a:ln>
                <a:noFill/>
              </a:ln>
              <a:solidFill>
                <a:srgbClr val="990000"/>
              </a:solidFill>
              <a:effectLst/>
              <a:uLnTx/>
              <a:uFillTx/>
              <a:latin typeface="Georgia" pitchFamily="18" charset="0"/>
              <a:ea typeface="MS PGothic" pitchFamily="34" charset="-128"/>
              <a:cs typeface="+mn-cs"/>
            </a:endParaRPr>
          </a:p>
        </p:txBody>
      </p:sp>
      <p:sp>
        <p:nvSpPr>
          <p:cNvPr id="39941" name="Line 5"/>
          <p:cNvSpPr>
            <a:spLocks noChangeShapeType="1"/>
          </p:cNvSpPr>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Georgia" pitchFamily="18" charset="0"/>
              <a:ea typeface="MS PGothic" pitchFamily="34" charset="-128"/>
              <a:cs typeface="+mn-cs"/>
            </a:endParaRPr>
          </a:p>
        </p:txBody>
      </p:sp>
      <p:sp>
        <p:nvSpPr>
          <p:cNvPr id="39942" name="Text Box 9"/>
          <p:cNvSpPr txBox="1">
            <a:spLocks noChangeArrowheads="1"/>
          </p:cNvSpPr>
          <p:nvPr/>
        </p:nvSpPr>
        <p:spPr bwMode="auto">
          <a:xfrm>
            <a:off x="158750" y="1843763"/>
            <a:ext cx="441325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C00000"/>
                </a:solidFill>
                <a:effectLst/>
                <a:uLnTx/>
                <a:uFillTx/>
                <a:latin typeface="Georgia" pitchFamily="18" charset="0"/>
                <a:ea typeface="MS PGothic" pitchFamily="34" charset="-128"/>
                <a:cs typeface="+mn-cs"/>
              </a:rPr>
              <a:t>Training workshops</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lang="en-US" altLang="en-US" sz="2400" b="1" dirty="0">
                <a:solidFill>
                  <a:srgbClr val="C00000"/>
                </a:solidFill>
                <a:cs typeface="+mn-cs"/>
              </a:rPr>
              <a:t>Webinars</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C00000"/>
                </a:solidFill>
                <a:effectLst/>
                <a:uLnTx/>
                <a:uFillTx/>
                <a:latin typeface="Georgia" pitchFamily="18" charset="0"/>
                <a:ea typeface="MS PGothic" pitchFamily="34" charset="-128"/>
                <a:cs typeface="+mn-cs"/>
              </a:rPr>
              <a:t>Video development</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lang="en-US" altLang="en-US" sz="2400" b="1" dirty="0">
                <a:solidFill>
                  <a:srgbClr val="C00000"/>
                </a:solidFill>
                <a:cs typeface="+mn-cs"/>
              </a:rPr>
              <a:t>Field tours/bus tours</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C00000"/>
                </a:solidFill>
                <a:effectLst/>
                <a:uLnTx/>
                <a:uFillTx/>
                <a:latin typeface="Georgia" pitchFamily="18" charset="0"/>
                <a:ea typeface="MS PGothic" pitchFamily="34" charset="-128"/>
                <a:cs typeface="+mn-cs"/>
              </a:rPr>
              <a:t>Special training </a:t>
            </a:r>
            <a:r>
              <a:rPr lang="en-US" altLang="en-US" sz="2400" b="1" dirty="0">
                <a:solidFill>
                  <a:srgbClr val="C00000"/>
                </a:solidFill>
                <a:cs typeface="+mn-cs"/>
              </a:rPr>
              <a:t>session added to a conference</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lang="en-US" altLang="en-US" sz="2400" b="1" dirty="0">
                <a:solidFill>
                  <a:srgbClr val="C00000"/>
                </a:solidFill>
                <a:cs typeface="+mn-cs"/>
              </a:rPr>
              <a:t>In-depth “academies”</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C00000"/>
                </a:solidFill>
                <a:effectLst/>
                <a:uLnTx/>
                <a:uFillTx/>
                <a:latin typeface="Georgia" pitchFamily="18" charset="0"/>
                <a:ea typeface="MS PGothic" pitchFamily="34" charset="-128"/>
                <a:cs typeface="+mn-cs"/>
              </a:rPr>
              <a:t>Other types of training or professional development for educators </a:t>
            </a:r>
          </a:p>
        </p:txBody>
      </p:sp>
      <p:pic>
        <p:nvPicPr>
          <p:cNvPr id="39943" name="Picture 7" descr="100_02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828800"/>
            <a:ext cx="441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768718-R1-023-1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19713" y="987425"/>
            <a:ext cx="3824287"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ChangeArrowheads="1"/>
          </p:cNvSpPr>
          <p:nvPr/>
        </p:nvSpPr>
        <p:spPr bwMode="auto">
          <a:xfrm>
            <a:off x="0" y="-14416"/>
            <a:ext cx="9144000" cy="1828800"/>
          </a:xfrm>
          <a:prstGeom prst="rect">
            <a:avLst/>
          </a:prstGeom>
          <a:solidFill>
            <a:srgbClr val="6699FF"/>
          </a:solidFill>
          <a:ln w="0">
            <a:solidFill>
              <a:schemeClr val="bg2"/>
            </a:solidFill>
            <a:miter lim="800000"/>
            <a:headEnd/>
            <a:tailEnd/>
          </a:ln>
        </p:spPr>
        <p:txBody>
          <a:bodyPr wrap="none" anchor="ct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Georgia" pitchFamily="18" charset="0"/>
              <a:ea typeface="MS PGothic" pitchFamily="34" charset="-128"/>
              <a:cs typeface="+mn-cs"/>
            </a:endParaRPr>
          </a:p>
        </p:txBody>
      </p:sp>
      <p:sp>
        <p:nvSpPr>
          <p:cNvPr id="37892" name="Text Box 3"/>
          <p:cNvSpPr txBox="1">
            <a:spLocks noChangeArrowheads="1"/>
          </p:cNvSpPr>
          <p:nvPr/>
        </p:nvSpPr>
        <p:spPr bwMode="auto">
          <a:xfrm>
            <a:off x="203243" y="477660"/>
            <a:ext cx="8393108" cy="70788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Trebuchet MS" pitchFamily="34" charset="0"/>
                <a:ea typeface="MS PGothic" pitchFamily="34" charset="-128"/>
                <a:cs typeface="+mn-cs"/>
              </a:rPr>
              <a:t>Use of NCR-SARE PDP grant funds</a:t>
            </a:r>
          </a:p>
        </p:txBody>
      </p:sp>
      <p:sp>
        <p:nvSpPr>
          <p:cNvPr id="37893" name="Text Box 4"/>
          <p:cNvSpPr txBox="1">
            <a:spLocks noChangeArrowheads="1"/>
          </p:cNvSpPr>
          <p:nvPr/>
        </p:nvSpPr>
        <p:spPr bwMode="auto">
          <a:xfrm>
            <a:off x="1295400" y="2041525"/>
            <a:ext cx="3200400" cy="29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300" b="0" i="0" u="none" strike="noStrike" kern="1200" cap="none" spc="0" normalizeH="0" baseline="0" noProof="0">
              <a:ln>
                <a:noFill/>
              </a:ln>
              <a:solidFill>
                <a:srgbClr val="990000"/>
              </a:solidFill>
              <a:effectLst/>
              <a:uLnTx/>
              <a:uFillTx/>
              <a:latin typeface="Georgia" pitchFamily="18" charset="0"/>
              <a:ea typeface="MS PGothic" pitchFamily="34" charset="-128"/>
              <a:cs typeface="+mn-cs"/>
            </a:endParaRPr>
          </a:p>
        </p:txBody>
      </p:sp>
      <p:sp>
        <p:nvSpPr>
          <p:cNvPr id="37894" name="Line 5"/>
          <p:cNvSpPr>
            <a:spLocks noChangeShapeType="1"/>
          </p:cNvSpPr>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Georgia" pitchFamily="18" charset="0"/>
              <a:ea typeface="MS PGothic" pitchFamily="34" charset="-128"/>
              <a:cs typeface="+mn-cs"/>
            </a:endParaRPr>
          </a:p>
        </p:txBody>
      </p:sp>
      <p:sp>
        <p:nvSpPr>
          <p:cNvPr id="37895" name="Text Box 6"/>
          <p:cNvSpPr txBox="1">
            <a:spLocks noChangeArrowheads="1"/>
          </p:cNvSpPr>
          <p:nvPr/>
        </p:nvSpPr>
        <p:spPr bwMode="auto">
          <a:xfrm rot="-5400000">
            <a:off x="4255294" y="5823744"/>
            <a:ext cx="18288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orgia" pitchFamily="18" charset="0"/>
                <a:ea typeface="MS PGothic" pitchFamily="34" charset="-128"/>
              </a:defRPr>
            </a:lvl1pPr>
            <a:lvl2pPr marL="742950" indent="-285750">
              <a:defRPr sz="2000">
                <a:solidFill>
                  <a:schemeClr val="tx1"/>
                </a:solidFill>
                <a:latin typeface="Georgia" pitchFamily="18" charset="0"/>
                <a:ea typeface="MS PGothic" pitchFamily="34" charset="-128"/>
              </a:defRPr>
            </a:lvl2pPr>
            <a:lvl3pPr marL="1143000" indent="-228600">
              <a:defRPr sz="2000">
                <a:solidFill>
                  <a:schemeClr val="tx1"/>
                </a:solidFill>
                <a:latin typeface="Georgia" pitchFamily="18" charset="0"/>
                <a:ea typeface="MS PGothic" pitchFamily="34" charset="-128"/>
              </a:defRPr>
            </a:lvl3pPr>
            <a:lvl4pPr marL="1600200" indent="-228600">
              <a:defRPr sz="2000">
                <a:solidFill>
                  <a:schemeClr val="tx1"/>
                </a:solidFill>
                <a:latin typeface="Georgia" pitchFamily="18" charset="0"/>
                <a:ea typeface="MS PGothic" pitchFamily="34" charset="-128"/>
              </a:defRPr>
            </a:lvl4pPr>
            <a:lvl5pPr marL="2057400" indent="-22860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20000"/>
              </a:lnSpc>
              <a:spcBef>
                <a:spcPct val="5000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Georgia" pitchFamily="18" charset="0"/>
                <a:ea typeface="MS PGothic" pitchFamily="34" charset="-128"/>
                <a:cs typeface="+mn-cs"/>
              </a:rPr>
              <a:t>Photo courtesy Wayne Martin</a:t>
            </a:r>
          </a:p>
        </p:txBody>
      </p:sp>
      <p:sp>
        <p:nvSpPr>
          <p:cNvPr id="18439" name="Text Box 8"/>
          <p:cNvSpPr txBox="1">
            <a:spLocks noChangeArrowheads="1"/>
          </p:cNvSpPr>
          <p:nvPr/>
        </p:nvSpPr>
        <p:spPr bwMode="auto">
          <a:xfrm>
            <a:off x="90092" y="2041525"/>
            <a:ext cx="5139530" cy="5078313"/>
          </a:xfrm>
          <a:prstGeom prst="rect">
            <a:avLst/>
          </a:prstGeom>
          <a:noFill/>
          <a:ln w="0" algn="ctr">
            <a:noFill/>
            <a:miter lim="800000"/>
            <a:headEnd/>
            <a:tailEnd/>
          </a:ln>
        </p:spPr>
        <p:txBody>
          <a:bodyPr wrap="square">
            <a:spAutoFit/>
          </a:bodyPr>
          <a:lstStyle/>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33399">
                    <a:lumMod val="50000"/>
                  </a:srgbClr>
                </a:solidFill>
                <a:effectLst/>
                <a:uLnTx/>
                <a:uFillTx/>
                <a:latin typeface="Georgia" pitchFamily="18" charset="0"/>
                <a:ea typeface="ＭＳ Ｐゴシック" pitchFamily="34" charset="-128"/>
                <a:cs typeface="+mn-cs"/>
              </a:rPr>
              <a:t>Grants can be for up to 3 years; no-cost extensions available</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lang="en-US" sz="2000" b="1" dirty="0">
                <a:solidFill>
                  <a:srgbClr val="333399">
                    <a:lumMod val="50000"/>
                  </a:srgbClr>
                </a:solidFill>
                <a:latin typeface="Georgia" pitchFamily="18" charset="0"/>
                <a:ea typeface="ＭＳ Ｐゴシック" pitchFamily="34" charset="-128"/>
                <a:cs typeface="+mn-cs"/>
              </a:rPr>
              <a:t>Salaries/benefits of individuals providing the training</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33399">
                    <a:lumMod val="50000"/>
                  </a:srgbClr>
                </a:solidFill>
                <a:effectLst/>
                <a:uLnTx/>
                <a:uFillTx/>
                <a:latin typeface="Georgia" pitchFamily="18" charset="0"/>
                <a:ea typeface="ＭＳ Ｐゴシック" pitchFamily="34" charset="-128"/>
                <a:cs typeface="+mn-cs"/>
              </a:rPr>
              <a:t>Speaker honorariums, especially for farmer/rancher speakers</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lang="en-US" sz="2000" b="1" dirty="0">
                <a:solidFill>
                  <a:srgbClr val="333399">
                    <a:lumMod val="50000"/>
                  </a:srgbClr>
                </a:solidFill>
                <a:latin typeface="Georgia" pitchFamily="18" charset="0"/>
                <a:ea typeface="ＭＳ Ｐゴシック" pitchFamily="34" charset="-128"/>
                <a:cs typeface="+mn-cs"/>
              </a:rPr>
              <a:t>Consultant fees</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33399">
                    <a:lumMod val="50000"/>
                  </a:srgbClr>
                </a:solidFill>
                <a:effectLst/>
                <a:uLnTx/>
                <a:uFillTx/>
                <a:latin typeface="Georgia" pitchFamily="18" charset="0"/>
                <a:ea typeface="ＭＳ Ｐゴシック" pitchFamily="34" charset="-128"/>
                <a:cs typeface="+mn-cs"/>
              </a:rPr>
              <a:t>Travel and office expenses</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33399">
                    <a:lumMod val="50000"/>
                  </a:srgbClr>
                </a:solidFill>
                <a:effectLst/>
                <a:uLnTx/>
                <a:uFillTx/>
                <a:latin typeface="Georgia" pitchFamily="18" charset="0"/>
                <a:ea typeface="ＭＳ Ｐゴシック" pitchFamily="34" charset="-128"/>
                <a:cs typeface="+mn-cs"/>
              </a:rPr>
              <a:t>Meals/refreshments if relevant to continuity of the meeting</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lang="en-US" sz="2000" b="1" dirty="0">
                <a:solidFill>
                  <a:srgbClr val="333399">
                    <a:lumMod val="50000"/>
                  </a:srgbClr>
                </a:solidFill>
                <a:latin typeface="Georgia" pitchFamily="18" charset="0"/>
                <a:ea typeface="ＭＳ Ｐゴシック" pitchFamily="34" charset="-128"/>
                <a:cs typeface="+mn-cs"/>
              </a:rPr>
              <a:t>Video development</a:t>
            </a:r>
          </a:p>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33399">
                    <a:lumMod val="50000"/>
                  </a:srgbClr>
                </a:solidFill>
                <a:effectLst/>
                <a:uLnTx/>
                <a:uFillTx/>
                <a:latin typeface="Georgia" pitchFamily="18" charset="0"/>
                <a:ea typeface="ＭＳ Ｐゴシック" pitchFamily="34" charset="-128"/>
                <a:cs typeface="+mn-cs"/>
              </a:rPr>
              <a:t>Facility/AV rental fees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99">
                  <a:lumMod val="50000"/>
                </a:srgbClr>
              </a:solidFill>
              <a:effectLst/>
              <a:uLnTx/>
              <a:uFillTx/>
              <a:latin typeface="Georgia" pitchFamily="18"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000" b="0" i="0" u="none" strike="noStrike" kern="1200" cap="none" spc="0" normalizeH="0" baseline="0" noProof="0" dirty="0">
              <a:ln>
                <a:noFill/>
              </a:ln>
              <a:solidFill>
                <a:srgbClr val="333399">
                  <a:lumMod val="50000"/>
                </a:srgbClr>
              </a:solidFill>
              <a:effectLst/>
              <a:uLnTx/>
              <a:uFillTx/>
              <a:latin typeface="Georgia" pitchFamily="18" charset="0"/>
              <a:ea typeface="ＭＳ Ｐゴシック" pitchFamily="34" charset="-128"/>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ChangeArrowheads="1"/>
          </p:cNvSpPr>
          <p:nvPr>
            <p:custDataLst>
              <p:tags r:id="rId1"/>
            </p:custDataLst>
          </p:nvPr>
        </p:nvSpPr>
        <p:spPr bwMode="auto">
          <a:xfrm>
            <a:off x="0" y="0"/>
            <a:ext cx="9144000" cy="1828800"/>
          </a:xfrm>
          <a:prstGeom prst="rect">
            <a:avLst/>
          </a:prstGeom>
          <a:solidFill>
            <a:srgbClr val="CC9900"/>
          </a:solidFill>
          <a:ln w="0" algn="ctr">
            <a:solidFill>
              <a:schemeClr val="bg2"/>
            </a:solidFill>
            <a:miter lim="800000"/>
            <a:headEnd/>
            <a:tailEnd/>
          </a:ln>
        </p:spPr>
        <p:txBody>
          <a:bodyPr wrap="none" anchor="ct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23555" name="Text Box 3"/>
          <p:cNvSpPr txBox="1">
            <a:spLocks noChangeArrowheads="1"/>
          </p:cNvSpPr>
          <p:nvPr>
            <p:custDataLst>
              <p:tags r:id="rId2"/>
            </p:custDataLst>
          </p:nvPr>
        </p:nvSpPr>
        <p:spPr bwMode="auto">
          <a:xfrm>
            <a:off x="1028700" y="520442"/>
            <a:ext cx="6934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rial" panose="020B0604020202020204" pitchFamily="34" charset="0"/>
              </a:rPr>
              <a:t>Project Proposal Summary</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rial" panose="020B0604020202020204" pitchFamily="34" charset="0"/>
            </a:endParaRPr>
          </a:p>
        </p:txBody>
      </p:sp>
      <p:sp>
        <p:nvSpPr>
          <p:cNvPr id="23556" name="Text Box 4"/>
          <p:cNvSpPr txBox="1">
            <a:spLocks noChangeArrowheads="1"/>
          </p:cNvSpPr>
          <p:nvPr>
            <p:custDataLst>
              <p:tags r:id="rId3"/>
            </p:custDataLst>
          </p:nvPr>
        </p:nvSpPr>
        <p:spPr bwMode="auto">
          <a:xfrm>
            <a:off x="1295400" y="2041525"/>
            <a:ext cx="3200400" cy="29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sz="1300" b="0" i="0" u="none" strike="noStrike" kern="1200" cap="none" spc="0" normalizeH="0" baseline="0" noProof="0">
              <a:ln>
                <a:noFill/>
              </a:ln>
              <a:solidFill>
                <a:srgbClr val="990000"/>
              </a:solidFill>
              <a:effectLst/>
              <a:uLnTx/>
              <a:uFillTx/>
              <a:latin typeface="Trebuchet MS" panose="020B0603020202020204" pitchFamily="34" charset="0"/>
              <a:ea typeface="+mn-ea"/>
              <a:cs typeface="Arial" panose="020B0604020202020204" pitchFamily="34" charset="0"/>
            </a:endParaRPr>
          </a:p>
        </p:txBody>
      </p:sp>
      <p:sp>
        <p:nvSpPr>
          <p:cNvPr id="23557" name="Line 5"/>
          <p:cNvSpPr>
            <a:spLocks noChangeShapeType="1"/>
          </p:cNvSpPr>
          <p:nvPr>
            <p:custDataLst>
              <p:tags r:id="rId4"/>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23558" name="Text Box 9"/>
          <p:cNvSpPr txBox="1">
            <a:spLocks noChangeArrowheads="1"/>
          </p:cNvSpPr>
          <p:nvPr>
            <p:custDataLst>
              <p:tags r:id="rId5"/>
            </p:custDataLst>
          </p:nvPr>
        </p:nvSpPr>
        <p:spPr bwMode="auto">
          <a:xfrm>
            <a:off x="0" y="2362200"/>
            <a:ext cx="4648200" cy="23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marL="342900" indent="-342900"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342900" marR="0" lvl="0" indent="-342900" algn="r" defTabSz="914400" rtl="0" eaLnBrk="1" fontAlgn="base" latinLnBrk="0" hangingPunct="1">
              <a:lnSpc>
                <a:spcPct val="15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9900"/>
                </a:solidFill>
                <a:effectLst/>
                <a:uLnTx/>
                <a:uFillTx/>
                <a:latin typeface="Georgia" panose="02040502050405020303" pitchFamily="18" charset="0"/>
                <a:ea typeface="+mn-ea"/>
                <a:cs typeface="Arial" panose="020B0604020202020204" pitchFamily="34" charset="0"/>
              </a:rPr>
              <a:t>250 word limit</a:t>
            </a:r>
          </a:p>
          <a:p>
            <a:pPr marL="342900" marR="0" lvl="0" indent="-342900" algn="r" defTabSz="914400" rtl="0" eaLnBrk="1" fontAlgn="base" latinLnBrk="0" hangingPunct="1">
              <a:lnSpc>
                <a:spcPct val="15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9900"/>
                </a:solidFill>
                <a:effectLst/>
                <a:uLnTx/>
                <a:uFillTx/>
                <a:latin typeface="Georgia" panose="02040502050405020303" pitchFamily="18" charset="0"/>
                <a:ea typeface="+mn-ea"/>
                <a:cs typeface="Arial" panose="020B0604020202020204" pitchFamily="34" charset="0"/>
              </a:rPr>
              <a:t>Specific audience for project</a:t>
            </a:r>
          </a:p>
          <a:p>
            <a:pPr marL="342900" marR="0" lvl="0" indent="-342900" algn="r" defTabSz="914400" rtl="0" eaLnBrk="1" fontAlgn="base" latinLnBrk="0" hangingPunct="1">
              <a:lnSpc>
                <a:spcPct val="150000"/>
              </a:lnSpc>
              <a:spcBef>
                <a:spcPct val="0"/>
              </a:spcBef>
              <a:spcAft>
                <a:spcPct val="0"/>
              </a:spcAft>
              <a:buClrTx/>
              <a:buSzTx/>
              <a:buFontTx/>
              <a:buNone/>
              <a:tabLst/>
              <a:defRPr/>
            </a:pPr>
            <a:r>
              <a:rPr lang="en-US" sz="2000" b="1" dirty="0">
                <a:solidFill>
                  <a:srgbClr val="CC9900"/>
                </a:solidFill>
                <a:latin typeface="Georgia" panose="02040502050405020303" pitchFamily="18" charset="0"/>
              </a:rPr>
              <a:t>Brief listing of outcomes</a:t>
            </a:r>
          </a:p>
          <a:p>
            <a:pPr marL="342900" marR="0" lvl="0" indent="-342900" algn="r" defTabSz="914400" rtl="0" eaLnBrk="1" fontAlgn="base" latinLnBrk="0" hangingPunct="1">
              <a:lnSpc>
                <a:spcPct val="15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9900"/>
                </a:solidFill>
                <a:effectLst/>
                <a:uLnTx/>
                <a:uFillTx/>
                <a:latin typeface="Georgia" panose="02040502050405020303" pitchFamily="18" charset="0"/>
                <a:ea typeface="+mn-ea"/>
                <a:cs typeface="Arial" panose="020B0604020202020204" pitchFamily="34" charset="0"/>
              </a:rPr>
              <a:t>Brief description of activities</a:t>
            </a:r>
          </a:p>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CC9900"/>
              </a:solidFill>
              <a:effectLst/>
              <a:uLnTx/>
              <a:uFillTx/>
              <a:latin typeface="Georgia" panose="02040502050405020303" pitchFamily="18" charset="0"/>
              <a:ea typeface="+mn-ea"/>
              <a:cs typeface="Arial" panose="020B0604020202020204" pitchFamily="34" charset="0"/>
            </a:endParaRPr>
          </a:p>
        </p:txBody>
      </p:sp>
      <p:pic>
        <p:nvPicPr>
          <p:cNvPr id="23559" name="Picture 7"/>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873201" y="1828800"/>
            <a:ext cx="4270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a:extLst>
              <a:ext uri="{FF2B5EF4-FFF2-40B4-BE49-F238E27FC236}">
                <a16:creationId xmlns:a16="http://schemas.microsoft.com/office/drawing/2014/main" id="{49051DE2-85DB-8745-84D9-C55129C3626F}"/>
              </a:ext>
            </a:extLst>
          </p:cNvPr>
          <p:cNvSpPr txBox="1">
            <a:spLocks noChangeArrowheads="1"/>
          </p:cNvSpPr>
          <p:nvPr>
            <p:custDataLst>
              <p:tags r:id="rId6"/>
            </p:custDataLst>
          </p:nvPr>
        </p:nvSpPr>
        <p:spPr bwMode="auto">
          <a:xfrm rot="16200000">
            <a:off x="3921693" y="5906493"/>
            <a:ext cx="1676400" cy="22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marL="0" marR="0" lvl="0" indent="0" algn="r" defTabSz="914400" rtl="0" eaLnBrk="1" fontAlgn="base" latinLnBrk="0" hangingPunct="1">
              <a:lnSpc>
                <a:spcPct val="120000"/>
              </a:lnSpc>
              <a:spcBef>
                <a:spcPct val="5000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rebuchet MS" pitchFamily="34" charset="0"/>
                <a:ea typeface="+mn-ea"/>
                <a:cs typeface="Arial" charset="0"/>
              </a:rPr>
              <a:t>Photo courtesy of Dean Stevens.</a:t>
            </a:r>
          </a:p>
        </p:txBody>
      </p:sp>
    </p:spTree>
    <p:extLst>
      <p:ext uri="{BB962C8B-B14F-4D97-AF65-F5344CB8AC3E}">
        <p14:creationId xmlns:p14="http://schemas.microsoft.com/office/powerpoint/2010/main" val="273420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ChangeArrowheads="1"/>
          </p:cNvSpPr>
          <p:nvPr>
            <p:custDataLst>
              <p:tags r:id="rId1"/>
            </p:custDataLst>
          </p:nvPr>
        </p:nvSpPr>
        <p:spPr bwMode="auto">
          <a:xfrm>
            <a:off x="0" y="0"/>
            <a:ext cx="4953000" cy="1828800"/>
          </a:xfrm>
          <a:prstGeom prst="rect">
            <a:avLst/>
          </a:prstGeom>
          <a:solidFill>
            <a:srgbClr val="C00000"/>
          </a:solidFill>
          <a:ln w="0" algn="ctr">
            <a:solidFill>
              <a:schemeClr val="bg2"/>
            </a:solidFill>
            <a:miter lim="800000"/>
            <a:headEnd/>
            <a:tailEnd/>
          </a:ln>
        </p:spPr>
        <p:txBody>
          <a:bodyPr wrap="none" anchor="ct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8435" name="Text Box 3"/>
          <p:cNvSpPr txBox="1">
            <a:spLocks noChangeArrowheads="1"/>
          </p:cNvSpPr>
          <p:nvPr>
            <p:custDataLst>
              <p:tags r:id="rId2"/>
            </p:custDataLst>
          </p:nvPr>
        </p:nvSpPr>
        <p:spPr bwMode="auto">
          <a:xfrm>
            <a:off x="-29096" y="252412"/>
            <a:ext cx="4267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rial" panose="020B0604020202020204" pitchFamily="34" charset="0"/>
              </a:rPr>
              <a:t>Proposal narrative</a:t>
            </a:r>
          </a:p>
        </p:txBody>
      </p:sp>
      <p:sp>
        <p:nvSpPr>
          <p:cNvPr id="18437" name="Line 5"/>
          <p:cNvSpPr>
            <a:spLocks noChangeShapeType="1"/>
          </p:cNvSpPr>
          <p:nvPr>
            <p:custDataLst>
              <p:tags r:id="rId3"/>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8438" name="Text Box 6"/>
          <p:cNvSpPr txBox="1">
            <a:spLocks noChangeArrowheads="1"/>
          </p:cNvSpPr>
          <p:nvPr>
            <p:custDataLst>
              <p:tags r:id="rId4"/>
            </p:custDataLst>
          </p:nvPr>
        </p:nvSpPr>
        <p:spPr bwMode="auto">
          <a:xfrm rot="16200000">
            <a:off x="3796573" y="5830268"/>
            <a:ext cx="1828800" cy="22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20000"/>
              </a:lnSpc>
              <a:spcBef>
                <a:spcPct val="5000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Photo courtesy of Katherine Turo.</a:t>
            </a:r>
          </a:p>
        </p:txBody>
      </p:sp>
      <p:sp>
        <p:nvSpPr>
          <p:cNvPr id="18440" name="Text Box 9"/>
          <p:cNvSpPr txBox="1">
            <a:spLocks noChangeArrowheads="1"/>
          </p:cNvSpPr>
          <p:nvPr>
            <p:custDataLst>
              <p:tags r:id="rId5"/>
            </p:custDataLst>
          </p:nvPr>
        </p:nvSpPr>
        <p:spPr bwMode="auto">
          <a:xfrm>
            <a:off x="90740" y="1981200"/>
            <a:ext cx="4786054" cy="4191276"/>
          </a:xfrm>
          <a:prstGeom prst="rect">
            <a:avLst/>
          </a:prstGeom>
          <a:solidFill>
            <a:schemeClr val="bg1"/>
          </a:solidFill>
          <a:ln>
            <a:noFill/>
          </a:ln>
        </p:spPr>
        <p:txBody>
          <a:bodyPr wrap="square">
            <a:spAutoFit/>
          </a:bodyPr>
          <a:lstStyle>
            <a:lvl1pPr marL="342900" indent="-342900"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342900" marR="0" lvl="0" indent="-342900"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C00000"/>
                </a:solidFill>
                <a:effectLst/>
                <a:uLnTx/>
                <a:uFillTx/>
                <a:latin typeface="Georgia" panose="02040502050405020303" pitchFamily="18" charset="0"/>
                <a:ea typeface="+mn-ea"/>
                <a:cs typeface="Arial" panose="020B0604020202020204" pitchFamily="34" charset="0"/>
              </a:rPr>
              <a:t>Inputs (400 words) </a:t>
            </a:r>
            <a:r>
              <a:rPr kumimoji="0" lang="en-US" sz="2000" i="0" u="none" strike="noStrike" kern="1200" cap="none" spc="0" normalizeH="0" baseline="0" noProof="0" dirty="0">
                <a:ln>
                  <a:noFill/>
                </a:ln>
                <a:solidFill>
                  <a:srgbClr val="C00000"/>
                </a:solidFill>
                <a:effectLst/>
                <a:uLnTx/>
                <a:uFillTx/>
                <a:latin typeface="Georgia" panose="02040502050405020303" pitchFamily="18" charset="0"/>
                <a:ea typeface="+mn-ea"/>
                <a:cs typeface="Arial" panose="020B0604020202020204" pitchFamily="34" charset="0"/>
              </a:rPr>
              <a:t>– people and resources used on project</a:t>
            </a:r>
          </a:p>
          <a:p>
            <a:pPr marL="342900" marR="0" lvl="0" indent="-342900"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en-US" sz="2000" b="1" dirty="0">
                <a:solidFill>
                  <a:srgbClr val="C00000"/>
                </a:solidFill>
                <a:latin typeface="Georgia" panose="02040502050405020303" pitchFamily="18" charset="0"/>
              </a:rPr>
              <a:t>Activities (1000 words) – </a:t>
            </a:r>
            <a:r>
              <a:rPr lang="en-US" sz="2000" dirty="0">
                <a:solidFill>
                  <a:srgbClr val="C00000"/>
                </a:solidFill>
                <a:latin typeface="Georgia" panose="02040502050405020303" pitchFamily="18" charset="0"/>
              </a:rPr>
              <a:t>will there be workshops, webinars, field tours and/or other events? Provide specific details!</a:t>
            </a:r>
          </a:p>
          <a:p>
            <a:pPr marL="342900" marR="0" lvl="0" indent="-342900"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C00000"/>
                </a:solidFill>
                <a:effectLst/>
                <a:uLnTx/>
                <a:uFillTx/>
                <a:latin typeface="Georgia" panose="02040502050405020303" pitchFamily="18" charset="0"/>
                <a:ea typeface="+mn-ea"/>
                <a:cs typeface="Arial" panose="020B0604020202020204" pitchFamily="34" charset="0"/>
              </a:rPr>
              <a:t>Timeline (300 words) – </a:t>
            </a:r>
            <a:r>
              <a:rPr kumimoji="0" lang="en-US" sz="2000" i="0" u="none" strike="noStrike" kern="1200" cap="none" spc="0" normalizeH="0" baseline="0" noProof="0" dirty="0">
                <a:ln>
                  <a:noFill/>
                </a:ln>
                <a:solidFill>
                  <a:srgbClr val="C00000"/>
                </a:solidFill>
                <a:effectLst/>
                <a:uLnTx/>
                <a:uFillTx/>
                <a:latin typeface="Georgia" panose="02040502050405020303" pitchFamily="18" charset="0"/>
                <a:ea typeface="+mn-ea"/>
                <a:cs typeface="Arial" panose="020B0604020202020204" pitchFamily="34" charset="0"/>
              </a:rPr>
              <a:t>share when events are expected to happen and sequence</a:t>
            </a:r>
          </a:p>
        </p:txBody>
      </p:sp>
      <p:pic>
        <p:nvPicPr>
          <p:cNvPr id="11" name="Picture 10"/>
          <p:cNvPicPr>
            <a:picLocks noChangeAspect="1" noChangeArrowheads="1"/>
          </p:cNvPicPr>
          <p:nvPr/>
        </p:nvPicPr>
        <p:blipFill>
          <a:blip r:embed="rId8" cstate="email">
            <a:extLst>
              <a:ext uri="{28A0092B-C50C-407E-A947-70E740481C1C}">
                <a14:useLocalDpi xmlns:a14="http://schemas.microsoft.com/office/drawing/2010/main"/>
              </a:ext>
            </a:extLst>
          </a:blip>
          <a:srcRect/>
          <a:stretch/>
        </p:blipFill>
        <p:spPr bwMode="auto">
          <a:xfrm>
            <a:off x="4876797" y="0"/>
            <a:ext cx="43087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734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ext Box 9"/>
          <p:cNvSpPr txBox="1">
            <a:spLocks noChangeArrowheads="1"/>
          </p:cNvSpPr>
          <p:nvPr>
            <p:custDataLst>
              <p:tags r:id="rId1"/>
            </p:custDataLst>
          </p:nvPr>
        </p:nvSpPr>
        <p:spPr bwMode="auto">
          <a:xfrm rot="16200000">
            <a:off x="4687093" y="6211093"/>
            <a:ext cx="1828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marL="0" marR="0" lvl="0" indent="0" algn="r" defTabSz="914400" rtl="0" eaLnBrk="1" fontAlgn="base" latinLnBrk="0" hangingPunct="1">
              <a:lnSpc>
                <a:spcPct val="120000"/>
              </a:lnSpc>
              <a:spcBef>
                <a:spcPct val="5000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rebuchet MS" pitchFamily="34" charset="0"/>
                <a:ea typeface="+mn-ea"/>
                <a:cs typeface="Arial" charset="0"/>
              </a:rPr>
              <a:t>Photo by </a:t>
            </a:r>
            <a:r>
              <a:rPr kumimoji="0" lang="en-US" sz="800" b="0" i="0" u="none" strike="noStrike" kern="1200" cap="none" spc="0" normalizeH="0" baseline="0" noProof="0" dirty="0" err="1">
                <a:ln>
                  <a:noFill/>
                </a:ln>
                <a:solidFill>
                  <a:srgbClr val="000000"/>
                </a:solidFill>
                <a:effectLst/>
                <a:uLnTx/>
                <a:uFillTx/>
                <a:latin typeface="Trebuchet MS" pitchFamily="34" charset="0"/>
                <a:ea typeface="+mn-ea"/>
                <a:cs typeface="Arial" charset="0"/>
              </a:rPr>
              <a:t>Homgnei</a:t>
            </a:r>
            <a:r>
              <a:rPr kumimoji="0" lang="en-US" sz="800" b="0" i="0" u="none" strike="noStrike" kern="1200" cap="none" spc="0" normalizeH="0" baseline="0" noProof="0" dirty="0">
                <a:ln>
                  <a:noFill/>
                </a:ln>
                <a:solidFill>
                  <a:srgbClr val="000000"/>
                </a:solidFill>
                <a:effectLst/>
                <a:uLnTx/>
                <a:uFillTx/>
                <a:latin typeface="Trebuchet MS" pitchFamily="34" charset="0"/>
                <a:ea typeface="+mn-ea"/>
                <a:cs typeface="Arial" charset="0"/>
              </a:rPr>
              <a:t> </a:t>
            </a:r>
            <a:r>
              <a:rPr kumimoji="0" lang="en-US" sz="800" b="0" i="0" u="none" strike="noStrike" kern="1200" cap="none" spc="0" normalizeH="0" baseline="0" noProof="0" dirty="0" err="1">
                <a:ln>
                  <a:noFill/>
                </a:ln>
                <a:solidFill>
                  <a:srgbClr val="000000"/>
                </a:solidFill>
                <a:effectLst/>
                <a:uLnTx/>
                <a:uFillTx/>
                <a:latin typeface="Trebuchet MS" pitchFamily="34" charset="0"/>
                <a:ea typeface="+mn-ea"/>
                <a:cs typeface="Arial" charset="0"/>
              </a:rPr>
              <a:t>Byarlay</a:t>
            </a:r>
            <a:r>
              <a:rPr kumimoji="0" lang="en-US" sz="800" b="0" i="0" u="none" strike="noStrike" kern="1200" cap="none" spc="0" normalizeH="0" baseline="0" noProof="0" dirty="0">
                <a:ln>
                  <a:noFill/>
                </a:ln>
                <a:solidFill>
                  <a:srgbClr val="000000"/>
                </a:solidFill>
                <a:effectLst/>
                <a:uLnTx/>
                <a:uFillTx/>
                <a:latin typeface="Trebuchet MS" pitchFamily="34" charset="0"/>
                <a:ea typeface="+mn-ea"/>
                <a:cs typeface="Arial" charset="0"/>
              </a:rPr>
              <a:t>.</a:t>
            </a:r>
          </a:p>
        </p:txBody>
      </p:sp>
      <p:sp>
        <p:nvSpPr>
          <p:cNvPr id="32771" name="Rectangle 2"/>
          <p:cNvSpPr>
            <a:spLocks noChangeArrowheads="1"/>
          </p:cNvSpPr>
          <p:nvPr>
            <p:custDataLst>
              <p:tags r:id="rId2"/>
            </p:custDataLst>
          </p:nvPr>
        </p:nvSpPr>
        <p:spPr bwMode="auto">
          <a:xfrm>
            <a:off x="0" y="0"/>
            <a:ext cx="9144000" cy="1828800"/>
          </a:xfrm>
          <a:prstGeom prst="rect">
            <a:avLst/>
          </a:prstGeom>
          <a:solidFill>
            <a:srgbClr val="0070C0"/>
          </a:solidFill>
          <a:ln w="0" algn="ctr">
            <a:solidFill>
              <a:schemeClr val="bg2"/>
            </a:solidFill>
            <a:miter lim="800000"/>
            <a:headEnd/>
            <a:tailEnd/>
          </a:ln>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Trebuchet MS" panose="020B0603020202020204" pitchFamily="34" charset="0"/>
              <a:ea typeface="+mn-ea"/>
              <a:cs typeface="Arial" panose="020B0604020202020204" pitchFamily="34" charset="0"/>
            </a:endParaRPr>
          </a:p>
        </p:txBody>
      </p:sp>
      <p:sp>
        <p:nvSpPr>
          <p:cNvPr id="32772" name="TextBox 5"/>
          <p:cNvSpPr txBox="1">
            <a:spLocks noChangeArrowheads="1"/>
          </p:cNvSpPr>
          <p:nvPr>
            <p:custDataLst>
              <p:tags r:id="rId3"/>
            </p:custDataLst>
          </p:nvPr>
        </p:nvSpPr>
        <p:spPr bwMode="auto">
          <a:xfrm>
            <a:off x="129983" y="2019925"/>
            <a:ext cx="5487986" cy="530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marL="0" marR="0" lvl="0" indent="0" defTabSz="914400" rtl="0" eaLnBrk="1" fontAlgn="base" latinLnBrk="0" hangingPunct="1">
              <a:spcBef>
                <a:spcPct val="0"/>
              </a:spcBef>
              <a:spcAft>
                <a:spcPts val="6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Georgia" pitchFamily="18" charset="0"/>
                <a:ea typeface="+mn-ea"/>
                <a:cs typeface="Arial" charset="0"/>
              </a:rPr>
              <a:t>Outputs</a:t>
            </a:r>
            <a:r>
              <a:rPr lang="en-US" sz="2400" b="1" dirty="0">
                <a:solidFill>
                  <a:srgbClr val="0070C0"/>
                </a:solidFill>
                <a:latin typeface="Georgia" pitchFamily="18" charset="0"/>
              </a:rPr>
              <a:t> (500 words)</a:t>
            </a:r>
          </a:p>
          <a:p>
            <a:pPr marL="342900" marR="0" lvl="0" indent="-342900" defTabSz="914400" rtl="0" eaLnBrk="1" fontAlgn="base" latinLnBrk="0" hangingPunct="1">
              <a:spcBef>
                <a:spcPct val="0"/>
              </a:spcBef>
              <a:spcAft>
                <a:spcPts val="600"/>
              </a:spcAft>
              <a:buClrTx/>
              <a:buSzTx/>
              <a:buFontTx/>
              <a:buChar char="-"/>
              <a:tabLst/>
              <a:defRPr/>
            </a:pPr>
            <a:r>
              <a:rPr lang="en-US" sz="2000" dirty="0">
                <a:solidFill>
                  <a:srgbClr val="0070C0"/>
                </a:solidFill>
                <a:latin typeface="Georgia" pitchFamily="18" charset="0"/>
              </a:rPr>
              <a:t>New educational materials or c</a:t>
            </a:r>
            <a:r>
              <a:rPr kumimoji="0" lang="en-US" sz="2000" i="0" u="none" strike="noStrike" kern="1200" cap="none" spc="0" normalizeH="0" baseline="0" noProof="0" dirty="0" err="1">
                <a:ln>
                  <a:noFill/>
                </a:ln>
                <a:solidFill>
                  <a:srgbClr val="0070C0"/>
                </a:solidFill>
                <a:effectLst/>
                <a:uLnTx/>
                <a:uFillTx/>
                <a:latin typeface="Georgia" pitchFamily="18" charset="0"/>
                <a:ea typeface="+mn-ea"/>
                <a:cs typeface="Arial" charset="0"/>
              </a:rPr>
              <a:t>urriculum</a:t>
            </a:r>
            <a:r>
              <a:rPr lang="en-US" sz="2000" dirty="0">
                <a:solidFill>
                  <a:srgbClr val="0070C0"/>
                </a:solidFill>
                <a:latin typeface="Georgia" pitchFamily="18" charset="0"/>
              </a:rPr>
              <a:t> or partnerships</a:t>
            </a:r>
          </a:p>
          <a:p>
            <a:pPr marL="342900" marR="0" lvl="0" indent="-342900" defTabSz="914400" rtl="0" eaLnBrk="1" fontAlgn="base" latinLnBrk="0" hangingPunct="1">
              <a:spcBef>
                <a:spcPct val="0"/>
              </a:spcBef>
              <a:spcAft>
                <a:spcPts val="600"/>
              </a:spcAft>
              <a:buClrTx/>
              <a:buSzTx/>
              <a:buFontTx/>
              <a:buChar char="-"/>
              <a:tabLst/>
              <a:defRPr/>
            </a:pPr>
            <a:r>
              <a:rPr kumimoji="0" lang="en-US" sz="2000" i="0" u="none" strike="noStrike" kern="1200" cap="none" spc="0" normalizeH="0" baseline="0" noProof="0" dirty="0">
                <a:ln>
                  <a:noFill/>
                </a:ln>
                <a:solidFill>
                  <a:srgbClr val="0070C0"/>
                </a:solidFill>
                <a:effectLst/>
                <a:uLnTx/>
                <a:uFillTx/>
                <a:latin typeface="Georgia" pitchFamily="18" charset="0"/>
                <a:ea typeface="+mn-ea"/>
                <a:cs typeface="Arial" charset="0"/>
              </a:rPr>
              <a:t>Number</a:t>
            </a:r>
            <a:r>
              <a:rPr lang="en-US" sz="2000" dirty="0">
                <a:solidFill>
                  <a:srgbClr val="0070C0"/>
                </a:solidFill>
                <a:latin typeface="Georgia" pitchFamily="18" charset="0"/>
              </a:rPr>
              <a:t>s and types of educators to be trained (extension vs NRCS vs NGO vs other types of educators)</a:t>
            </a:r>
          </a:p>
          <a:p>
            <a:pPr marR="0" lvl="0" defTabSz="914400" rtl="0" eaLnBrk="1" fontAlgn="base" latinLnBrk="0" hangingPunct="1">
              <a:spcBef>
                <a:spcPct val="0"/>
              </a:spcBef>
              <a:spcAft>
                <a:spcPts val="600"/>
              </a:spcAft>
              <a:buClrTx/>
              <a:buSzTx/>
              <a:tabLst/>
              <a:defRPr/>
            </a:pPr>
            <a:endParaRPr lang="en-US" sz="2000" dirty="0">
              <a:solidFill>
                <a:srgbClr val="0070C0"/>
              </a:solidFill>
              <a:latin typeface="Georgia" pitchFamily="18" charset="0"/>
            </a:endParaRPr>
          </a:p>
          <a:p>
            <a:pPr marR="0" lvl="0" defTabSz="914400" rtl="0" eaLnBrk="1" fontAlgn="base" latinLnBrk="0" hangingPunct="1">
              <a:spcBef>
                <a:spcPct val="0"/>
              </a:spcBef>
              <a:spcAft>
                <a:spcPts val="600"/>
              </a:spcAft>
              <a:buClrTx/>
              <a:buSzTx/>
              <a:tabLst/>
              <a:defRPr/>
            </a:pPr>
            <a:r>
              <a:rPr kumimoji="0" lang="en-US" sz="2400" b="1" i="0" u="none" strike="noStrike" kern="1200" cap="none" spc="0" normalizeH="0" baseline="0" noProof="0" dirty="0">
                <a:ln>
                  <a:noFill/>
                </a:ln>
                <a:solidFill>
                  <a:srgbClr val="0070C0"/>
                </a:solidFill>
                <a:effectLst/>
                <a:uLnTx/>
                <a:uFillTx/>
                <a:latin typeface="Georgia" pitchFamily="18" charset="0"/>
                <a:ea typeface="+mn-ea"/>
                <a:cs typeface="Arial" charset="0"/>
              </a:rPr>
              <a:t>O</a:t>
            </a:r>
            <a:r>
              <a:rPr lang="en-US" sz="2400" b="1" dirty="0" err="1">
                <a:solidFill>
                  <a:srgbClr val="0070C0"/>
                </a:solidFill>
                <a:latin typeface="Georgia" pitchFamily="18" charset="0"/>
              </a:rPr>
              <a:t>utcomes</a:t>
            </a:r>
            <a:r>
              <a:rPr lang="en-US" sz="2400" b="1" dirty="0">
                <a:solidFill>
                  <a:srgbClr val="0070C0"/>
                </a:solidFill>
                <a:latin typeface="Georgia" pitchFamily="18" charset="0"/>
              </a:rPr>
              <a:t> (750 words)</a:t>
            </a:r>
          </a:p>
          <a:p>
            <a:pPr marL="342900" marR="0" lvl="0" indent="-342900" defTabSz="914400" rtl="0" eaLnBrk="1" fontAlgn="base" latinLnBrk="0" hangingPunct="1">
              <a:spcBef>
                <a:spcPct val="0"/>
              </a:spcBef>
              <a:spcAft>
                <a:spcPts val="600"/>
              </a:spcAft>
              <a:buClrTx/>
              <a:buSzTx/>
              <a:buFontTx/>
              <a:buChar char="-"/>
              <a:tabLst/>
              <a:defRPr/>
            </a:pPr>
            <a:r>
              <a:rPr lang="en-US" sz="2000" dirty="0">
                <a:solidFill>
                  <a:srgbClr val="0070C0"/>
                </a:solidFill>
                <a:latin typeface="Georgia" pitchFamily="18" charset="0"/>
              </a:rPr>
              <a:t>Describe expected behavior changes, such as will educators trained get new skills, offer their own programs for farmers that leads to new practice adoption etc.</a:t>
            </a:r>
          </a:p>
          <a:p>
            <a:pPr marL="342900" marR="0" lvl="0" indent="-342900" defTabSz="914400" rtl="0" eaLnBrk="1" fontAlgn="base" latinLnBrk="0" hangingPunct="1">
              <a:spcBef>
                <a:spcPct val="0"/>
              </a:spcBef>
              <a:spcAft>
                <a:spcPts val="600"/>
              </a:spcAft>
              <a:buClrTx/>
              <a:buSzTx/>
              <a:buFontTx/>
              <a:buChar char="-"/>
              <a:tabLst/>
              <a:defRPr/>
            </a:pPr>
            <a:endParaRPr kumimoji="0" lang="en-US" sz="2400" b="1" i="0" u="none" strike="noStrike" kern="1200" cap="none" spc="0" normalizeH="0" baseline="0" noProof="0" dirty="0">
              <a:ln>
                <a:noFill/>
              </a:ln>
              <a:solidFill>
                <a:srgbClr val="0070C0"/>
              </a:solidFill>
              <a:effectLst/>
              <a:uLnTx/>
              <a:uFillTx/>
              <a:latin typeface="Georgia" pitchFamily="18" charset="0"/>
              <a:ea typeface="+mn-ea"/>
              <a:cs typeface="Arial" charset="0"/>
            </a:endParaRPr>
          </a:p>
          <a:p>
            <a:pPr marL="342900" marR="0" lvl="0" indent="-342900" defTabSz="914400" rtl="0" eaLnBrk="1" fontAlgn="base" latinLnBrk="0" hangingPunct="1">
              <a:lnSpc>
                <a:spcPct val="150000"/>
              </a:lnSpc>
              <a:spcBef>
                <a:spcPct val="0"/>
              </a:spcBef>
              <a:spcAft>
                <a:spcPct val="0"/>
              </a:spcAft>
              <a:buClrTx/>
              <a:buSzTx/>
              <a:buFontTx/>
              <a:buChar char="-"/>
              <a:tabLst/>
              <a:defRPr/>
            </a:pPr>
            <a:endParaRPr kumimoji="0" lang="en-US" sz="2400" b="1" i="0" u="none" strike="noStrike" kern="1200" cap="none" spc="0" normalizeH="0" baseline="0" noProof="0" dirty="0">
              <a:ln>
                <a:noFill/>
              </a:ln>
              <a:solidFill>
                <a:srgbClr val="0070C0"/>
              </a:solidFill>
              <a:effectLst/>
              <a:uLnTx/>
              <a:uFillTx/>
              <a:latin typeface="Georgia" pitchFamily="18" charset="0"/>
              <a:ea typeface="+mn-ea"/>
              <a:cs typeface="Arial" charset="0"/>
            </a:endParaRPr>
          </a:p>
        </p:txBody>
      </p:sp>
      <p:pic>
        <p:nvPicPr>
          <p:cNvPr id="32773" name="Picture 9"/>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715000" y="1828800"/>
            <a:ext cx="3429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7"/>
          <p:cNvSpPr txBox="1">
            <a:spLocks noChangeArrowheads="1"/>
          </p:cNvSpPr>
          <p:nvPr>
            <p:custDataLst>
              <p:tags r:id="rId4"/>
            </p:custDataLst>
          </p:nvPr>
        </p:nvSpPr>
        <p:spPr bwMode="auto">
          <a:xfrm>
            <a:off x="67962" y="191125"/>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rebuchet MS" pitchFamily="34" charset="0"/>
                <a:ea typeface="+mn-ea"/>
                <a:cs typeface="Arial" charset="0"/>
              </a:rPr>
              <a:t>Proposal Narrative also Includes Output and Outcomes</a:t>
            </a:r>
            <a:r>
              <a:rPr kumimoji="0" lang="en-US" sz="2800" b="1" i="0" u="none" strike="noStrike" kern="1200" cap="none" spc="0" normalizeH="0" baseline="0" noProof="0" dirty="0">
                <a:ln>
                  <a:noFill/>
                </a:ln>
                <a:solidFill>
                  <a:srgbClr val="FFFFFF"/>
                </a:solidFill>
                <a:effectLst/>
                <a:uLnTx/>
                <a:uFillTx/>
                <a:latin typeface="Trebuchet MS" pitchFamily="34" charset="0"/>
                <a:ea typeface="+mn-ea"/>
                <a:cs typeface="Arial" charset="0"/>
              </a:rPr>
              <a:t> </a:t>
            </a:r>
          </a:p>
        </p:txBody>
      </p:sp>
    </p:spTree>
    <p:extLst>
      <p:ext uri="{BB962C8B-B14F-4D97-AF65-F5344CB8AC3E}">
        <p14:creationId xmlns:p14="http://schemas.microsoft.com/office/powerpoint/2010/main" val="268476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ext Box 9"/>
          <p:cNvSpPr txBox="1">
            <a:spLocks noChangeArrowheads="1"/>
          </p:cNvSpPr>
          <p:nvPr>
            <p:custDataLst>
              <p:tags r:id="rId1"/>
            </p:custDataLst>
          </p:nvPr>
        </p:nvSpPr>
        <p:spPr bwMode="auto">
          <a:xfrm rot="16200000">
            <a:off x="4839667" y="6135067"/>
            <a:ext cx="1524001" cy="22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marL="0" marR="0" lvl="0" indent="0" algn="r" defTabSz="914400" rtl="0" eaLnBrk="1" fontAlgn="base" latinLnBrk="0" hangingPunct="1">
              <a:lnSpc>
                <a:spcPct val="120000"/>
              </a:lnSpc>
              <a:spcBef>
                <a:spcPct val="5000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rebuchet MS" pitchFamily="34" charset="0"/>
                <a:ea typeface="+mn-ea"/>
                <a:cs typeface="Arial" charset="0"/>
              </a:rPr>
              <a:t>Photo by Nicholas </a:t>
            </a:r>
            <a:r>
              <a:rPr kumimoji="0" lang="en-US" sz="800" b="0" i="0" u="none" strike="noStrike" kern="1200" cap="none" spc="0" normalizeH="0" baseline="0" noProof="0" dirty="0" err="1">
                <a:ln>
                  <a:noFill/>
                </a:ln>
                <a:solidFill>
                  <a:srgbClr val="000000"/>
                </a:solidFill>
                <a:effectLst/>
                <a:uLnTx/>
                <a:uFillTx/>
                <a:latin typeface="Trebuchet MS" pitchFamily="34" charset="0"/>
                <a:ea typeface="+mn-ea"/>
                <a:cs typeface="Arial" charset="0"/>
              </a:rPr>
              <a:t>Meurtz</a:t>
            </a:r>
            <a:r>
              <a:rPr kumimoji="0" lang="en-US" sz="800" b="0" i="0" u="none" strike="noStrike" kern="1200" cap="none" spc="0" normalizeH="0" baseline="0" noProof="0" dirty="0">
                <a:ln>
                  <a:noFill/>
                </a:ln>
                <a:solidFill>
                  <a:srgbClr val="000000"/>
                </a:solidFill>
                <a:effectLst/>
                <a:uLnTx/>
                <a:uFillTx/>
                <a:latin typeface="Trebuchet MS" pitchFamily="34" charset="0"/>
                <a:ea typeface="+mn-ea"/>
                <a:cs typeface="Arial" charset="0"/>
              </a:rPr>
              <a:t>.</a:t>
            </a:r>
          </a:p>
        </p:txBody>
      </p:sp>
      <p:pic>
        <p:nvPicPr>
          <p:cNvPr id="31747" name="Picture 27"/>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715000" y="1704975"/>
            <a:ext cx="34290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p:cNvSpPr>
            <a:spLocks noChangeArrowheads="1"/>
          </p:cNvSpPr>
          <p:nvPr>
            <p:custDataLst>
              <p:tags r:id="rId2"/>
            </p:custDataLst>
          </p:nvPr>
        </p:nvSpPr>
        <p:spPr bwMode="auto">
          <a:xfrm>
            <a:off x="0" y="0"/>
            <a:ext cx="9144000" cy="1828800"/>
          </a:xfrm>
          <a:prstGeom prst="rect">
            <a:avLst/>
          </a:prstGeom>
          <a:solidFill>
            <a:srgbClr val="C00000"/>
          </a:solidFill>
          <a:ln w="0" algn="ctr">
            <a:solidFill>
              <a:schemeClr val="bg2"/>
            </a:solidFill>
            <a:miter lim="800000"/>
            <a:headEnd/>
            <a:tailEnd/>
          </a:ln>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Trebuchet MS" panose="020B0603020202020204" pitchFamily="34" charset="0"/>
              <a:ea typeface="+mn-ea"/>
              <a:cs typeface="Arial" panose="020B0604020202020204" pitchFamily="34" charset="0"/>
            </a:endParaRPr>
          </a:p>
        </p:txBody>
      </p:sp>
      <p:sp>
        <p:nvSpPr>
          <p:cNvPr id="31749" name="TextBox 5"/>
          <p:cNvSpPr txBox="1">
            <a:spLocks noChangeArrowheads="1"/>
          </p:cNvSpPr>
          <p:nvPr>
            <p:custDataLst>
              <p:tags r:id="rId3"/>
            </p:custDataLst>
          </p:nvPr>
        </p:nvSpPr>
        <p:spPr bwMode="auto">
          <a:xfrm>
            <a:off x="76200" y="1981200"/>
            <a:ext cx="533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marL="0" marR="0" lvl="0" indent="0" defTabSz="914400" rtl="0" eaLnBrk="1" fontAlgn="base" latinLnBrk="0" hangingPunct="1">
              <a:spcBef>
                <a:spcPct val="0"/>
              </a:spcBef>
              <a:spcAft>
                <a:spcPts val="1200"/>
              </a:spcAft>
              <a:buClrTx/>
              <a:buSzTx/>
              <a:buFontTx/>
              <a:buNone/>
              <a:tabLst/>
              <a:defRPr/>
            </a:pPr>
            <a:r>
              <a:rPr lang="en-US" sz="2400" b="1" dirty="0">
                <a:solidFill>
                  <a:srgbClr val="C00000"/>
                </a:solidFill>
                <a:latin typeface="Georgia" pitchFamily="18" charset="0"/>
              </a:rPr>
              <a:t>Program evaluation (300 words)</a:t>
            </a:r>
          </a:p>
          <a:p>
            <a:pPr marL="342900" marR="0" lvl="0" indent="-342900" defTabSz="914400" rtl="0" eaLnBrk="1" fontAlgn="base" latinLnBrk="0" hangingPunct="1">
              <a:spcBef>
                <a:spcPct val="0"/>
              </a:spcBef>
              <a:spcAft>
                <a:spcPts val="1200"/>
              </a:spcAft>
              <a:buClrTx/>
              <a:buSzTx/>
              <a:buFontTx/>
              <a:buChar char="-"/>
              <a:tabLst/>
              <a:defRPr/>
            </a:pPr>
            <a:r>
              <a:rPr kumimoji="0" lang="en-US" sz="2400" i="0" u="none" strike="noStrike" kern="1200" cap="none" spc="0" normalizeH="0" baseline="0" noProof="0" dirty="0">
                <a:ln>
                  <a:noFill/>
                </a:ln>
                <a:solidFill>
                  <a:srgbClr val="C00000"/>
                </a:solidFill>
                <a:effectLst/>
                <a:uLnTx/>
                <a:uFillTx/>
                <a:latin typeface="Georgia" pitchFamily="18" charset="0"/>
                <a:ea typeface="+mn-ea"/>
                <a:cs typeface="Arial" charset="0"/>
              </a:rPr>
              <a:t>What specific evaluation steps will be taken, such as pre- and post-testing, any </a:t>
            </a:r>
            <a:r>
              <a:rPr kumimoji="0" lang="en-US" sz="2400" i="0" u="none" strike="noStrike" kern="1200" cap="none" spc="0" normalizeH="0" baseline="0" noProof="0" dirty="0" err="1">
                <a:ln>
                  <a:noFill/>
                </a:ln>
                <a:solidFill>
                  <a:srgbClr val="C00000"/>
                </a:solidFill>
                <a:effectLst/>
                <a:uLnTx/>
                <a:uFillTx/>
                <a:latin typeface="Georgia" pitchFamily="18" charset="0"/>
                <a:ea typeface="+mn-ea"/>
                <a:cs typeface="Arial" charset="0"/>
              </a:rPr>
              <a:t>followup</a:t>
            </a:r>
            <a:r>
              <a:rPr kumimoji="0" lang="en-US" sz="2400" i="0" u="none" strike="noStrike" kern="1200" cap="none" spc="0" normalizeH="0" baseline="0" noProof="0" dirty="0">
                <a:ln>
                  <a:noFill/>
                </a:ln>
                <a:solidFill>
                  <a:srgbClr val="C00000"/>
                </a:solidFill>
                <a:effectLst/>
                <a:uLnTx/>
                <a:uFillTx/>
                <a:latin typeface="Georgia" pitchFamily="18" charset="0"/>
                <a:ea typeface="+mn-ea"/>
                <a:cs typeface="Arial" charset="0"/>
              </a:rPr>
              <a:t> on outputs and outcomes</a:t>
            </a:r>
          </a:p>
          <a:p>
            <a:pPr marR="0" lvl="0" defTabSz="914400" rtl="0" eaLnBrk="1" fontAlgn="base" latinLnBrk="0" hangingPunct="1">
              <a:spcBef>
                <a:spcPct val="0"/>
              </a:spcBef>
              <a:spcAft>
                <a:spcPts val="1200"/>
              </a:spcAft>
              <a:buClrTx/>
              <a:buSzTx/>
              <a:tabLst/>
              <a:defRPr/>
            </a:pPr>
            <a:r>
              <a:rPr lang="en-US" sz="2400" b="1" dirty="0">
                <a:solidFill>
                  <a:srgbClr val="C00000"/>
                </a:solidFill>
                <a:latin typeface="Georgia" pitchFamily="18" charset="0"/>
              </a:rPr>
              <a:t>Key personnel (250 words)</a:t>
            </a:r>
          </a:p>
          <a:p>
            <a:pPr marL="342900" marR="0" lvl="0" indent="-342900" defTabSz="914400" rtl="0" eaLnBrk="1" fontAlgn="base" latinLnBrk="0" hangingPunct="1">
              <a:spcBef>
                <a:spcPct val="0"/>
              </a:spcBef>
              <a:spcAft>
                <a:spcPts val="1200"/>
              </a:spcAft>
              <a:buClrTx/>
              <a:buSzTx/>
              <a:buFontTx/>
              <a:buChar char="-"/>
              <a:tabLst/>
              <a:defRPr/>
            </a:pPr>
            <a:r>
              <a:rPr kumimoji="0" lang="en-US" sz="2400" i="0" u="none" strike="noStrike" kern="1200" cap="none" spc="0" normalizeH="0" baseline="0" noProof="0" dirty="0">
                <a:ln>
                  <a:noFill/>
                </a:ln>
                <a:solidFill>
                  <a:srgbClr val="C00000"/>
                </a:solidFill>
                <a:effectLst/>
                <a:uLnTx/>
                <a:uFillTx/>
                <a:latin typeface="Georgia" pitchFamily="18" charset="0"/>
                <a:ea typeface="+mn-ea"/>
                <a:cs typeface="Arial" charset="0"/>
              </a:rPr>
              <a:t>All personnel with a major role in the project, include a description of role and a 2-page cv (don’t need a cv for farmers or other speakers)</a:t>
            </a:r>
          </a:p>
        </p:txBody>
      </p:sp>
      <p:sp>
        <p:nvSpPr>
          <p:cNvPr id="31750" name="TextBox 6"/>
          <p:cNvSpPr txBox="1">
            <a:spLocks noChangeArrowheads="1"/>
          </p:cNvSpPr>
          <p:nvPr>
            <p:custDataLst>
              <p:tags r:id="rId4"/>
            </p:custDataLst>
          </p:nvPr>
        </p:nvSpPr>
        <p:spPr bwMode="auto">
          <a:xfrm>
            <a:off x="-24714" y="-304800"/>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rebuchet MS"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rebuchet MS" pitchFamily="34" charset="0"/>
                <a:ea typeface="+mn-ea"/>
                <a:cs typeface="Arial" charset="0"/>
              </a:rPr>
              <a:t>Program Evaluation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dirty="0">
                <a:solidFill>
                  <a:srgbClr val="FFFFFF"/>
                </a:solidFill>
              </a:rPr>
              <a:t>and Key Personnel</a:t>
            </a:r>
            <a:endParaRPr kumimoji="0" lang="en-US" sz="4000" b="1" i="0" u="none" strike="noStrike" kern="1200" cap="none" spc="0" normalizeH="0" baseline="0" noProof="0" dirty="0">
              <a:ln>
                <a:noFill/>
              </a:ln>
              <a:solidFill>
                <a:srgbClr val="FFFFFF"/>
              </a:solidFill>
              <a:effectLst/>
              <a:uLnTx/>
              <a:uFillTx/>
              <a:latin typeface="Trebuchet MS" pitchFamily="34" charset="0"/>
              <a:ea typeface="+mn-ea"/>
              <a:cs typeface="Arial" charset="0"/>
            </a:endParaRPr>
          </a:p>
        </p:txBody>
      </p:sp>
    </p:spTree>
    <p:extLst>
      <p:ext uri="{BB962C8B-B14F-4D97-AF65-F5344CB8AC3E}">
        <p14:creationId xmlns:p14="http://schemas.microsoft.com/office/powerpoint/2010/main" val="161754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483" name="TextBox 5"/>
          <p:cNvSpPr txBox="1">
            <a:spLocks noChangeArrowheads="1"/>
          </p:cNvSpPr>
          <p:nvPr>
            <p:custDataLst>
              <p:tags r:id="rId1"/>
            </p:custDataLst>
          </p:nvPr>
        </p:nvSpPr>
        <p:spPr bwMode="auto">
          <a:xfrm>
            <a:off x="2019300" y="5522292"/>
            <a:ext cx="5105400" cy="497508"/>
          </a:xfrm>
          <a:prstGeom prst="rect">
            <a:avLst/>
          </a:prstGeom>
          <a:solidFill>
            <a:schemeClr val="bg1"/>
          </a:solidFill>
          <a:ln w="9525">
            <a:solidFill>
              <a:schemeClr val="tx1"/>
            </a:solidFill>
            <a:miter lim="800000"/>
            <a:headEnd/>
            <a:tailEnd/>
          </a:ln>
        </p:spPr>
        <p:txBody>
          <a:bodyPr wrap="square">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50000"/>
              </a:lnSpc>
            </a:pPr>
            <a:r>
              <a:rPr lang="en-US" sz="2000" dirty="0"/>
              <a:t>Click here to download Call for Proposals</a:t>
            </a:r>
          </a:p>
        </p:txBody>
      </p:sp>
      <p:pic>
        <p:nvPicPr>
          <p:cNvPr id="4" name="Picture 3">
            <a:extLst>
              <a:ext uri="{FF2B5EF4-FFF2-40B4-BE49-F238E27FC236}">
                <a16:creationId xmlns:a16="http://schemas.microsoft.com/office/drawing/2014/main" id="{15998031-298F-0451-4282-E0A7DB235AE3}"/>
              </a:ext>
            </a:extLst>
          </p:cNvPr>
          <p:cNvPicPr>
            <a:picLocks noChangeAspect="1"/>
          </p:cNvPicPr>
          <p:nvPr/>
        </p:nvPicPr>
        <p:blipFill>
          <a:blip r:embed="rId5"/>
          <a:stretch>
            <a:fillRect/>
          </a:stretch>
        </p:blipFill>
        <p:spPr>
          <a:xfrm>
            <a:off x="685800" y="629611"/>
            <a:ext cx="7772400" cy="4643927"/>
          </a:xfrm>
          <a:prstGeom prst="rect">
            <a:avLst/>
          </a:prstGeom>
        </p:spPr>
      </p:pic>
      <p:sp>
        <p:nvSpPr>
          <p:cNvPr id="7" name="Striped Right Arrow 6"/>
          <p:cNvSpPr/>
          <p:nvPr>
            <p:custDataLst>
              <p:tags r:id="rId2"/>
            </p:custDataLst>
          </p:nvPr>
        </p:nvSpPr>
        <p:spPr bwMode="auto">
          <a:xfrm rot="19089993">
            <a:off x="5155638" y="4258122"/>
            <a:ext cx="1456277" cy="892248"/>
          </a:xfrm>
          <a:prstGeom prst="stripedRightArrow">
            <a:avLst>
              <a:gd name="adj1" fmla="val 34573"/>
              <a:gd name="adj2" fmla="val 71320"/>
            </a:avLst>
          </a:prstGeom>
          <a:solidFill>
            <a:srgbClr val="FF0000"/>
          </a:solidFill>
          <a:ln w="0" cap="flat" cmpd="sng" algn="ctr">
            <a:solidFill>
              <a:srgbClr val="000000"/>
            </a:solidFill>
            <a:prstDash val="solid"/>
            <a:round/>
            <a:headEnd type="none" w="med" len="med"/>
            <a:tailEnd type="none" w="med" len="med"/>
          </a:ln>
          <a:effectLst/>
        </p:spPr>
        <p:txBody>
          <a:bodyPr/>
          <a:lstStyle/>
          <a:p>
            <a:pPr marL="342900" indent="-342900" algn="r">
              <a:lnSpc>
                <a:spcPct val="150000"/>
              </a:lnSpc>
              <a:defRPr/>
            </a:pPr>
            <a:endParaRPr lang="en-US">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5CE79-D124-AF4A-A1E2-2BE6B2D4192F}"/>
              </a:ext>
            </a:extLst>
          </p:cNvPr>
          <p:cNvSpPr>
            <a:spLocks noGrp="1"/>
          </p:cNvSpPr>
          <p:nvPr>
            <p:ph type="title"/>
          </p:nvPr>
        </p:nvSpPr>
        <p:spPr/>
        <p:txBody>
          <a:bodyPr/>
          <a:lstStyle/>
          <a:p>
            <a:r>
              <a:rPr lang="en-US" dirty="0"/>
              <a:t>Include a one-page logic model</a:t>
            </a:r>
          </a:p>
        </p:txBody>
      </p:sp>
      <p:sp>
        <p:nvSpPr>
          <p:cNvPr id="3" name="Content Placeholder 2">
            <a:extLst>
              <a:ext uri="{FF2B5EF4-FFF2-40B4-BE49-F238E27FC236}">
                <a16:creationId xmlns:a16="http://schemas.microsoft.com/office/drawing/2014/main" id="{72716432-C3FA-2744-9D3E-176DB6660A8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C416F88-4FE5-164B-AF96-F1B428AD8A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55683"/>
            <a:ext cx="9144000" cy="5402317"/>
          </a:xfrm>
          <a:prstGeom prst="rect">
            <a:avLst/>
          </a:prstGeom>
        </p:spPr>
      </p:pic>
    </p:spTree>
    <p:extLst>
      <p:ext uri="{BB962C8B-B14F-4D97-AF65-F5344CB8AC3E}">
        <p14:creationId xmlns:p14="http://schemas.microsoft.com/office/powerpoint/2010/main" val="3261154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ChangeArrowheads="1"/>
          </p:cNvSpPr>
          <p:nvPr>
            <p:custDataLst>
              <p:tags r:id="rId1"/>
            </p:custDataLst>
          </p:nvPr>
        </p:nvSpPr>
        <p:spPr bwMode="auto">
          <a:xfrm>
            <a:off x="0" y="0"/>
            <a:ext cx="9144000" cy="1828800"/>
          </a:xfrm>
          <a:prstGeom prst="rect">
            <a:avLst/>
          </a:prstGeom>
          <a:solidFill>
            <a:srgbClr val="3A2682"/>
          </a:solidFill>
          <a:ln w="0" algn="ctr">
            <a:solidFill>
              <a:schemeClr val="bg2"/>
            </a:solidFill>
            <a:miter lim="800000"/>
            <a:headEnd/>
            <a:tailEnd/>
          </a:ln>
        </p:spPr>
        <p:txBody>
          <a:bodyPr wrap="none" anchor="ct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35843" name="Text Box 3"/>
          <p:cNvSpPr txBox="1">
            <a:spLocks noChangeArrowheads="1"/>
          </p:cNvSpPr>
          <p:nvPr>
            <p:custDataLst>
              <p:tags r:id="rId2"/>
            </p:custDataLst>
          </p:nvPr>
        </p:nvSpPr>
        <p:spPr bwMode="auto">
          <a:xfrm>
            <a:off x="228599" y="252412"/>
            <a:ext cx="45719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Arial" panose="020B0604020202020204" pitchFamily="34" charset="0"/>
              </a:rPr>
              <a:t>Budget and Letters</a:t>
            </a:r>
          </a:p>
        </p:txBody>
      </p:sp>
      <p:sp>
        <p:nvSpPr>
          <p:cNvPr id="35844" name="Text Box 4"/>
          <p:cNvSpPr txBox="1">
            <a:spLocks noChangeArrowheads="1"/>
          </p:cNvSpPr>
          <p:nvPr>
            <p:custDataLst>
              <p:tags r:id="rId3"/>
            </p:custDataLst>
          </p:nvPr>
        </p:nvSpPr>
        <p:spPr bwMode="auto">
          <a:xfrm>
            <a:off x="1295400" y="2041525"/>
            <a:ext cx="3200400" cy="29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sz="1300" b="0" i="0" u="none" strike="noStrike" kern="1200" cap="none" spc="0" normalizeH="0" baseline="0" noProof="0">
              <a:ln>
                <a:noFill/>
              </a:ln>
              <a:solidFill>
                <a:srgbClr val="990000"/>
              </a:solidFill>
              <a:effectLst/>
              <a:uLnTx/>
              <a:uFillTx/>
              <a:latin typeface="Trebuchet MS" panose="020B0603020202020204" pitchFamily="34" charset="0"/>
              <a:ea typeface="+mn-ea"/>
              <a:cs typeface="Arial" panose="020B0604020202020204" pitchFamily="34" charset="0"/>
            </a:endParaRPr>
          </a:p>
        </p:txBody>
      </p:sp>
      <p:sp>
        <p:nvSpPr>
          <p:cNvPr id="35845" name="Line 5"/>
          <p:cNvSpPr>
            <a:spLocks noChangeShapeType="1"/>
          </p:cNvSpPr>
          <p:nvPr>
            <p:custDataLst>
              <p:tags r:id="rId4"/>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35846" name="Text Box 6"/>
          <p:cNvSpPr txBox="1">
            <a:spLocks noChangeArrowheads="1"/>
          </p:cNvSpPr>
          <p:nvPr>
            <p:custDataLst>
              <p:tags r:id="rId5"/>
            </p:custDataLst>
          </p:nvPr>
        </p:nvSpPr>
        <p:spPr bwMode="auto">
          <a:xfrm rot="16200000">
            <a:off x="4534867" y="5830268"/>
            <a:ext cx="1828800" cy="22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20000"/>
              </a:lnSpc>
              <a:spcBef>
                <a:spcPct val="5000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Photo courtesy </a:t>
            </a:r>
            <a:r>
              <a:rPr kumimoji="0" lang="en-US" sz="8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Arial" panose="020B0604020202020204" pitchFamily="34" charset="0"/>
              </a:rPr>
              <a:t>Zsofia</a:t>
            </a:r>
            <a:r>
              <a:rPr kumimoji="0" lang="en-US" sz="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 Szendrei.</a:t>
            </a:r>
          </a:p>
        </p:txBody>
      </p:sp>
      <p:sp>
        <p:nvSpPr>
          <p:cNvPr id="35847" name="Text Box 8"/>
          <p:cNvSpPr txBox="1">
            <a:spLocks noChangeArrowheads="1"/>
          </p:cNvSpPr>
          <p:nvPr>
            <p:custDataLst>
              <p:tags r:id="rId6"/>
            </p:custDataLst>
          </p:nvPr>
        </p:nvSpPr>
        <p:spPr bwMode="auto">
          <a:xfrm>
            <a:off x="3876" y="1855637"/>
            <a:ext cx="5332057" cy="588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wrap="square">
            <a:spAutoFit/>
          </a:bodyPr>
          <a:lstStyle>
            <a:lvl1pPr marL="342900" indent="-342900" eaLnBrk="0" hangingPunct="0">
              <a:defRPr sz="4000">
                <a:solidFill>
                  <a:schemeClr val="tx1"/>
                </a:solidFill>
                <a:latin typeface="Trebuchet MS" panose="020B0603020202020204" pitchFamily="34" charset="0"/>
                <a:cs typeface="Arial" panose="020B0604020202020204" pitchFamily="34" charset="0"/>
              </a:defRPr>
            </a:lvl1pPr>
            <a:lvl2pPr marL="800100" indent="-34290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marL="0" marR="0" lvl="1" indent="-342900" algn="l" defTabSz="914400" rtl="0" eaLnBrk="1" fontAlgn="base" latinLnBrk="0" hangingPunct="1">
              <a:lnSpc>
                <a:spcPct val="100000"/>
              </a:lnSpc>
              <a:spcBef>
                <a:spcPct val="0"/>
              </a:spcBef>
              <a:spcAft>
                <a:spcPts val="1200"/>
              </a:spcAft>
              <a:buClrTx/>
              <a:buSzTx/>
              <a:buFontTx/>
              <a:buNone/>
              <a:tabLst/>
              <a:defRPr/>
            </a:pPr>
            <a:r>
              <a:rPr kumimoji="0" lang="en-US" sz="2000" b="1" i="0" u="none" strike="noStrike" kern="1200" cap="none" spc="0" normalizeH="0" baseline="0" noProof="0" dirty="0">
                <a:ln>
                  <a:noFill/>
                </a:ln>
                <a:solidFill>
                  <a:srgbClr val="3A2682"/>
                </a:solidFill>
                <a:effectLst/>
                <a:uLnTx/>
                <a:uFillTx/>
                <a:latin typeface="Georgia" panose="02040502050405020303" pitchFamily="18" charset="0"/>
                <a:ea typeface="+mn-ea"/>
                <a:cs typeface="Arial" panose="020B0604020202020204" pitchFamily="34" charset="0"/>
              </a:rPr>
              <a:t>Budgets and budget justification</a:t>
            </a:r>
          </a:p>
          <a:p>
            <a:pPr marL="342900" marR="0" lvl="1"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A2682"/>
                </a:solidFill>
                <a:effectLst/>
                <a:uLnTx/>
                <a:uFillTx/>
                <a:latin typeface="Georgia" panose="02040502050405020303" pitchFamily="18" charset="0"/>
                <a:ea typeface="+mn-ea"/>
                <a:cs typeface="Arial" panose="020B0604020202020204" pitchFamily="34" charset="0"/>
              </a:rPr>
              <a:t>Expenditures should closely align with goals and outcomes of your project. </a:t>
            </a:r>
          </a:p>
          <a:p>
            <a:pPr marL="342900" marR="0" lvl="1"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A2682"/>
                </a:solidFill>
                <a:effectLst/>
                <a:uLnTx/>
                <a:uFillTx/>
                <a:latin typeface="Georgia" panose="02040502050405020303" pitchFamily="18" charset="0"/>
                <a:ea typeface="+mn-ea"/>
                <a:cs typeface="Arial" panose="020B0604020202020204" pitchFamily="34" charset="0"/>
              </a:rPr>
              <a:t>Grants have $</a:t>
            </a:r>
            <a:r>
              <a:rPr lang="en-US" sz="2000" dirty="0">
                <a:solidFill>
                  <a:srgbClr val="3A2682"/>
                </a:solidFill>
                <a:latin typeface="Georgia" panose="02040502050405020303" pitchFamily="18" charset="0"/>
              </a:rPr>
              <a:t>120</a:t>
            </a:r>
            <a:r>
              <a:rPr kumimoji="0" lang="en-US" sz="2000" b="0" i="0" u="none" strike="noStrike" kern="1200" cap="none" spc="0" normalizeH="0" baseline="0" noProof="0" dirty="0">
                <a:ln>
                  <a:noFill/>
                </a:ln>
                <a:solidFill>
                  <a:srgbClr val="3A2682"/>
                </a:solidFill>
                <a:effectLst/>
                <a:uLnTx/>
                <a:uFillTx/>
                <a:latin typeface="Georgia" panose="02040502050405020303" pitchFamily="18" charset="0"/>
                <a:ea typeface="+mn-ea"/>
                <a:cs typeface="Arial" panose="020B0604020202020204" pitchFamily="34" charset="0"/>
              </a:rPr>
              <a:t>,000 limit, indirect costs are capped at 10%.</a:t>
            </a:r>
          </a:p>
          <a:p>
            <a:pPr marL="342900" marR="0" lvl="1"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A2682"/>
                </a:solidFill>
                <a:effectLst/>
                <a:uLnTx/>
                <a:uFillTx/>
                <a:latin typeface="Georgia" panose="02040502050405020303" pitchFamily="18" charset="0"/>
                <a:ea typeface="+mn-ea"/>
                <a:cs typeface="Arial" panose="020B0604020202020204" pitchFamily="34" charset="0"/>
              </a:rPr>
              <a:t>Budget for farmer compensation if relevant.</a:t>
            </a:r>
          </a:p>
          <a:p>
            <a:pPr marL="0" marR="0" lvl="1" indent="-342900" algn="l" defTabSz="914400" rtl="0" eaLnBrk="1" fontAlgn="base" latinLnBrk="0" hangingPunct="1">
              <a:lnSpc>
                <a:spcPct val="100000"/>
              </a:lnSpc>
              <a:spcBef>
                <a:spcPct val="0"/>
              </a:spcBef>
              <a:spcAft>
                <a:spcPts val="1200"/>
              </a:spcAft>
              <a:buClrTx/>
              <a:buSzTx/>
              <a:buFontTx/>
              <a:buNone/>
              <a:tabLst/>
              <a:defRPr/>
            </a:pPr>
            <a:r>
              <a:rPr kumimoji="0" lang="en-US" sz="2000" b="1" i="0" u="none" strike="noStrike" kern="1200" cap="none" spc="0" normalizeH="0" baseline="0" noProof="0" dirty="0">
                <a:ln>
                  <a:noFill/>
                </a:ln>
                <a:solidFill>
                  <a:srgbClr val="3A2682"/>
                </a:solidFill>
                <a:effectLst/>
                <a:uLnTx/>
                <a:uFillTx/>
                <a:latin typeface="Georgia" panose="02040502050405020303" pitchFamily="18" charset="0"/>
                <a:ea typeface="+mn-ea"/>
                <a:cs typeface="Arial" panose="020B0604020202020204" pitchFamily="34" charset="0"/>
              </a:rPr>
              <a:t>Letters</a:t>
            </a:r>
          </a:p>
          <a:p>
            <a:pPr marL="342900" marR="0" lvl="1"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A2682"/>
                </a:solidFill>
                <a:effectLst/>
                <a:uLnTx/>
                <a:uFillTx/>
                <a:latin typeface="Georgia" panose="02040502050405020303" pitchFamily="18" charset="0"/>
                <a:ea typeface="+mn-ea"/>
                <a:cs typeface="Arial" panose="020B0604020202020204" pitchFamily="34" charset="0"/>
              </a:rPr>
              <a:t>We do want a letter of collaboration from any organization receiving a subcontract</a:t>
            </a:r>
          </a:p>
          <a:p>
            <a:pPr marL="342900" marR="0" lvl="1"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A2682"/>
                </a:solidFill>
                <a:effectLst/>
                <a:uLnTx/>
                <a:uFillTx/>
                <a:latin typeface="Georgia" panose="02040502050405020303" pitchFamily="18" charset="0"/>
                <a:ea typeface="+mn-ea"/>
                <a:cs typeface="Arial" panose="020B0604020202020204" pitchFamily="34" charset="0"/>
              </a:rPr>
              <a:t>We DON’T want general letters of support</a:t>
            </a:r>
          </a:p>
          <a:p>
            <a:pPr marL="0" marR="0" lvl="1" indent="-342900" algn="l" defTabSz="914400" rtl="0" eaLnBrk="1" fontAlgn="base" latinLnBrk="0" hangingPunct="1">
              <a:lnSpc>
                <a:spcPct val="100000"/>
              </a:lnSpc>
              <a:spcBef>
                <a:spcPct val="0"/>
              </a:spcBef>
              <a:spcAft>
                <a:spcPts val="1200"/>
              </a:spcAft>
              <a:buClrTx/>
              <a:buSzTx/>
              <a:buFontTx/>
              <a:buNone/>
              <a:tabLst/>
              <a:defRPr/>
            </a:pPr>
            <a:endParaRPr kumimoji="0" lang="en-US" sz="2000" b="0" i="0" u="none" strike="noStrike" kern="1200" cap="none" spc="0" normalizeH="0" baseline="0" noProof="0" dirty="0">
              <a:ln>
                <a:noFill/>
              </a:ln>
              <a:solidFill>
                <a:srgbClr val="3A2682"/>
              </a:solidFill>
              <a:effectLst/>
              <a:uLnTx/>
              <a:uFillTx/>
              <a:latin typeface="Georgia" panose="02040502050405020303" pitchFamily="18" charset="0"/>
              <a:ea typeface="+mn-ea"/>
              <a:cs typeface="Arial" panose="020B0604020202020204" pitchFamily="34" charset="0"/>
            </a:endParaRPr>
          </a:p>
          <a:p>
            <a:pPr marL="800100" marR="0" lvl="1" indent="-342900" algn="r" defTabSz="914400" rtl="0" eaLnBrk="1" fontAlgn="base" latinLnBrk="0" hangingPunct="1">
              <a:lnSpc>
                <a:spcPct val="15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6600"/>
              </a:solidFill>
              <a:effectLst/>
              <a:uLnTx/>
              <a:uFillTx/>
              <a:latin typeface="Georgia" panose="02040502050405020303" pitchFamily="18" charset="0"/>
              <a:ea typeface="+mn-ea"/>
              <a:cs typeface="Arial" panose="020B0604020202020204" pitchFamily="34" charset="0"/>
            </a:endParaRPr>
          </a:p>
          <a:p>
            <a:pPr marL="800100" marR="0" lvl="1" indent="-342900" algn="l" defTabSz="914400" rtl="0" eaLnBrk="1" fontAlgn="base" latinLnBrk="0" hangingPunct="1">
              <a:lnSpc>
                <a:spcPct val="15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Georgia" panose="02040502050405020303" pitchFamily="18" charset="0"/>
                <a:ea typeface="+mn-ea"/>
                <a:cs typeface="Arial" panose="020B0604020202020204" pitchFamily="34" charset="0"/>
              </a:rPr>
              <a:t> </a:t>
            </a:r>
          </a:p>
        </p:txBody>
      </p:sp>
      <p:pic>
        <p:nvPicPr>
          <p:cNvPr id="35848" name="Picture 8"/>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562599" y="0"/>
            <a:ext cx="37338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955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2532" name="TextBox 9"/>
          <p:cNvSpPr txBox="1">
            <a:spLocks noChangeArrowheads="1"/>
          </p:cNvSpPr>
          <p:nvPr>
            <p:custDataLst>
              <p:tags r:id="rId1"/>
            </p:custDataLst>
          </p:nvPr>
        </p:nvSpPr>
        <p:spPr bwMode="auto">
          <a:xfrm>
            <a:off x="3014133" y="5259183"/>
            <a:ext cx="4953000" cy="1200329"/>
          </a:xfrm>
          <a:prstGeom prst="rect">
            <a:avLst/>
          </a:prstGeom>
          <a:solidFill>
            <a:schemeClr val="bg1"/>
          </a:solidFill>
          <a:ln w="9525">
            <a:solidFill>
              <a:srgbClr val="000000"/>
            </a:solidFill>
            <a:miter lim="800000"/>
            <a:headEnd/>
            <a:tailEnd/>
          </a:ln>
        </p:spPr>
        <p:txBody>
          <a:bodyPr wrap="square">
            <a:spAutoFit/>
          </a:bodyPr>
          <a:lstStyle>
            <a:lvl1pPr eaLnBrk="0" hangingPunct="0">
              <a:defRPr sz="4000">
                <a:solidFill>
                  <a:schemeClr val="tx1"/>
                </a:solidFill>
                <a:latin typeface="Trebuchet MS" pitchFamily="34" charset="0"/>
                <a:cs typeface="Arial" charset="0"/>
              </a:defRPr>
            </a:lvl1pPr>
            <a:lvl2pPr marL="742950" indent="-285750" eaLnBrk="0" hangingPunct="0">
              <a:defRPr sz="4000">
                <a:solidFill>
                  <a:schemeClr val="tx1"/>
                </a:solidFill>
                <a:latin typeface="Trebuchet MS" pitchFamily="34" charset="0"/>
                <a:cs typeface="Arial" charset="0"/>
              </a:defRPr>
            </a:lvl2pPr>
            <a:lvl3pPr marL="1143000" indent="-228600" eaLnBrk="0" hangingPunct="0">
              <a:defRPr sz="4000">
                <a:solidFill>
                  <a:schemeClr val="tx1"/>
                </a:solidFill>
                <a:latin typeface="Trebuchet MS" pitchFamily="34" charset="0"/>
                <a:cs typeface="Arial" charset="0"/>
              </a:defRPr>
            </a:lvl3pPr>
            <a:lvl4pPr marL="1600200" indent="-228600" eaLnBrk="0" hangingPunct="0">
              <a:defRPr sz="4000">
                <a:solidFill>
                  <a:schemeClr val="tx1"/>
                </a:solidFill>
                <a:latin typeface="Trebuchet MS" pitchFamily="34" charset="0"/>
                <a:cs typeface="Arial" charset="0"/>
              </a:defRPr>
            </a:lvl4pPr>
            <a:lvl5pPr marL="2057400" indent="-228600" eaLnBrk="0" hangingPunct="0">
              <a:defRPr sz="4000">
                <a:solidFill>
                  <a:schemeClr val="tx1"/>
                </a:solidFill>
                <a:latin typeface="Trebuchet MS" pitchFamily="34" charset="0"/>
                <a:cs typeface="Arial" charset="0"/>
              </a:defRPr>
            </a:lvl5pPr>
            <a:lvl6pPr marL="2514600" indent="-228600" eaLnBrk="0" fontAlgn="base" hangingPunct="0">
              <a:spcBef>
                <a:spcPct val="0"/>
              </a:spcBef>
              <a:spcAft>
                <a:spcPct val="0"/>
              </a:spcAft>
              <a:defRPr sz="4000">
                <a:solidFill>
                  <a:schemeClr val="tx1"/>
                </a:solidFill>
                <a:latin typeface="Trebuchet MS" pitchFamily="34" charset="0"/>
                <a:cs typeface="Arial" charset="0"/>
              </a:defRPr>
            </a:lvl6pPr>
            <a:lvl7pPr marL="2971800" indent="-228600" eaLnBrk="0" fontAlgn="base" hangingPunct="0">
              <a:spcBef>
                <a:spcPct val="0"/>
              </a:spcBef>
              <a:spcAft>
                <a:spcPct val="0"/>
              </a:spcAft>
              <a:defRPr sz="4000">
                <a:solidFill>
                  <a:schemeClr val="tx1"/>
                </a:solidFill>
                <a:latin typeface="Trebuchet MS" pitchFamily="34" charset="0"/>
                <a:cs typeface="Arial" charset="0"/>
              </a:defRPr>
            </a:lvl7pPr>
            <a:lvl8pPr marL="3429000" indent="-228600" eaLnBrk="0" fontAlgn="base" hangingPunct="0">
              <a:spcBef>
                <a:spcPct val="0"/>
              </a:spcBef>
              <a:spcAft>
                <a:spcPct val="0"/>
              </a:spcAft>
              <a:defRPr sz="4000">
                <a:solidFill>
                  <a:schemeClr val="tx1"/>
                </a:solidFill>
                <a:latin typeface="Trebuchet MS" pitchFamily="34" charset="0"/>
                <a:cs typeface="Arial" charset="0"/>
              </a:defRPr>
            </a:lvl8pPr>
            <a:lvl9pPr marL="3886200" indent="-228600" eaLnBrk="0" fontAlgn="base" hangingPunct="0">
              <a:spcBef>
                <a:spcPct val="0"/>
              </a:spcBef>
              <a:spcAft>
                <a:spcPct val="0"/>
              </a:spcAft>
              <a:defRPr sz="4000">
                <a:solidFill>
                  <a:schemeClr val="tx1"/>
                </a:solidFill>
                <a:latin typeface="Trebuchet MS" pitchFamily="34" charset="0"/>
                <a:cs typeface="Arial" charset="0"/>
              </a:defRPr>
            </a:lvl9pPr>
          </a:lstStyle>
          <a:p>
            <a:pPr eaLnBrk="1" hangingPunct="1"/>
            <a:r>
              <a:rPr lang="en-US" altLang="en-US" sz="2400" dirty="0"/>
              <a:t>Look up past SARE projects to see how your work differs or builds on past projects.</a:t>
            </a:r>
          </a:p>
        </p:txBody>
      </p:sp>
      <p:sp>
        <p:nvSpPr>
          <p:cNvPr id="8" name="Striped Right Arrow 7"/>
          <p:cNvSpPr/>
          <p:nvPr>
            <p:custDataLst>
              <p:tags r:id="rId2"/>
            </p:custDataLst>
          </p:nvPr>
        </p:nvSpPr>
        <p:spPr bwMode="auto">
          <a:xfrm rot="9676721">
            <a:off x="6102350" y="3051175"/>
            <a:ext cx="893763" cy="292100"/>
          </a:xfrm>
          <a:prstGeom prst="stripedRightArrow">
            <a:avLst/>
          </a:prstGeom>
          <a:solidFill>
            <a:srgbClr val="FF0000"/>
          </a:solidFill>
          <a:ln w="0" cap="flat" cmpd="sng" algn="ctr">
            <a:solidFill>
              <a:srgbClr val="000000"/>
            </a:solidFill>
            <a:prstDash val="solid"/>
            <a:round/>
            <a:headEnd type="none" w="med" len="med"/>
            <a:tailEnd type="none" w="med" len="med"/>
          </a:ln>
          <a:effectLst/>
        </p:spPr>
        <p:txBody>
          <a:bodyPr/>
          <a:lstStyle/>
          <a:p>
            <a:pPr marL="342900" indent="-342900" algn="r">
              <a:lnSpc>
                <a:spcPct val="150000"/>
              </a:lnSpc>
              <a:defRPr/>
            </a:pPr>
            <a:endParaRPr lang="en-US">
              <a:cs typeface="+mn-cs"/>
            </a:endParaRPr>
          </a:p>
        </p:txBody>
      </p:sp>
      <p:pic>
        <p:nvPicPr>
          <p:cNvPr id="2" name="Picture 1" descr="Screen Clippi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2679" y="1161312"/>
            <a:ext cx="7008321" cy="4071826"/>
          </a:xfrm>
          <a:prstGeom prst="rect">
            <a:avLst/>
          </a:prstGeom>
          <a:ln>
            <a:solidFill>
              <a:schemeClr val="tx1"/>
            </a:solidFill>
          </a:ln>
        </p:spPr>
      </p:pic>
      <p:sp>
        <p:nvSpPr>
          <p:cNvPr id="9" name="Striped Right Arrow 8"/>
          <p:cNvSpPr/>
          <p:nvPr>
            <p:custDataLst>
              <p:tags r:id="rId3"/>
            </p:custDataLst>
          </p:nvPr>
        </p:nvSpPr>
        <p:spPr bwMode="auto">
          <a:xfrm rot="14942040">
            <a:off x="1211266" y="4419974"/>
            <a:ext cx="2599317" cy="497258"/>
          </a:xfrm>
          <a:prstGeom prst="stripedRightArrow">
            <a:avLst/>
          </a:prstGeom>
          <a:solidFill>
            <a:srgbClr val="FF0000"/>
          </a:solidFill>
          <a:ln w="0" cap="flat" cmpd="sng" algn="ctr">
            <a:solidFill>
              <a:srgbClr val="000000"/>
            </a:solidFill>
            <a:prstDash val="solid"/>
            <a:round/>
            <a:headEnd type="none" w="med" len="med"/>
            <a:tailEnd type="none" w="med" len="med"/>
          </a:ln>
          <a:effectLst/>
        </p:spPr>
        <p:txBody>
          <a:bodyPr/>
          <a:lstStyle/>
          <a:p>
            <a:pPr marL="342900" indent="-342900" algn="r">
              <a:lnSpc>
                <a:spcPct val="150000"/>
              </a:lnSpc>
              <a:defRPr/>
            </a:pPr>
            <a:endParaRPr lang="en-US">
              <a:cs typeface="+mn-cs"/>
            </a:endParaRPr>
          </a:p>
        </p:txBody>
      </p:sp>
      <p:sp>
        <p:nvSpPr>
          <p:cNvPr id="4" name="TextBox 3"/>
          <p:cNvSpPr txBox="1"/>
          <p:nvPr/>
        </p:nvSpPr>
        <p:spPr>
          <a:xfrm>
            <a:off x="1752600" y="319035"/>
            <a:ext cx="5897768" cy="707886"/>
          </a:xfrm>
          <a:prstGeom prst="rect">
            <a:avLst/>
          </a:prstGeom>
          <a:noFill/>
        </p:spPr>
        <p:txBody>
          <a:bodyPr wrap="none" rtlCol="0">
            <a:spAutoFit/>
          </a:bodyPr>
          <a:lstStyle/>
          <a:p>
            <a:r>
              <a:rPr lang="en-US" dirty="0"/>
              <a:t>Go to: projects.sare.org</a:t>
            </a:r>
          </a:p>
        </p:txBody>
      </p:sp>
    </p:spTree>
    <p:extLst>
      <p:ext uri="{BB962C8B-B14F-4D97-AF65-F5344CB8AC3E}">
        <p14:creationId xmlns:p14="http://schemas.microsoft.com/office/powerpoint/2010/main" val="992961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Shape 293"/>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1312" y="742575"/>
            <a:ext cx="5201376" cy="5372850"/>
          </a:xfrm>
          <a:prstGeom prst="rect">
            <a:avLst/>
          </a:prstGeom>
          <a:ln>
            <a:solidFill>
              <a:schemeClr val="tx1"/>
            </a:solidFill>
          </a:ln>
        </p:spPr>
      </p:pic>
      <p:sp>
        <p:nvSpPr>
          <p:cNvPr id="297" name="Google Shape;297;p49"/>
          <p:cNvSpPr/>
          <p:nvPr/>
        </p:nvSpPr>
        <p:spPr>
          <a:xfrm rot="1452714">
            <a:off x="1361516" y="4383646"/>
            <a:ext cx="979488" cy="228600"/>
          </a:xfrm>
          <a:prstGeom prst="rightArrow">
            <a:avLst>
              <a:gd name="adj1" fmla="val 50000"/>
              <a:gd name="adj2" fmla="val 50048"/>
            </a:avLst>
          </a:pr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4000" b="0" i="0" u="none" strike="noStrike" cap="none">
              <a:solidFill>
                <a:schemeClr val="dk1"/>
              </a:solidFill>
              <a:latin typeface="Trebuchet MS"/>
              <a:ea typeface="Trebuchet MS"/>
              <a:cs typeface="Trebuchet MS"/>
              <a:sym typeface="Trebuchet MS"/>
            </a:endParaRPr>
          </a:p>
        </p:txBody>
      </p:sp>
      <p:sp>
        <p:nvSpPr>
          <p:cNvPr id="294" name="Google Shape;294;p49"/>
          <p:cNvSpPr/>
          <p:nvPr/>
        </p:nvSpPr>
        <p:spPr>
          <a:xfrm flipV="1">
            <a:off x="2078100" y="3721994"/>
            <a:ext cx="533400" cy="278849"/>
          </a:xfrm>
          <a:prstGeom prst="rightArrow">
            <a:avLst>
              <a:gd name="adj1" fmla="val 50000"/>
              <a:gd name="adj2" fmla="val 50005"/>
            </a:avLst>
          </a:pr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4000" b="0" i="0" u="none" strike="noStrike" cap="none">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665788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1" y="1447800"/>
            <a:ext cx="7740879" cy="4440300"/>
          </a:xfrm>
          <a:prstGeom prst="rect">
            <a:avLst/>
          </a:prstGeom>
          <a:gradFill>
            <a:gsLst>
              <a:gs pos="58000">
                <a:srgbClr val="F9FBE4"/>
              </a:gs>
              <a:gs pos="0">
                <a:srgbClr val="ECF1A9"/>
              </a:gs>
              <a:gs pos="100000">
                <a:schemeClr val="bg1"/>
              </a:gs>
              <a:gs pos="100000">
                <a:schemeClr val="bg1"/>
              </a:gs>
              <a:gs pos="100000">
                <a:schemeClr val="bg1"/>
              </a:gs>
            </a:gsLst>
            <a:lin ang="5400000" scaled="1"/>
          </a:gradFill>
          <a:ln>
            <a:solidFill>
              <a:srgbClr val="000000"/>
            </a:solidFill>
          </a:ln>
        </p:spPr>
      </p:pic>
      <p:sp>
        <p:nvSpPr>
          <p:cNvPr id="22532" name="TextBox 9"/>
          <p:cNvSpPr txBox="1">
            <a:spLocks noChangeArrowheads="1"/>
          </p:cNvSpPr>
          <p:nvPr>
            <p:custDataLst>
              <p:tags r:id="rId1"/>
            </p:custDataLst>
          </p:nvPr>
        </p:nvSpPr>
        <p:spPr bwMode="auto">
          <a:xfrm>
            <a:off x="3454827" y="786825"/>
            <a:ext cx="3484136" cy="584775"/>
          </a:xfrm>
          <a:prstGeom prst="rect">
            <a:avLst/>
          </a:prstGeom>
          <a:solidFill>
            <a:schemeClr val="bg1"/>
          </a:solidFill>
          <a:ln w="9525">
            <a:solidFill>
              <a:srgbClr val="000000"/>
            </a:solidFill>
            <a:miter lim="800000"/>
            <a:headEnd/>
            <a:tailEnd/>
          </a:ln>
        </p:spPr>
        <p:txBody>
          <a:bodyPr wrap="square">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eaLnBrk="1" hangingPunct="1"/>
            <a:r>
              <a:rPr lang="en-US" sz="1600" dirty="0"/>
              <a:t>Contact your SARE state coordinator</a:t>
            </a:r>
          </a:p>
        </p:txBody>
      </p:sp>
      <p:sp>
        <p:nvSpPr>
          <p:cNvPr id="8" name="Striped Right Arrow 7"/>
          <p:cNvSpPr/>
          <p:nvPr>
            <p:custDataLst>
              <p:tags r:id="rId2"/>
            </p:custDataLst>
          </p:nvPr>
        </p:nvSpPr>
        <p:spPr bwMode="auto">
          <a:xfrm rot="9220467">
            <a:off x="2105565" y="1730505"/>
            <a:ext cx="1680982" cy="266684"/>
          </a:xfrm>
          <a:prstGeom prst="stripedRightArrow">
            <a:avLst/>
          </a:prstGeom>
          <a:solidFill>
            <a:srgbClr val="FF0000"/>
          </a:solidFill>
          <a:ln w="0" cap="flat" cmpd="sng" algn="ctr">
            <a:solidFill>
              <a:srgbClr val="000000"/>
            </a:solidFill>
            <a:prstDash val="solid"/>
            <a:round/>
            <a:headEnd type="none" w="med" len="med"/>
            <a:tailEnd type="none" w="med" len="med"/>
          </a:ln>
          <a:effectLst/>
        </p:spPr>
        <p:txBody>
          <a:bodyPr/>
          <a:lstStyle/>
          <a:p>
            <a:pPr marL="342900" indent="-342900" algn="r">
              <a:lnSpc>
                <a:spcPct val="150000"/>
              </a:lnSpc>
              <a:defRPr/>
            </a:pPr>
            <a:endParaRPr lang="en-US">
              <a:cs typeface="+mn-cs"/>
            </a:endParaRPr>
          </a:p>
        </p:txBody>
      </p:sp>
    </p:spTree>
    <p:extLst>
      <p:ext uri="{BB962C8B-B14F-4D97-AF65-F5344CB8AC3E}">
        <p14:creationId xmlns:p14="http://schemas.microsoft.com/office/powerpoint/2010/main" val="326319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Box 3"/>
          <p:cNvSpPr txBox="1"/>
          <p:nvPr>
            <p:custDataLst>
              <p:tags r:id="rId1"/>
            </p:custDataLst>
          </p:nvPr>
        </p:nvSpPr>
        <p:spPr>
          <a:xfrm>
            <a:off x="2057400" y="474663"/>
            <a:ext cx="5562600" cy="58578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charset="0"/>
              </a:rPr>
              <a:t>https://projects.sare.org/</a:t>
            </a:r>
          </a:p>
        </p:txBody>
      </p:sp>
      <p:sp>
        <p:nvSpPr>
          <p:cNvPr id="3" name="Right Arrow 2"/>
          <p:cNvSpPr>
            <a:spLocks noChangeArrowheads="1"/>
          </p:cNvSpPr>
          <p:nvPr>
            <p:custDataLst>
              <p:tags r:id="rId2"/>
            </p:custDataLst>
          </p:nvPr>
        </p:nvSpPr>
        <p:spPr bwMode="auto">
          <a:xfrm rot="399659">
            <a:off x="465971" y="2999185"/>
            <a:ext cx="652541" cy="29413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S PGothic" panose="020B0600070205080204" pitchFamily="34" charset="-128"/>
              <a:cs typeface="Arial" charset="0"/>
            </a:endParaRPr>
          </a:p>
        </p:txBody>
      </p:sp>
      <p:pic>
        <p:nvPicPr>
          <p:cNvPr id="7" name="Picture 6" descr="Screen Clippi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3368" y="2057400"/>
            <a:ext cx="7791664" cy="2492212"/>
          </a:xfrm>
          <a:prstGeom prst="rect">
            <a:avLst/>
          </a:prstGeom>
          <a:ln>
            <a:solidFill>
              <a:srgbClr val="000000"/>
            </a:solidFill>
          </a:ln>
        </p:spPr>
      </p:pic>
      <p:sp>
        <p:nvSpPr>
          <p:cNvPr id="6" name="Right Arrow 5"/>
          <p:cNvSpPr>
            <a:spLocks noChangeArrowheads="1"/>
          </p:cNvSpPr>
          <p:nvPr>
            <p:custDataLst>
              <p:tags r:id="rId3"/>
            </p:custDataLst>
          </p:nvPr>
        </p:nvSpPr>
        <p:spPr bwMode="auto">
          <a:xfrm rot="17652088" flipV="1">
            <a:off x="706964" y="4139658"/>
            <a:ext cx="772941" cy="270409"/>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S PGothic" panose="020B0600070205080204" pitchFamily="34" charset="-128"/>
              <a:cs typeface="Arial" charset="0"/>
            </a:endParaRPr>
          </a:p>
        </p:txBody>
      </p:sp>
    </p:spTree>
    <p:extLst>
      <p:ext uri="{BB962C8B-B14F-4D97-AF65-F5344CB8AC3E}">
        <p14:creationId xmlns:p14="http://schemas.microsoft.com/office/powerpoint/2010/main" val="3963944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36D2A3-9CC8-61E1-88E7-8F1A01CB281E}"/>
              </a:ext>
            </a:extLst>
          </p:cNvPr>
          <p:cNvPicPr>
            <a:picLocks noChangeAspect="1"/>
          </p:cNvPicPr>
          <p:nvPr/>
        </p:nvPicPr>
        <p:blipFill>
          <a:blip r:embed="rId4"/>
          <a:stretch>
            <a:fillRect/>
          </a:stretch>
        </p:blipFill>
        <p:spPr>
          <a:xfrm>
            <a:off x="685800" y="1010039"/>
            <a:ext cx="7772400" cy="4837922"/>
          </a:xfrm>
          <a:prstGeom prst="rect">
            <a:avLst/>
          </a:prstGeom>
        </p:spPr>
      </p:pic>
      <p:sp>
        <p:nvSpPr>
          <p:cNvPr id="5" name="Right Arrow 4"/>
          <p:cNvSpPr>
            <a:spLocks noChangeArrowheads="1"/>
          </p:cNvSpPr>
          <p:nvPr>
            <p:custDataLst>
              <p:tags r:id="rId1"/>
            </p:custDataLst>
          </p:nvPr>
        </p:nvSpPr>
        <p:spPr bwMode="auto">
          <a:xfrm flipH="1">
            <a:off x="7969250" y="4572000"/>
            <a:ext cx="977900" cy="3048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S PGothic" panose="020B0600070205080204" pitchFamily="34" charset="-128"/>
              <a:cs typeface="Arial" charset="0"/>
            </a:endParaRPr>
          </a:p>
        </p:txBody>
      </p:sp>
    </p:spTree>
    <p:extLst>
      <p:ext uri="{BB962C8B-B14F-4D97-AF65-F5344CB8AC3E}">
        <p14:creationId xmlns:p14="http://schemas.microsoft.com/office/powerpoint/2010/main" val="3216698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Right Arrow 4"/>
          <p:cNvSpPr>
            <a:spLocks noChangeArrowheads="1"/>
          </p:cNvSpPr>
          <p:nvPr>
            <p:custDataLst>
              <p:tags r:id="rId1"/>
            </p:custDataLst>
          </p:nvPr>
        </p:nvSpPr>
        <p:spPr bwMode="auto">
          <a:xfrm>
            <a:off x="145256" y="2529977"/>
            <a:ext cx="977900" cy="3048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S PGothic" panose="020B0600070205080204" pitchFamily="34" charset="-128"/>
              <a:cs typeface="Arial" charset="0"/>
            </a:endParaRPr>
          </a:p>
        </p:txBody>
      </p:sp>
      <p:pic>
        <p:nvPicPr>
          <p:cNvPr id="2" name="Picture 1">
            <a:extLst>
              <a:ext uri="{FF2B5EF4-FFF2-40B4-BE49-F238E27FC236}">
                <a16:creationId xmlns:a16="http://schemas.microsoft.com/office/drawing/2014/main" id="{1F0ED62F-0479-2632-FAD2-9F81EA3295FF}"/>
              </a:ext>
            </a:extLst>
          </p:cNvPr>
          <p:cNvPicPr>
            <a:picLocks noChangeAspect="1"/>
          </p:cNvPicPr>
          <p:nvPr/>
        </p:nvPicPr>
        <p:blipFill>
          <a:blip r:embed="rId7"/>
          <a:stretch>
            <a:fillRect/>
          </a:stretch>
        </p:blipFill>
        <p:spPr>
          <a:xfrm>
            <a:off x="1143000" y="868954"/>
            <a:ext cx="7772400" cy="4815291"/>
          </a:xfrm>
          <a:prstGeom prst="rect">
            <a:avLst/>
          </a:prstGeom>
        </p:spPr>
      </p:pic>
      <p:sp>
        <p:nvSpPr>
          <p:cNvPr id="3" name="Right Arrow 2">
            <a:extLst>
              <a:ext uri="{FF2B5EF4-FFF2-40B4-BE49-F238E27FC236}">
                <a16:creationId xmlns:a16="http://schemas.microsoft.com/office/drawing/2014/main" id="{DD717E9A-AB49-A1A5-B686-B597A4FE152E}"/>
              </a:ext>
            </a:extLst>
          </p:cNvPr>
          <p:cNvSpPr>
            <a:spLocks noChangeArrowheads="1"/>
          </p:cNvSpPr>
          <p:nvPr>
            <p:custDataLst>
              <p:tags r:id="rId2"/>
            </p:custDataLst>
          </p:nvPr>
        </p:nvSpPr>
        <p:spPr bwMode="auto">
          <a:xfrm>
            <a:off x="92074" y="4648200"/>
            <a:ext cx="977900" cy="3048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S PGothic" panose="020B0600070205080204" pitchFamily="34" charset="-128"/>
              <a:cs typeface="Arial" charset="0"/>
            </a:endParaRPr>
          </a:p>
        </p:txBody>
      </p:sp>
      <p:sp>
        <p:nvSpPr>
          <p:cNvPr id="6" name="Right Arrow 5">
            <a:extLst>
              <a:ext uri="{FF2B5EF4-FFF2-40B4-BE49-F238E27FC236}">
                <a16:creationId xmlns:a16="http://schemas.microsoft.com/office/drawing/2014/main" id="{B4403941-E5D3-7FB4-F196-C013DF27BF5A}"/>
              </a:ext>
            </a:extLst>
          </p:cNvPr>
          <p:cNvSpPr>
            <a:spLocks noChangeArrowheads="1"/>
          </p:cNvSpPr>
          <p:nvPr>
            <p:custDataLst>
              <p:tags r:id="rId3"/>
            </p:custDataLst>
          </p:nvPr>
        </p:nvSpPr>
        <p:spPr bwMode="auto">
          <a:xfrm>
            <a:off x="125412" y="1371600"/>
            <a:ext cx="977900" cy="3048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S PGothic" panose="020B0600070205080204" pitchFamily="34" charset="-128"/>
              <a:cs typeface="Arial" charset="0"/>
            </a:endParaRPr>
          </a:p>
        </p:txBody>
      </p:sp>
      <p:sp>
        <p:nvSpPr>
          <p:cNvPr id="7" name="TextBox 6">
            <a:extLst>
              <a:ext uri="{FF2B5EF4-FFF2-40B4-BE49-F238E27FC236}">
                <a16:creationId xmlns:a16="http://schemas.microsoft.com/office/drawing/2014/main" id="{27FA4EFA-DB3F-1BE0-230C-E3BF4B649789}"/>
              </a:ext>
            </a:extLst>
          </p:cNvPr>
          <p:cNvSpPr txBox="1"/>
          <p:nvPr>
            <p:custDataLst>
              <p:tags r:id="rId4"/>
            </p:custDataLst>
          </p:nvPr>
        </p:nvSpPr>
        <p:spPr>
          <a:xfrm>
            <a:off x="1103312" y="149778"/>
            <a:ext cx="6315075"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charset="0"/>
              </a:rPr>
              <a:t>Proposal sections</a:t>
            </a:r>
          </a:p>
        </p:txBody>
      </p:sp>
    </p:spTree>
    <p:extLst>
      <p:ext uri="{BB962C8B-B14F-4D97-AF65-F5344CB8AC3E}">
        <p14:creationId xmlns:p14="http://schemas.microsoft.com/office/powerpoint/2010/main" val="1382019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Right Arrow 4"/>
          <p:cNvSpPr>
            <a:spLocks noChangeArrowheads="1"/>
          </p:cNvSpPr>
          <p:nvPr>
            <p:custDataLst>
              <p:tags r:id="rId1"/>
            </p:custDataLst>
          </p:nvPr>
        </p:nvSpPr>
        <p:spPr bwMode="auto">
          <a:xfrm>
            <a:off x="241300" y="5410200"/>
            <a:ext cx="977900" cy="3048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S PGothic" panose="020B0600070205080204" pitchFamily="34" charset="-128"/>
              <a:cs typeface="Arial" charset="0"/>
            </a:endParaRPr>
          </a:p>
        </p:txBody>
      </p:sp>
      <p:pic>
        <p:nvPicPr>
          <p:cNvPr id="2" name="Picture 1">
            <a:extLst>
              <a:ext uri="{FF2B5EF4-FFF2-40B4-BE49-F238E27FC236}">
                <a16:creationId xmlns:a16="http://schemas.microsoft.com/office/drawing/2014/main" id="{98B003A9-EF82-D2F1-9FE0-5215E659286C}"/>
              </a:ext>
            </a:extLst>
          </p:cNvPr>
          <p:cNvPicPr>
            <a:picLocks noChangeAspect="1"/>
          </p:cNvPicPr>
          <p:nvPr/>
        </p:nvPicPr>
        <p:blipFill>
          <a:blip r:embed="rId6"/>
          <a:stretch>
            <a:fillRect/>
          </a:stretch>
        </p:blipFill>
        <p:spPr>
          <a:xfrm>
            <a:off x="1371600" y="1028207"/>
            <a:ext cx="7772400" cy="4801586"/>
          </a:xfrm>
          <a:prstGeom prst="rect">
            <a:avLst/>
          </a:prstGeom>
        </p:spPr>
      </p:pic>
      <p:sp>
        <p:nvSpPr>
          <p:cNvPr id="3" name="TextBox 2">
            <a:extLst>
              <a:ext uri="{FF2B5EF4-FFF2-40B4-BE49-F238E27FC236}">
                <a16:creationId xmlns:a16="http://schemas.microsoft.com/office/drawing/2014/main" id="{A9EFCE8E-9518-3D5B-DD6A-AC8DF48B33CF}"/>
              </a:ext>
            </a:extLst>
          </p:cNvPr>
          <p:cNvSpPr txBox="1"/>
          <p:nvPr>
            <p:custDataLst>
              <p:tags r:id="rId2"/>
            </p:custDataLst>
          </p:nvPr>
        </p:nvSpPr>
        <p:spPr>
          <a:xfrm>
            <a:off x="0" y="2438400"/>
            <a:ext cx="1295400" cy="2862322"/>
          </a:xfrm>
          <a:prstGeom prst="rect">
            <a:avLst/>
          </a:prstGeom>
          <a:solidFill>
            <a:schemeClr val="bg1"/>
          </a:solidFill>
          <a:ln>
            <a:solidFill>
              <a:srgbClr val="000000"/>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itchFamily="34" charset="0"/>
                <a:ea typeface="MS PGothic" panose="020B0600070205080204" pitchFamily="34" charset="-128"/>
                <a:cs typeface="Arial" charset="0"/>
              </a:rPr>
              <a:t>Be sure to hit save after each box is completed – can paste in text from word processor.</a:t>
            </a:r>
          </a:p>
        </p:txBody>
      </p:sp>
      <p:sp>
        <p:nvSpPr>
          <p:cNvPr id="6" name="TextBox 5">
            <a:extLst>
              <a:ext uri="{FF2B5EF4-FFF2-40B4-BE49-F238E27FC236}">
                <a16:creationId xmlns:a16="http://schemas.microsoft.com/office/drawing/2014/main" id="{D9918887-85CD-E641-4495-697DB9E07E8A}"/>
              </a:ext>
            </a:extLst>
          </p:cNvPr>
          <p:cNvSpPr txBox="1"/>
          <p:nvPr>
            <p:custDataLst>
              <p:tags r:id="rId3"/>
            </p:custDataLst>
          </p:nvPr>
        </p:nvSpPr>
        <p:spPr>
          <a:xfrm>
            <a:off x="1304924" y="228600"/>
            <a:ext cx="6315075"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charset="0"/>
              </a:rPr>
              <a:t>Filling out the proposal narrative</a:t>
            </a:r>
          </a:p>
        </p:txBody>
      </p:sp>
    </p:spTree>
    <p:extLst>
      <p:ext uri="{BB962C8B-B14F-4D97-AF65-F5344CB8AC3E}">
        <p14:creationId xmlns:p14="http://schemas.microsoft.com/office/powerpoint/2010/main" val="3608737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p:cNvSpPr txBox="1"/>
          <p:nvPr>
            <p:custDataLst>
              <p:tags r:id="rId1"/>
            </p:custDataLst>
          </p:nvPr>
        </p:nvSpPr>
        <p:spPr>
          <a:xfrm>
            <a:off x="-12342" y="2280669"/>
            <a:ext cx="1295400" cy="2032000"/>
          </a:xfrm>
          <a:prstGeom prst="rect">
            <a:avLst/>
          </a:prstGeom>
          <a:solidFill>
            <a:schemeClr val="bg1"/>
          </a:solidFill>
          <a:ln>
            <a:solidFill>
              <a:srgbClr val="000000"/>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itchFamily="34" charset="0"/>
                <a:ea typeface="MS PGothic" panose="020B0600070205080204" pitchFamily="34" charset="-128"/>
                <a:cs typeface="Arial" charset="0"/>
              </a:rPr>
              <a:t>Completed questions are marked with a green check.</a:t>
            </a:r>
          </a:p>
        </p:txBody>
      </p:sp>
      <p:sp>
        <p:nvSpPr>
          <p:cNvPr id="7" name="TextBox 6"/>
          <p:cNvSpPr txBox="1"/>
          <p:nvPr>
            <p:custDataLst>
              <p:tags r:id="rId2"/>
            </p:custDataLst>
          </p:nvPr>
        </p:nvSpPr>
        <p:spPr>
          <a:xfrm>
            <a:off x="4953000" y="5560216"/>
            <a:ext cx="1524000" cy="646331"/>
          </a:xfrm>
          <a:prstGeom prst="rect">
            <a:avLst/>
          </a:prstGeom>
          <a:solidFill>
            <a:schemeClr val="bg1"/>
          </a:solidFill>
          <a:ln>
            <a:solidFill>
              <a:srgbClr val="000000"/>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itchFamily="34" charset="0"/>
                <a:ea typeface="MS PGothic" panose="020B0600070205080204" pitchFamily="34" charset="-128"/>
                <a:cs typeface="Arial" charset="0"/>
              </a:rPr>
              <a:t>Navigation buttons</a:t>
            </a:r>
          </a:p>
        </p:txBody>
      </p:sp>
      <p:sp>
        <p:nvSpPr>
          <p:cNvPr id="8" name="Right Arrow 7"/>
          <p:cNvSpPr>
            <a:spLocks noChangeArrowheads="1"/>
          </p:cNvSpPr>
          <p:nvPr>
            <p:custDataLst>
              <p:tags r:id="rId3"/>
            </p:custDataLst>
          </p:nvPr>
        </p:nvSpPr>
        <p:spPr bwMode="auto">
          <a:xfrm rot="16200000">
            <a:off x="4278709" y="5730274"/>
            <a:ext cx="586581" cy="363935"/>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S PGothic" panose="020B0600070205080204" pitchFamily="34" charset="-128"/>
              <a:cs typeface="Arial" charset="0"/>
            </a:endParaRPr>
          </a:p>
        </p:txBody>
      </p:sp>
      <p:pic>
        <p:nvPicPr>
          <p:cNvPr id="2" name="Picture 1">
            <a:extLst>
              <a:ext uri="{FF2B5EF4-FFF2-40B4-BE49-F238E27FC236}">
                <a16:creationId xmlns:a16="http://schemas.microsoft.com/office/drawing/2014/main" id="{2DF94A1A-22CB-DACA-7F61-28CDF9B76ADB}"/>
              </a:ext>
            </a:extLst>
          </p:cNvPr>
          <p:cNvPicPr>
            <a:picLocks noChangeAspect="1"/>
          </p:cNvPicPr>
          <p:nvPr/>
        </p:nvPicPr>
        <p:blipFill>
          <a:blip r:embed="rId7"/>
          <a:stretch>
            <a:fillRect/>
          </a:stretch>
        </p:blipFill>
        <p:spPr>
          <a:xfrm>
            <a:off x="1371600" y="697709"/>
            <a:ext cx="7772400" cy="4796977"/>
          </a:xfrm>
          <a:prstGeom prst="rect">
            <a:avLst/>
          </a:prstGeom>
        </p:spPr>
      </p:pic>
      <p:sp>
        <p:nvSpPr>
          <p:cNvPr id="9" name="Right Arrow 8"/>
          <p:cNvSpPr>
            <a:spLocks noChangeArrowheads="1"/>
          </p:cNvSpPr>
          <p:nvPr>
            <p:custDataLst>
              <p:tags r:id="rId4"/>
            </p:custDataLst>
          </p:nvPr>
        </p:nvSpPr>
        <p:spPr bwMode="auto">
          <a:xfrm>
            <a:off x="914400" y="4038600"/>
            <a:ext cx="662781" cy="28338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S PGothic" panose="020B0600070205080204" pitchFamily="34" charset="-128"/>
              <a:cs typeface="Arial" charset="0"/>
            </a:endParaRPr>
          </a:p>
        </p:txBody>
      </p:sp>
    </p:spTree>
    <p:extLst>
      <p:ext uri="{BB962C8B-B14F-4D97-AF65-F5344CB8AC3E}">
        <p14:creationId xmlns:p14="http://schemas.microsoft.com/office/powerpoint/2010/main" val="127406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ext Box 9"/>
          <p:cNvSpPr txBox="1">
            <a:spLocks noChangeArrowheads="1"/>
          </p:cNvSpPr>
          <p:nvPr>
            <p:custDataLst>
              <p:tags r:id="rId1"/>
            </p:custDataLst>
          </p:nvPr>
        </p:nvSpPr>
        <p:spPr bwMode="auto">
          <a:xfrm rot="16200000">
            <a:off x="3250890" y="6222690"/>
            <a:ext cx="2409825" cy="23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20000"/>
              </a:lnSpc>
              <a:spcBef>
                <a:spcPct val="50000"/>
              </a:spcBef>
            </a:pPr>
            <a:r>
              <a:rPr lang="en-US" sz="800" dirty="0"/>
              <a:t>Photo courtesy of Marisol </a:t>
            </a:r>
            <a:r>
              <a:rPr lang="en-US" sz="800" dirty="0" err="1"/>
              <a:t>Berti</a:t>
            </a:r>
            <a:r>
              <a:rPr lang="en-US" sz="800" dirty="0"/>
              <a:t>.</a:t>
            </a:r>
          </a:p>
        </p:txBody>
      </p:sp>
      <p:pic>
        <p:nvPicPr>
          <p:cNvPr id="5123" name="Picture 2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72000" y="0"/>
            <a:ext cx="457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52400" y="1284389"/>
            <a:ext cx="4038600" cy="439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Right Arrow 4"/>
          <p:cNvSpPr>
            <a:spLocks noChangeArrowheads="1"/>
          </p:cNvSpPr>
          <p:nvPr>
            <p:custDataLst>
              <p:tags r:id="rId1"/>
            </p:custDataLst>
          </p:nvPr>
        </p:nvSpPr>
        <p:spPr bwMode="auto">
          <a:xfrm>
            <a:off x="165100" y="2590800"/>
            <a:ext cx="977900" cy="3048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S PGothic" panose="020B0600070205080204" pitchFamily="34" charset="-128"/>
              <a:cs typeface="Arial" charset="0"/>
            </a:endParaRPr>
          </a:p>
        </p:txBody>
      </p:sp>
      <p:pic>
        <p:nvPicPr>
          <p:cNvPr id="3" name="Picture 2">
            <a:extLst>
              <a:ext uri="{FF2B5EF4-FFF2-40B4-BE49-F238E27FC236}">
                <a16:creationId xmlns:a16="http://schemas.microsoft.com/office/drawing/2014/main" id="{2C5F95A3-F07F-5717-3752-51B48AF7E2DF}"/>
              </a:ext>
            </a:extLst>
          </p:cNvPr>
          <p:cNvPicPr>
            <a:picLocks noChangeAspect="1"/>
          </p:cNvPicPr>
          <p:nvPr/>
        </p:nvPicPr>
        <p:blipFill>
          <a:blip r:embed="rId5"/>
          <a:stretch>
            <a:fillRect/>
          </a:stretch>
        </p:blipFill>
        <p:spPr>
          <a:xfrm>
            <a:off x="1143000" y="1371600"/>
            <a:ext cx="7772400" cy="4582039"/>
          </a:xfrm>
          <a:prstGeom prst="rect">
            <a:avLst/>
          </a:prstGeom>
        </p:spPr>
      </p:pic>
      <p:sp>
        <p:nvSpPr>
          <p:cNvPr id="4" name="TextBox 3">
            <a:extLst>
              <a:ext uri="{FF2B5EF4-FFF2-40B4-BE49-F238E27FC236}">
                <a16:creationId xmlns:a16="http://schemas.microsoft.com/office/drawing/2014/main" id="{AC203A28-D19C-4016-90CE-7CDCEDEF500C}"/>
              </a:ext>
            </a:extLst>
          </p:cNvPr>
          <p:cNvSpPr txBox="1"/>
          <p:nvPr>
            <p:custDataLst>
              <p:tags r:id="rId2"/>
            </p:custDataLst>
          </p:nvPr>
        </p:nvSpPr>
        <p:spPr>
          <a:xfrm>
            <a:off x="1143000" y="497682"/>
            <a:ext cx="5562600" cy="58578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charset="0"/>
              </a:rPr>
              <a:t>Budget section</a:t>
            </a:r>
          </a:p>
        </p:txBody>
      </p:sp>
    </p:spTree>
    <p:extLst>
      <p:ext uri="{BB962C8B-B14F-4D97-AF65-F5344CB8AC3E}">
        <p14:creationId xmlns:p14="http://schemas.microsoft.com/office/powerpoint/2010/main" val="2627023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ChangeArrowheads="1"/>
          </p:cNvSpPr>
          <p:nvPr>
            <p:custDataLst>
              <p:tags r:id="rId1"/>
            </p:custDataLst>
          </p:nvPr>
        </p:nvSpPr>
        <p:spPr bwMode="auto">
          <a:xfrm>
            <a:off x="0" y="0"/>
            <a:ext cx="9144000" cy="1828800"/>
          </a:xfrm>
          <a:prstGeom prst="rect">
            <a:avLst/>
          </a:prstGeom>
          <a:solidFill>
            <a:srgbClr val="0070C0"/>
          </a:solidFill>
          <a:ln w="0" algn="ctr">
            <a:solidFill>
              <a:schemeClr val="bg2"/>
            </a:solidFill>
            <a:miter lim="800000"/>
            <a:headEnd/>
            <a:tailEnd/>
          </a:ln>
        </p:spPr>
        <p:txBody>
          <a:bodyPr wrap="none" anchor="ct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50000"/>
              </a:lnSpc>
            </a:pPr>
            <a:endParaRPr lang="en-US"/>
          </a:p>
        </p:txBody>
      </p:sp>
      <p:sp>
        <p:nvSpPr>
          <p:cNvPr id="59395" name="Text Box 3"/>
          <p:cNvSpPr txBox="1">
            <a:spLocks noChangeArrowheads="1"/>
          </p:cNvSpPr>
          <p:nvPr>
            <p:custDataLst>
              <p:tags r:id="rId2"/>
            </p:custDataLst>
          </p:nvPr>
        </p:nvSpPr>
        <p:spPr bwMode="auto">
          <a:xfrm>
            <a:off x="381000" y="560457"/>
            <a:ext cx="69341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r>
              <a:rPr lang="en-US" b="1" dirty="0">
                <a:solidFill>
                  <a:schemeClr val="bg1"/>
                </a:solidFill>
              </a:rPr>
              <a:t>Things to Remember</a:t>
            </a:r>
          </a:p>
        </p:txBody>
      </p:sp>
      <p:sp>
        <p:nvSpPr>
          <p:cNvPr id="59396" name="Text Box 4"/>
          <p:cNvSpPr txBox="1">
            <a:spLocks noChangeArrowheads="1"/>
          </p:cNvSpPr>
          <p:nvPr>
            <p:custDataLst>
              <p:tags r:id="rId3"/>
            </p:custDataLst>
          </p:nvPr>
        </p:nvSpPr>
        <p:spPr bwMode="auto">
          <a:xfrm>
            <a:off x="1295400" y="2041525"/>
            <a:ext cx="3200400" cy="29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spcBef>
                <a:spcPct val="50000"/>
              </a:spcBef>
            </a:pPr>
            <a:endParaRPr lang="en-US" sz="1300">
              <a:solidFill>
                <a:srgbClr val="990000"/>
              </a:solidFill>
            </a:endParaRPr>
          </a:p>
        </p:txBody>
      </p:sp>
      <p:sp>
        <p:nvSpPr>
          <p:cNvPr id="59397" name="Line 5"/>
          <p:cNvSpPr>
            <a:spLocks noChangeShapeType="1"/>
          </p:cNvSpPr>
          <p:nvPr>
            <p:custDataLst>
              <p:tags r:id="rId4"/>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endParaRPr lang="en-US"/>
          </a:p>
        </p:txBody>
      </p:sp>
      <p:sp>
        <p:nvSpPr>
          <p:cNvPr id="59398" name="Text Box 6"/>
          <p:cNvSpPr txBox="1">
            <a:spLocks noChangeArrowheads="1"/>
          </p:cNvSpPr>
          <p:nvPr>
            <p:custDataLst>
              <p:tags r:id="rId5"/>
            </p:custDataLst>
          </p:nvPr>
        </p:nvSpPr>
        <p:spPr bwMode="auto">
          <a:xfrm rot="16200000">
            <a:off x="3620467" y="6058868"/>
            <a:ext cx="1828800" cy="22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20000"/>
              </a:lnSpc>
              <a:spcBef>
                <a:spcPct val="50000"/>
              </a:spcBef>
            </a:pPr>
            <a:r>
              <a:rPr lang="en-US" sz="800" dirty="0"/>
              <a:t>Photo courtesy Charles Martin.</a:t>
            </a:r>
          </a:p>
        </p:txBody>
      </p:sp>
      <p:sp>
        <p:nvSpPr>
          <p:cNvPr id="193544" name="Text Box 8"/>
          <p:cNvSpPr txBox="1">
            <a:spLocks noChangeArrowheads="1"/>
          </p:cNvSpPr>
          <p:nvPr>
            <p:custDataLst>
              <p:tags r:id="rId6"/>
            </p:custDataLst>
          </p:nvPr>
        </p:nvSpPr>
        <p:spPr bwMode="auto">
          <a:xfrm>
            <a:off x="152400" y="2362200"/>
            <a:ext cx="4191000" cy="3231654"/>
          </a:xfrm>
          <a:prstGeom prst="rect">
            <a:avLst/>
          </a:prstGeom>
          <a:noFill/>
          <a:ln w="0" algn="ctr">
            <a:noFill/>
            <a:miter lim="800000"/>
            <a:headEnd/>
            <a:tailEnd/>
          </a:ln>
          <a:effectLst/>
        </p:spPr>
        <p:txBody>
          <a:bodyPr wrap="square">
            <a:spAutoFit/>
          </a:bodyPr>
          <a:lstStyle/>
          <a:p>
            <a:pPr marL="342900" indent="-342900" algn="r">
              <a:lnSpc>
                <a:spcPct val="150000"/>
              </a:lnSpc>
              <a:defRPr/>
            </a:pPr>
            <a:r>
              <a:rPr lang="en-US" sz="2000" b="1" dirty="0">
                <a:solidFill>
                  <a:srgbClr val="0070C0"/>
                </a:solidFill>
                <a:latin typeface="Georgia" pitchFamily="18" charset="0"/>
                <a:cs typeface="+mn-cs"/>
              </a:rPr>
              <a:t>Focus on training or other professional development for educators.</a:t>
            </a:r>
          </a:p>
          <a:p>
            <a:pPr marL="342900" indent="-342900" algn="r">
              <a:lnSpc>
                <a:spcPct val="150000"/>
              </a:lnSpc>
              <a:defRPr/>
            </a:pPr>
            <a:endParaRPr lang="en-US" sz="2000" b="1" dirty="0">
              <a:solidFill>
                <a:srgbClr val="0070C0"/>
              </a:solidFill>
              <a:latin typeface="Georgia" pitchFamily="18" charset="0"/>
              <a:cs typeface="+mn-cs"/>
            </a:endParaRPr>
          </a:p>
          <a:p>
            <a:pPr marL="342900" indent="-342900" algn="r">
              <a:defRPr/>
            </a:pPr>
            <a:r>
              <a:rPr lang="en-US" sz="2800" b="1" dirty="0">
                <a:solidFill>
                  <a:srgbClr val="0070C0"/>
                </a:solidFill>
                <a:latin typeface="Georgia" pitchFamily="18" charset="0"/>
                <a:cs typeface="+mn-cs"/>
              </a:rPr>
              <a:t>Submit proposal by the 4:00 p.m. CDT April 3 deadline!</a:t>
            </a:r>
          </a:p>
        </p:txBody>
      </p:sp>
      <p:pic>
        <p:nvPicPr>
          <p:cNvPr id="59400" name="Picture 7"/>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648202" y="1828800"/>
            <a:ext cx="449579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9" name="Rectangle 2"/>
          <p:cNvSpPr>
            <a:spLocks noChangeArrowheads="1"/>
          </p:cNvSpPr>
          <p:nvPr>
            <p:custDataLst>
              <p:tags r:id="rId1"/>
            </p:custDataLst>
          </p:nvPr>
        </p:nvSpPr>
        <p:spPr bwMode="auto">
          <a:xfrm>
            <a:off x="0" y="0"/>
            <a:ext cx="9144000" cy="2209800"/>
          </a:xfrm>
          <a:prstGeom prst="rect">
            <a:avLst/>
          </a:prstGeom>
          <a:solidFill>
            <a:srgbClr val="008000"/>
          </a:solidFill>
          <a:ln w="0" algn="ctr">
            <a:solidFill>
              <a:schemeClr val="bg2"/>
            </a:solidFill>
            <a:miter lim="800000"/>
            <a:headEnd/>
            <a:tailEnd/>
          </a:ln>
        </p:spPr>
        <p:txBody>
          <a:bodyPr wrap="none" anchor="ct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50000"/>
              </a:lnSpc>
            </a:pPr>
            <a:endParaRPr lang="en-US"/>
          </a:p>
        </p:txBody>
      </p:sp>
      <p:sp>
        <p:nvSpPr>
          <p:cNvPr id="60420" name="Text Box 3"/>
          <p:cNvSpPr txBox="1">
            <a:spLocks noChangeArrowheads="1"/>
          </p:cNvSpPr>
          <p:nvPr>
            <p:custDataLst>
              <p:tags r:id="rId2"/>
            </p:custDataLst>
          </p:nvPr>
        </p:nvSpPr>
        <p:spPr bwMode="auto">
          <a:xfrm>
            <a:off x="1472742" y="561707"/>
            <a:ext cx="62483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ctr" eaLnBrk="1" hangingPunct="1"/>
            <a:r>
              <a:rPr lang="en-US" sz="3600" b="1" dirty="0">
                <a:solidFill>
                  <a:schemeClr val="bg1"/>
                </a:solidFill>
              </a:rPr>
              <a:t>Questions?</a:t>
            </a:r>
          </a:p>
          <a:p>
            <a:pPr algn="ctr" eaLnBrk="1" hangingPunct="1"/>
            <a:r>
              <a:rPr lang="en-US" sz="3600" b="1" dirty="0">
                <a:solidFill>
                  <a:schemeClr val="bg1"/>
                </a:solidFill>
              </a:rPr>
              <a:t>Contact NCR-SARE</a:t>
            </a:r>
          </a:p>
        </p:txBody>
      </p:sp>
      <p:sp>
        <p:nvSpPr>
          <p:cNvPr id="60421" name="Line 5"/>
          <p:cNvSpPr>
            <a:spLocks noChangeShapeType="1"/>
          </p:cNvSpPr>
          <p:nvPr>
            <p:custDataLst>
              <p:tags r:id="rId3"/>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endParaRPr lang="en-US"/>
          </a:p>
        </p:txBody>
      </p:sp>
      <p:sp>
        <p:nvSpPr>
          <p:cNvPr id="60423" name="Text Box 8"/>
          <p:cNvSpPr txBox="1">
            <a:spLocks noChangeArrowheads="1"/>
          </p:cNvSpPr>
          <p:nvPr>
            <p:custDataLst>
              <p:tags r:id="rId4"/>
            </p:custDataLst>
          </p:nvPr>
        </p:nvSpPr>
        <p:spPr bwMode="auto">
          <a:xfrm>
            <a:off x="-1" y="2819400"/>
            <a:ext cx="557323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wrap="square">
            <a:spAutoFit/>
          </a:bodyPr>
          <a:lstStyle>
            <a:lvl1pPr marL="342900" indent="-342900" eaLnBrk="0" hangingPunct="0">
              <a:defRPr sz="4000">
                <a:solidFill>
                  <a:schemeClr val="tx1"/>
                </a:solidFill>
                <a:latin typeface="Trebuchet MS" panose="020B0603020202020204" pitchFamily="34" charset="0"/>
                <a:cs typeface="Arial" panose="020B0604020202020204" pitchFamily="34" charset="0"/>
              </a:defRPr>
            </a:lvl1pPr>
            <a:lvl2pPr marL="800100" indent="-34290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endParaRPr lang="en-US" sz="1800" dirty="0">
              <a:solidFill>
                <a:srgbClr val="008000"/>
              </a:solidFill>
              <a:latin typeface="Times New Roman" panose="02020603050405020304" pitchFamily="18" charset="0"/>
            </a:endParaRPr>
          </a:p>
          <a:p>
            <a:pPr algn="r" eaLnBrk="1" hangingPunct="1"/>
            <a:r>
              <a:rPr lang="en-US" sz="1800" dirty="0">
                <a:solidFill>
                  <a:srgbClr val="008000"/>
                </a:solidFill>
                <a:latin typeface="Times New Roman" panose="02020603050405020304" pitchFamily="18" charset="0"/>
              </a:rPr>
              <a:t>Rob Myers, Regional Coordinator </a:t>
            </a:r>
          </a:p>
          <a:p>
            <a:pPr lvl="1" algn="r" eaLnBrk="1" hangingPunct="1"/>
            <a:r>
              <a:rPr lang="en-US" sz="1800" dirty="0">
                <a:solidFill>
                  <a:srgbClr val="008000"/>
                </a:solidFill>
                <a:latin typeface="Times New Roman" panose="02020603050405020304" pitchFamily="18" charset="0"/>
              </a:rPr>
              <a:t>Email: </a:t>
            </a:r>
            <a:r>
              <a:rPr lang="en-US" sz="1800" dirty="0" err="1">
                <a:solidFill>
                  <a:srgbClr val="008000"/>
                </a:solidFill>
                <a:latin typeface="Times New Roman" panose="02020603050405020304" pitchFamily="18" charset="0"/>
              </a:rPr>
              <a:t>myersrob@missouri.edu</a:t>
            </a:r>
            <a:endParaRPr lang="en-US" sz="1800" dirty="0">
              <a:solidFill>
                <a:srgbClr val="008000"/>
              </a:solidFill>
              <a:latin typeface="Times New Roman" panose="02020603050405020304" pitchFamily="18" charset="0"/>
            </a:endParaRPr>
          </a:p>
          <a:p>
            <a:pPr lvl="1" algn="r" eaLnBrk="1" hangingPunct="1"/>
            <a:endParaRPr lang="en-US" sz="1800" dirty="0">
              <a:solidFill>
                <a:srgbClr val="008000"/>
              </a:solidFill>
              <a:latin typeface="Times New Roman" panose="02020603050405020304" pitchFamily="18" charset="0"/>
            </a:endParaRPr>
          </a:p>
          <a:p>
            <a:pPr lvl="1" algn="r" eaLnBrk="1" hangingPunct="1"/>
            <a:r>
              <a:rPr lang="en-US" sz="1800" dirty="0">
                <a:solidFill>
                  <a:srgbClr val="008000"/>
                </a:solidFill>
                <a:latin typeface="Times New Roman" panose="02020603050405020304" pitchFamily="18" charset="0"/>
              </a:rPr>
              <a:t>Andy Larson, Associate Regional Coordinator</a:t>
            </a:r>
          </a:p>
          <a:p>
            <a:pPr lvl="1" algn="r" eaLnBrk="1" hangingPunct="1"/>
            <a:r>
              <a:rPr lang="en-US" sz="1800" dirty="0">
                <a:solidFill>
                  <a:srgbClr val="008000"/>
                </a:solidFill>
                <a:latin typeface="Times New Roman" panose="02020603050405020304" pitchFamily="18" charset="0"/>
              </a:rPr>
              <a:t>Email: </a:t>
            </a:r>
            <a:r>
              <a:rPr lang="en-US" sz="1800" dirty="0" err="1">
                <a:solidFill>
                  <a:srgbClr val="008000"/>
                </a:solidFill>
                <a:latin typeface="Times New Roman" panose="02020603050405020304" pitchFamily="18" charset="0"/>
              </a:rPr>
              <a:t>andrew.larson@business.wisconsin.edu</a:t>
            </a:r>
            <a:r>
              <a:rPr lang="en-US" sz="1800" dirty="0">
                <a:solidFill>
                  <a:srgbClr val="008000"/>
                </a:solidFill>
                <a:latin typeface="Times New Roman" panose="02020603050405020304" pitchFamily="18" charset="0"/>
              </a:rPr>
              <a:t> </a:t>
            </a:r>
          </a:p>
        </p:txBody>
      </p:sp>
      <p:sp>
        <p:nvSpPr>
          <p:cNvPr id="60425" name="TextBox 10"/>
          <p:cNvSpPr txBox="1">
            <a:spLocks noChangeArrowheads="1"/>
          </p:cNvSpPr>
          <p:nvPr>
            <p:custDataLst>
              <p:tags r:id="rId5"/>
            </p:custDataLst>
          </p:nvPr>
        </p:nvSpPr>
        <p:spPr bwMode="auto">
          <a:xfrm>
            <a:off x="996469" y="4868055"/>
            <a:ext cx="457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r>
              <a:rPr lang="en-US" sz="1600" b="1" dirty="0">
                <a:solidFill>
                  <a:srgbClr val="0070C0"/>
                </a:solidFill>
                <a:latin typeface="Georgia" panose="02040502050405020303" pitchFamily="18" charset="0"/>
              </a:rPr>
              <a:t>North Central SARE Office:</a:t>
            </a:r>
          </a:p>
          <a:p>
            <a:pPr algn="r" eaLnBrk="1" hangingPunct="1"/>
            <a:r>
              <a:rPr lang="en-US" sz="1600" b="1" dirty="0">
                <a:solidFill>
                  <a:srgbClr val="0070C0"/>
                </a:solidFill>
                <a:latin typeface="Georgia" panose="02040502050405020303" pitchFamily="18" charset="0"/>
              </a:rPr>
              <a:t>E-mail: </a:t>
            </a:r>
            <a:r>
              <a:rPr lang="en-US" sz="1600" b="1" dirty="0">
                <a:solidFill>
                  <a:srgbClr val="0070C0"/>
                </a:solidFill>
                <a:latin typeface="Georgia" panose="02040502050405020303" pitchFamily="18" charset="0"/>
                <a:hlinkClick r:id="rId8"/>
              </a:rPr>
              <a:t>ncrsare@umn.edu</a:t>
            </a:r>
            <a:endParaRPr lang="en-US" sz="1600" b="1" dirty="0">
              <a:solidFill>
                <a:srgbClr val="0070C0"/>
              </a:solidFill>
              <a:latin typeface="Georgia" panose="02040502050405020303" pitchFamily="18" charset="0"/>
            </a:endParaRPr>
          </a:p>
          <a:p>
            <a:pPr marL="0" lvl="1" algn="r" eaLnBrk="1" hangingPunct="1"/>
            <a:r>
              <a:rPr lang="en-US" sz="1600" b="1" dirty="0">
                <a:solidFill>
                  <a:srgbClr val="0070C0"/>
                </a:solidFill>
                <a:latin typeface="Georgia" panose="02040502050405020303" pitchFamily="18" charset="0"/>
                <a:hlinkClick r:id="rId9"/>
              </a:rPr>
              <a:t>www.northcentralsare.org</a:t>
            </a:r>
            <a:endParaRPr lang="en-US" sz="1600" b="1" dirty="0">
              <a:solidFill>
                <a:srgbClr val="0070C0"/>
              </a:solidFill>
              <a:latin typeface="Georgia" panose="02040502050405020303" pitchFamily="18" charset="0"/>
            </a:endParaRPr>
          </a:p>
          <a:p>
            <a:pPr eaLnBrk="1" hangingPunct="1"/>
            <a:endParaRPr lang="en-US" sz="1600" b="1" dirty="0">
              <a:latin typeface="Georgia" panose="02040502050405020303" pitchFamily="18" charset="0"/>
            </a:endParaRPr>
          </a:p>
        </p:txBody>
      </p:sp>
      <p:pic>
        <p:nvPicPr>
          <p:cNvPr id="2" name="Picture 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73245" y="3048000"/>
            <a:ext cx="3319428" cy="36115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41"/>
          <p:cNvSpPr>
            <a:spLocks noChangeArrowheads="1"/>
          </p:cNvSpPr>
          <p:nvPr>
            <p:custDataLst>
              <p:tags r:id="rId1"/>
            </p:custDataLst>
          </p:nvPr>
        </p:nvSpPr>
        <p:spPr bwMode="auto">
          <a:xfrm>
            <a:off x="0" y="0"/>
            <a:ext cx="9144000" cy="1828800"/>
          </a:xfrm>
          <a:prstGeom prst="rect">
            <a:avLst/>
          </a:prstGeom>
          <a:solidFill>
            <a:srgbClr val="BF7D1B"/>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50000"/>
              </a:lnSpc>
            </a:pPr>
            <a:endParaRPr lang="en-US"/>
          </a:p>
        </p:txBody>
      </p:sp>
      <p:sp>
        <p:nvSpPr>
          <p:cNvPr id="6147" name="Text Box 3"/>
          <p:cNvSpPr txBox="1">
            <a:spLocks noChangeArrowheads="1"/>
          </p:cNvSpPr>
          <p:nvPr>
            <p:custDataLst>
              <p:tags r:id="rId2"/>
            </p:custDataLst>
          </p:nvPr>
        </p:nvSpPr>
        <p:spPr bwMode="auto">
          <a:xfrm>
            <a:off x="457200" y="1955800"/>
            <a:ext cx="3810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50000"/>
              </a:lnSpc>
            </a:pPr>
            <a:r>
              <a:rPr lang="en-US" sz="2400" b="1">
                <a:solidFill>
                  <a:srgbClr val="BF7D1B"/>
                </a:solidFill>
                <a:latin typeface="Georgia" panose="02040502050405020303" pitchFamily="18" charset="0"/>
              </a:rPr>
              <a:t>Grants and outreach to advance sustainable innovations to the whole of American agriculture.</a:t>
            </a:r>
          </a:p>
          <a:p>
            <a:pPr eaLnBrk="1" hangingPunct="1">
              <a:lnSpc>
                <a:spcPct val="150000"/>
              </a:lnSpc>
            </a:pPr>
            <a:endParaRPr lang="en-US" sz="2400" b="1">
              <a:solidFill>
                <a:srgbClr val="BF7D1B"/>
              </a:solidFill>
              <a:latin typeface="Georgia" panose="02040502050405020303" pitchFamily="18" charset="0"/>
            </a:endParaRPr>
          </a:p>
        </p:txBody>
      </p:sp>
      <p:sp>
        <p:nvSpPr>
          <p:cNvPr id="6148" name="Line 5"/>
          <p:cNvSpPr>
            <a:spLocks noChangeShapeType="1"/>
          </p:cNvSpPr>
          <p:nvPr>
            <p:custDataLst>
              <p:tags r:id="rId3"/>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endParaRPr lang="en-US"/>
          </a:p>
        </p:txBody>
      </p:sp>
      <p:pic>
        <p:nvPicPr>
          <p:cNvPr id="6149" name="Picture 13" descr="Clover in whea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32"/>
          <p:cNvSpPr txBox="1">
            <a:spLocks noChangeArrowheads="1"/>
          </p:cNvSpPr>
          <p:nvPr>
            <p:custDataLst>
              <p:tags r:id="rId4"/>
            </p:custDataLst>
          </p:nvPr>
        </p:nvSpPr>
        <p:spPr bwMode="auto">
          <a:xfrm>
            <a:off x="381000" y="1020763"/>
            <a:ext cx="3962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50000"/>
              </a:lnSpc>
              <a:spcBef>
                <a:spcPct val="50000"/>
              </a:spcBef>
            </a:pPr>
            <a:r>
              <a:rPr lang="en-US" sz="4400" b="1">
                <a:solidFill>
                  <a:schemeClr val="bg1"/>
                </a:solidFill>
              </a:rPr>
              <a:t>What is SARE?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7"/>
          <p:cNvSpPr>
            <a:spLocks noChangeArrowheads="1"/>
          </p:cNvSpPr>
          <p:nvPr>
            <p:custDataLst>
              <p:tags r:id="rId1"/>
            </p:custDataLst>
          </p:nvPr>
        </p:nvSpPr>
        <p:spPr bwMode="auto">
          <a:xfrm>
            <a:off x="0" y="0"/>
            <a:ext cx="9144000" cy="1828800"/>
          </a:xfrm>
          <a:prstGeom prst="rect">
            <a:avLst/>
          </a:prstGeom>
          <a:solidFill>
            <a:srgbClr val="994577"/>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50000"/>
              </a:lnSpc>
            </a:pPr>
            <a:endParaRPr lang="en-US"/>
          </a:p>
        </p:txBody>
      </p:sp>
      <p:sp>
        <p:nvSpPr>
          <p:cNvPr id="7171" name="Text Box 4"/>
          <p:cNvSpPr txBox="1">
            <a:spLocks noChangeArrowheads="1"/>
          </p:cNvSpPr>
          <p:nvPr>
            <p:custDataLst>
              <p:tags r:id="rId2"/>
            </p:custDataLst>
          </p:nvPr>
        </p:nvSpPr>
        <p:spPr bwMode="auto">
          <a:xfrm>
            <a:off x="152400" y="2120900"/>
            <a:ext cx="4191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35000"/>
              </a:lnSpc>
            </a:pPr>
            <a:r>
              <a:rPr lang="en-US" sz="1700">
                <a:solidFill>
                  <a:srgbClr val="994577"/>
                </a:solidFill>
                <a:latin typeface="Georgia" panose="02040502050405020303" pitchFamily="18" charset="0"/>
              </a:rPr>
              <a:t>SARE was started in 1988, conceived as a</a:t>
            </a:r>
          </a:p>
          <a:p>
            <a:pPr algn="r" eaLnBrk="1" hangingPunct="1">
              <a:lnSpc>
                <a:spcPct val="135000"/>
              </a:lnSpc>
            </a:pPr>
            <a:r>
              <a:rPr lang="en-US" sz="1800">
                <a:solidFill>
                  <a:srgbClr val="994577"/>
                </a:solidFill>
                <a:latin typeface="Georgia" panose="02040502050405020303" pitchFamily="18" charset="0"/>
              </a:rPr>
              <a:t>decentralized</a:t>
            </a:r>
            <a:r>
              <a:rPr lang="en-US" sz="2000">
                <a:solidFill>
                  <a:srgbClr val="994577"/>
                </a:solidFill>
                <a:latin typeface="Georgia" panose="02040502050405020303" pitchFamily="18" charset="0"/>
              </a:rPr>
              <a:t>, </a:t>
            </a:r>
            <a:r>
              <a:rPr lang="en-US" sz="2400" b="1" i="1">
                <a:solidFill>
                  <a:srgbClr val="994577"/>
                </a:solidFill>
                <a:latin typeface="Georgia" panose="02040502050405020303" pitchFamily="18" charset="0"/>
              </a:rPr>
              <a:t>science-based</a:t>
            </a:r>
            <a:r>
              <a:rPr lang="en-US" sz="2000">
                <a:solidFill>
                  <a:srgbClr val="994577"/>
                </a:solidFill>
                <a:latin typeface="Georgia" panose="02040502050405020303" pitchFamily="18" charset="0"/>
              </a:rPr>
              <a:t>, </a:t>
            </a:r>
            <a:r>
              <a:rPr lang="en-US" sz="3200" b="1">
                <a:solidFill>
                  <a:srgbClr val="994577"/>
                </a:solidFill>
                <a:latin typeface="Georgia" panose="02040502050405020303" pitchFamily="18" charset="0"/>
              </a:rPr>
              <a:t>grassroots</a:t>
            </a:r>
            <a:r>
              <a:rPr lang="en-US" sz="2000">
                <a:solidFill>
                  <a:srgbClr val="994577"/>
                </a:solidFill>
                <a:latin typeface="Georgia" panose="02040502050405020303" pitchFamily="18" charset="0"/>
              </a:rPr>
              <a:t>, practical, </a:t>
            </a:r>
            <a:r>
              <a:rPr lang="en-US" sz="2400">
                <a:solidFill>
                  <a:srgbClr val="994577"/>
                </a:solidFill>
                <a:latin typeface="Georgia" panose="02040502050405020303" pitchFamily="18" charset="0"/>
              </a:rPr>
              <a:t>problem solving</a:t>
            </a:r>
            <a:r>
              <a:rPr lang="en-US" sz="2000">
                <a:solidFill>
                  <a:srgbClr val="994577"/>
                </a:solidFill>
                <a:latin typeface="Georgia" panose="02040502050405020303" pitchFamily="18" charset="0"/>
              </a:rPr>
              <a:t> – and </a:t>
            </a:r>
            <a:r>
              <a:rPr lang="en-US" sz="2000" b="1" i="1">
                <a:solidFill>
                  <a:srgbClr val="994577"/>
                </a:solidFill>
                <a:latin typeface="Georgia" panose="02040502050405020303" pitchFamily="18" charset="0"/>
              </a:rPr>
              <a:t>inclusive</a:t>
            </a:r>
            <a:r>
              <a:rPr lang="en-US" sz="2000">
                <a:solidFill>
                  <a:srgbClr val="994577"/>
                </a:solidFill>
                <a:latin typeface="Georgia" panose="02040502050405020303" pitchFamily="18" charset="0"/>
              </a:rPr>
              <a:t> – competitive grant making and outreach program</a:t>
            </a:r>
            <a:r>
              <a:rPr lang="en-US" sz="1800">
                <a:solidFill>
                  <a:srgbClr val="994577"/>
                </a:solidFill>
                <a:latin typeface="Georgia" panose="02040502050405020303" pitchFamily="18" charset="0"/>
              </a:rPr>
              <a:t>.</a:t>
            </a:r>
          </a:p>
        </p:txBody>
      </p:sp>
      <p:sp>
        <p:nvSpPr>
          <p:cNvPr id="7172" name="Text Box 5"/>
          <p:cNvSpPr txBox="1">
            <a:spLocks noChangeArrowheads="1"/>
          </p:cNvSpPr>
          <p:nvPr>
            <p:custDataLst>
              <p:tags r:id="rId3"/>
            </p:custDataLst>
          </p:nvPr>
        </p:nvSpPr>
        <p:spPr bwMode="auto">
          <a:xfrm>
            <a:off x="304800" y="257175"/>
            <a:ext cx="3962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spcBef>
                <a:spcPct val="50000"/>
              </a:spcBef>
            </a:pPr>
            <a:r>
              <a:rPr lang="en-US" sz="4100" b="1" dirty="0">
                <a:solidFill>
                  <a:schemeClr val="bg1"/>
                </a:solidFill>
              </a:rPr>
              <a:t>Something New and Different</a:t>
            </a:r>
          </a:p>
        </p:txBody>
      </p:sp>
      <p:pic>
        <p:nvPicPr>
          <p:cNvPr id="7173" name="Picture 11"/>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16"/>
          <p:cNvSpPr txBox="1">
            <a:spLocks noChangeArrowheads="1"/>
          </p:cNvSpPr>
          <p:nvPr>
            <p:custDataLst>
              <p:tags r:id="rId4"/>
            </p:custDataLst>
          </p:nvPr>
        </p:nvSpPr>
        <p:spPr bwMode="auto">
          <a:xfrm rot="16200000">
            <a:off x="3278499" y="6244605"/>
            <a:ext cx="2352675" cy="22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20000"/>
              </a:lnSpc>
              <a:spcBef>
                <a:spcPct val="50000"/>
              </a:spcBef>
            </a:pPr>
            <a:r>
              <a:rPr lang="en-US" sz="800" dirty="0"/>
              <a:t>Photo by Layne Thompson-Forbes.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13"/>
          <p:cNvSpPr>
            <a:spLocks noChangeArrowheads="1"/>
          </p:cNvSpPr>
          <p:nvPr/>
        </p:nvSpPr>
        <p:spPr bwMode="auto">
          <a:xfrm>
            <a:off x="4658758" y="0"/>
            <a:ext cx="4495800" cy="6858000"/>
          </a:xfrm>
          <a:prstGeom prst="rect">
            <a:avLst/>
          </a:prstGeom>
          <a:solidFill>
            <a:srgbClr val="557DD7"/>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a:spcBef>
                <a:spcPct val="20000"/>
              </a:spcBef>
              <a:buClr>
                <a:srgbClr val="425D40"/>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a:spcBef>
                <a:spcPct val="20000"/>
              </a:spcBef>
              <a:buClr>
                <a:srgbClr val="BBCFBA"/>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algn="r" eaLnBrk="1" hangingPunct="1">
              <a:lnSpc>
                <a:spcPct val="150000"/>
              </a:lnSpc>
              <a:spcBef>
                <a:spcPct val="0"/>
              </a:spcBef>
              <a:buClrTx/>
              <a:buSzTx/>
              <a:buFontTx/>
              <a:buNone/>
            </a:pPr>
            <a:endParaRPr lang="en-US" altLang="en-US" sz="2000"/>
          </a:p>
        </p:txBody>
      </p:sp>
      <p:sp>
        <p:nvSpPr>
          <p:cNvPr id="58371" name="Rectangle 11"/>
          <p:cNvSpPr>
            <a:spLocks noChangeArrowheads="1"/>
          </p:cNvSpPr>
          <p:nvPr/>
        </p:nvSpPr>
        <p:spPr bwMode="auto">
          <a:xfrm>
            <a:off x="0" y="0"/>
            <a:ext cx="4648200" cy="1828800"/>
          </a:xfrm>
          <a:prstGeom prst="rect">
            <a:avLst/>
          </a:prstGeom>
          <a:solidFill>
            <a:srgbClr val="557DD7"/>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a:spcBef>
                <a:spcPct val="20000"/>
              </a:spcBef>
              <a:buClr>
                <a:srgbClr val="425D40"/>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a:spcBef>
                <a:spcPct val="20000"/>
              </a:spcBef>
              <a:buClr>
                <a:srgbClr val="BBCFBA"/>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algn="r" eaLnBrk="1" hangingPunct="1">
              <a:lnSpc>
                <a:spcPct val="150000"/>
              </a:lnSpc>
              <a:spcBef>
                <a:spcPct val="0"/>
              </a:spcBef>
              <a:buClrTx/>
              <a:buSzTx/>
              <a:buFontTx/>
              <a:buNone/>
            </a:pPr>
            <a:endParaRPr lang="en-US" altLang="en-US" sz="2000"/>
          </a:p>
        </p:txBody>
      </p:sp>
      <p:pic>
        <p:nvPicPr>
          <p:cNvPr id="58372" name="Picture 9" descr="covercrop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1713" y="273050"/>
            <a:ext cx="1985962" cy="243840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58373" name="Text Box 12"/>
          <p:cNvSpPr txBox="1">
            <a:spLocks noChangeArrowheads="1"/>
          </p:cNvSpPr>
          <p:nvPr/>
        </p:nvSpPr>
        <p:spPr bwMode="auto">
          <a:xfrm>
            <a:off x="533955" y="555625"/>
            <a:ext cx="4038045" cy="72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a:spcBef>
                <a:spcPct val="20000"/>
              </a:spcBef>
              <a:buClr>
                <a:srgbClr val="425D40"/>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a:spcBef>
                <a:spcPct val="20000"/>
              </a:spcBef>
              <a:buClr>
                <a:srgbClr val="BBCFBA"/>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eaLnBrk="1" hangingPunct="1">
              <a:spcBef>
                <a:spcPct val="50000"/>
              </a:spcBef>
              <a:buClrTx/>
              <a:buSzTx/>
              <a:buFontTx/>
              <a:buNone/>
            </a:pPr>
            <a:r>
              <a:rPr lang="en-US" altLang="en-US" sz="6200" b="1" baseline="-25000" dirty="0">
                <a:solidFill>
                  <a:schemeClr val="bg1"/>
                </a:solidFill>
                <a:latin typeface="Trebuchet MS" pitchFamily="34" charset="0"/>
              </a:rPr>
              <a:t>SARE Outreach</a:t>
            </a:r>
          </a:p>
        </p:txBody>
      </p:sp>
      <p:sp>
        <p:nvSpPr>
          <p:cNvPr id="58376" name="Text Box 14"/>
          <p:cNvSpPr txBox="1">
            <a:spLocks noChangeArrowheads="1"/>
          </p:cNvSpPr>
          <p:nvPr/>
        </p:nvSpPr>
        <p:spPr bwMode="auto">
          <a:xfrm>
            <a:off x="228600" y="1914525"/>
            <a:ext cx="4191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a:spcBef>
                <a:spcPct val="20000"/>
              </a:spcBef>
              <a:buClr>
                <a:srgbClr val="425D40"/>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a:spcBef>
                <a:spcPct val="20000"/>
              </a:spcBef>
              <a:buClr>
                <a:srgbClr val="BBCFBA"/>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algn="r" eaLnBrk="1" hangingPunct="1">
              <a:spcBef>
                <a:spcPct val="80000"/>
              </a:spcBef>
              <a:buClrTx/>
              <a:buSzTx/>
              <a:buFontTx/>
              <a:buNone/>
            </a:pPr>
            <a:r>
              <a:rPr lang="en-US" altLang="en-US" sz="2400" b="1" i="1" dirty="0">
                <a:solidFill>
                  <a:srgbClr val="557DD7"/>
                </a:solidFill>
              </a:rPr>
              <a:t>a library </a:t>
            </a:r>
            <a:r>
              <a:rPr lang="en-US" altLang="en-US" sz="1900" dirty="0">
                <a:solidFill>
                  <a:srgbClr val="557DD7"/>
                </a:solidFill>
              </a:rPr>
              <a:t>of practical, </a:t>
            </a:r>
          </a:p>
          <a:p>
            <a:pPr algn="r" eaLnBrk="1" hangingPunct="1">
              <a:spcBef>
                <a:spcPct val="0"/>
              </a:spcBef>
              <a:buClrTx/>
              <a:buSzTx/>
              <a:buFontTx/>
              <a:buNone/>
            </a:pPr>
            <a:r>
              <a:rPr lang="en-US" altLang="en-US" sz="1900" dirty="0">
                <a:solidFill>
                  <a:srgbClr val="557DD7"/>
                </a:solidFill>
              </a:rPr>
              <a:t>how-to books </a:t>
            </a:r>
            <a:r>
              <a:rPr lang="en-US" altLang="en-US" sz="1200" dirty="0">
                <a:solidFill>
                  <a:srgbClr val="557DD7"/>
                </a:solidFill>
              </a:rPr>
              <a:t>(in print or download for free)</a:t>
            </a:r>
          </a:p>
          <a:p>
            <a:pPr algn="r" eaLnBrk="1" hangingPunct="1">
              <a:spcBef>
                <a:spcPct val="80000"/>
              </a:spcBef>
              <a:buClrTx/>
              <a:buSzTx/>
              <a:buFontTx/>
              <a:buNone/>
            </a:pPr>
            <a:r>
              <a:rPr lang="en-US" altLang="en-US" sz="2400" b="1" i="1" dirty="0">
                <a:solidFill>
                  <a:srgbClr val="557DD7"/>
                </a:solidFill>
              </a:rPr>
              <a:t>media outreach</a:t>
            </a:r>
            <a:endParaRPr lang="en-US" altLang="en-US" sz="2400" dirty="0">
              <a:solidFill>
                <a:srgbClr val="557DD7"/>
              </a:solidFill>
            </a:endParaRPr>
          </a:p>
          <a:p>
            <a:pPr algn="r" eaLnBrk="1" hangingPunct="1">
              <a:spcBef>
                <a:spcPct val="80000"/>
              </a:spcBef>
              <a:buClrTx/>
              <a:buSzTx/>
              <a:buFontTx/>
              <a:buNone/>
            </a:pPr>
            <a:r>
              <a:rPr lang="en-US" altLang="en-US" sz="2400" b="1" i="1" dirty="0">
                <a:solidFill>
                  <a:srgbClr val="557DD7"/>
                </a:solidFill>
              </a:rPr>
              <a:t>a portfolio </a:t>
            </a:r>
            <a:r>
              <a:rPr lang="en-US" altLang="en-US" sz="1900" dirty="0">
                <a:solidFill>
                  <a:srgbClr val="557DD7"/>
                </a:solidFill>
              </a:rPr>
              <a:t>of in-depth reports on current topics</a:t>
            </a:r>
          </a:p>
          <a:p>
            <a:pPr algn="r" eaLnBrk="1" hangingPunct="1">
              <a:spcBef>
                <a:spcPct val="80000"/>
              </a:spcBef>
              <a:buClrTx/>
              <a:buSzTx/>
              <a:buFontTx/>
              <a:buNone/>
            </a:pPr>
            <a:r>
              <a:rPr lang="en-US" altLang="en-US" sz="2400" b="1" i="1" dirty="0">
                <a:solidFill>
                  <a:srgbClr val="557DD7"/>
                </a:solidFill>
              </a:rPr>
              <a:t>Topic rooms </a:t>
            </a:r>
            <a:r>
              <a:rPr lang="en-US" altLang="en-US" sz="1800" dirty="0">
                <a:solidFill>
                  <a:srgbClr val="557DD7"/>
                </a:solidFill>
              </a:rPr>
              <a:t>for multimedia information  </a:t>
            </a:r>
          </a:p>
          <a:p>
            <a:pPr algn="r" eaLnBrk="1" hangingPunct="1">
              <a:spcBef>
                <a:spcPct val="80000"/>
              </a:spcBef>
              <a:buClrTx/>
              <a:buSzTx/>
              <a:buFontTx/>
              <a:buNone/>
            </a:pPr>
            <a:r>
              <a:rPr lang="en-US" altLang="en-US" sz="2400" b="1" i="1" dirty="0">
                <a:solidFill>
                  <a:srgbClr val="557DD7"/>
                </a:solidFill>
              </a:rPr>
              <a:t>countless</a:t>
            </a:r>
            <a:r>
              <a:rPr lang="en-US" altLang="en-US" sz="2400" dirty="0">
                <a:solidFill>
                  <a:srgbClr val="557DD7"/>
                </a:solidFill>
              </a:rPr>
              <a:t> </a:t>
            </a:r>
            <a:r>
              <a:rPr lang="en-US" altLang="en-US" sz="1900" dirty="0">
                <a:solidFill>
                  <a:srgbClr val="557DD7"/>
                </a:solidFill>
              </a:rPr>
              <a:t>online resources, including project reports</a:t>
            </a:r>
            <a:endParaRPr lang="en-US" altLang="en-US" sz="1900" b="1" i="1" dirty="0">
              <a:solidFill>
                <a:srgbClr val="557DD7"/>
              </a:solidFill>
            </a:endParaRPr>
          </a:p>
          <a:p>
            <a:pPr algn="r" eaLnBrk="1" hangingPunct="1">
              <a:spcBef>
                <a:spcPct val="80000"/>
              </a:spcBef>
              <a:buClrTx/>
              <a:buSzTx/>
              <a:buFontTx/>
              <a:buNone/>
            </a:pPr>
            <a:endParaRPr lang="en-US" altLang="en-US" sz="2300" dirty="0">
              <a:solidFill>
                <a:srgbClr val="557DD7"/>
              </a:solidFill>
            </a:endParaRPr>
          </a:p>
          <a:p>
            <a:pPr algn="r" eaLnBrk="1" hangingPunct="1">
              <a:spcBef>
                <a:spcPct val="80000"/>
              </a:spcBef>
              <a:buClrTx/>
              <a:buSzTx/>
              <a:buFontTx/>
              <a:buNone/>
            </a:pPr>
            <a:endParaRPr lang="en-US" altLang="en-US" sz="2300" dirty="0">
              <a:solidFill>
                <a:srgbClr val="557DD7"/>
              </a:solidFill>
            </a:endParaRPr>
          </a:p>
          <a:p>
            <a:pPr algn="r" eaLnBrk="1" hangingPunct="1">
              <a:spcBef>
                <a:spcPct val="80000"/>
              </a:spcBef>
              <a:buClrTx/>
              <a:buSzTx/>
              <a:buFontTx/>
              <a:buNone/>
            </a:pPr>
            <a:endParaRPr lang="en-US" altLang="en-US" sz="2300" dirty="0">
              <a:solidFill>
                <a:srgbClr val="557DD7"/>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04069" y="1531329"/>
            <a:ext cx="1986647" cy="2572708"/>
          </a:xfrm>
          <a:prstGeom prst="rect">
            <a:avLst/>
          </a:prstGeom>
          <a:ln w="19050">
            <a:solidFill>
              <a:schemeClr val="bg1"/>
            </a:solidFill>
          </a:ln>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15325" y="2560397"/>
            <a:ext cx="1973504" cy="2554044"/>
          </a:xfrm>
          <a:prstGeom prst="rect">
            <a:avLst/>
          </a:prstGeom>
        </p:spPr>
      </p:pic>
      <p:sp>
        <p:nvSpPr>
          <p:cNvPr id="2" name="Rectangle 1"/>
          <p:cNvSpPr/>
          <p:nvPr/>
        </p:nvSpPr>
        <p:spPr>
          <a:xfrm>
            <a:off x="112295" y="6352674"/>
            <a:ext cx="4535905" cy="47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6658" y="4056954"/>
            <a:ext cx="2093122" cy="2613306"/>
          </a:xfrm>
          <a:prstGeom prst="rect">
            <a:avLst/>
          </a:prstGeom>
        </p:spPr>
      </p:pic>
    </p:spTree>
    <p:extLst>
      <p:ext uri="{BB962C8B-B14F-4D97-AF65-F5344CB8AC3E}">
        <p14:creationId xmlns:p14="http://schemas.microsoft.com/office/powerpoint/2010/main" val="300542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1"/>
          <p:cNvSpPr>
            <a:spLocks noChangeArrowheads="1"/>
          </p:cNvSpPr>
          <p:nvPr>
            <p:custDataLst>
              <p:tags r:id="rId1"/>
            </p:custDataLst>
          </p:nvPr>
        </p:nvSpPr>
        <p:spPr bwMode="auto">
          <a:xfrm>
            <a:off x="0" y="0"/>
            <a:ext cx="9144000" cy="1828800"/>
          </a:xfrm>
          <a:prstGeom prst="rect">
            <a:avLst/>
          </a:prstGeom>
          <a:solidFill>
            <a:srgbClr val="EBAE41"/>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50000"/>
              </a:lnSpc>
            </a:pPr>
            <a:endParaRPr lang="en-US"/>
          </a:p>
        </p:txBody>
      </p:sp>
      <p:pic>
        <p:nvPicPr>
          <p:cNvPr id="9219" name="Picture 39" descr="NEWSWU1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2"/>
          <p:cNvSpPr txBox="1">
            <a:spLocks noChangeArrowheads="1"/>
          </p:cNvSpPr>
          <p:nvPr>
            <p:custDataLst>
              <p:tags r:id="rId2"/>
            </p:custDataLst>
          </p:nvPr>
        </p:nvSpPr>
        <p:spPr bwMode="auto">
          <a:xfrm>
            <a:off x="5029200" y="191293"/>
            <a:ext cx="3962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eaLnBrk="1" hangingPunct="1"/>
            <a:r>
              <a:rPr lang="en-US" sz="4400" b="1" dirty="0">
                <a:solidFill>
                  <a:schemeClr val="bg1"/>
                </a:solidFill>
              </a:rPr>
              <a:t>NCR-SARE </a:t>
            </a:r>
          </a:p>
          <a:p>
            <a:pPr eaLnBrk="1" hangingPunct="1"/>
            <a:r>
              <a:rPr lang="en-US" sz="4400" b="1" dirty="0">
                <a:solidFill>
                  <a:schemeClr val="bg1"/>
                </a:solidFill>
              </a:rPr>
              <a:t>Grant Types</a:t>
            </a:r>
          </a:p>
        </p:txBody>
      </p:sp>
      <p:sp>
        <p:nvSpPr>
          <p:cNvPr id="9221" name="Text Box 4"/>
          <p:cNvSpPr txBox="1">
            <a:spLocks noChangeArrowheads="1"/>
          </p:cNvSpPr>
          <p:nvPr>
            <p:custDataLst>
              <p:tags r:id="rId3"/>
            </p:custDataLst>
          </p:nvPr>
        </p:nvSpPr>
        <p:spPr bwMode="auto">
          <a:xfrm>
            <a:off x="4724400" y="2362200"/>
            <a:ext cx="4267200"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287338"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eaLnBrk="1" hangingPunct="1">
              <a:spcBef>
                <a:spcPct val="80000"/>
              </a:spcBef>
              <a:buFontTx/>
              <a:buChar char="•"/>
            </a:pPr>
            <a:r>
              <a:rPr lang="en-US" sz="2000" b="1" dirty="0">
                <a:solidFill>
                  <a:srgbClr val="D49016"/>
                </a:solidFill>
                <a:latin typeface="Georgia" panose="02040502050405020303" pitchFamily="18" charset="0"/>
              </a:rPr>
              <a:t>Farmer/Rancher </a:t>
            </a:r>
          </a:p>
          <a:p>
            <a:pPr eaLnBrk="1" hangingPunct="1">
              <a:spcBef>
                <a:spcPct val="80000"/>
              </a:spcBef>
              <a:buFontTx/>
              <a:buChar char="•"/>
            </a:pPr>
            <a:r>
              <a:rPr lang="en-US" sz="2000" b="1" dirty="0">
                <a:solidFill>
                  <a:srgbClr val="D49016"/>
                </a:solidFill>
                <a:latin typeface="Georgia" panose="02040502050405020303" pitchFamily="18" charset="0"/>
              </a:rPr>
              <a:t>Research &amp; Education</a:t>
            </a:r>
          </a:p>
          <a:p>
            <a:pPr eaLnBrk="1" hangingPunct="1">
              <a:spcBef>
                <a:spcPct val="80000"/>
              </a:spcBef>
              <a:buFontTx/>
              <a:buChar char="•"/>
            </a:pPr>
            <a:r>
              <a:rPr lang="en-US" sz="2000" b="1" dirty="0">
                <a:solidFill>
                  <a:srgbClr val="D49016"/>
                </a:solidFill>
                <a:latin typeface="Georgia" panose="02040502050405020303" pitchFamily="18" charset="0"/>
              </a:rPr>
              <a:t>Partnership</a:t>
            </a:r>
          </a:p>
          <a:p>
            <a:pPr eaLnBrk="1" hangingPunct="1">
              <a:spcBef>
                <a:spcPct val="80000"/>
              </a:spcBef>
              <a:buFontTx/>
              <a:buChar char="•"/>
            </a:pPr>
            <a:r>
              <a:rPr lang="en-US" sz="2000" b="1" dirty="0">
                <a:solidFill>
                  <a:srgbClr val="D49016"/>
                </a:solidFill>
                <a:latin typeface="Georgia" panose="02040502050405020303" pitchFamily="18" charset="0"/>
              </a:rPr>
              <a:t>Professional Development</a:t>
            </a:r>
          </a:p>
          <a:p>
            <a:pPr eaLnBrk="1" hangingPunct="1">
              <a:spcBef>
                <a:spcPct val="80000"/>
              </a:spcBef>
              <a:buFontTx/>
              <a:buChar char="•"/>
            </a:pPr>
            <a:r>
              <a:rPr lang="en-US" sz="2000" b="1" dirty="0">
                <a:solidFill>
                  <a:srgbClr val="D49016"/>
                </a:solidFill>
                <a:latin typeface="Georgia" panose="02040502050405020303" pitchFamily="18" charset="0"/>
              </a:rPr>
              <a:t>Graduate Student</a:t>
            </a:r>
          </a:p>
          <a:p>
            <a:pPr eaLnBrk="1" hangingPunct="1">
              <a:spcBef>
                <a:spcPct val="80000"/>
              </a:spcBef>
              <a:buFontTx/>
              <a:buChar char="•"/>
            </a:pPr>
            <a:r>
              <a:rPr lang="en-US" sz="2000" b="1" dirty="0">
                <a:solidFill>
                  <a:srgbClr val="D49016"/>
                </a:solidFill>
                <a:latin typeface="Georgia" panose="02040502050405020303" pitchFamily="18" charset="0"/>
              </a:rPr>
              <a:t>Youth Educator</a:t>
            </a:r>
          </a:p>
          <a:p>
            <a:pPr eaLnBrk="1" hangingPunct="1">
              <a:spcBef>
                <a:spcPct val="80000"/>
              </a:spcBef>
            </a:pPr>
            <a:endParaRPr lang="en-US" sz="1600" b="1" dirty="0">
              <a:solidFill>
                <a:srgbClr val="D49016"/>
              </a:solidFill>
              <a:latin typeface="Georgia" panose="02040502050405020303" pitchFamily="18" charset="0"/>
            </a:endParaRPr>
          </a:p>
        </p:txBody>
      </p:sp>
      <p:sp>
        <p:nvSpPr>
          <p:cNvPr id="9222" name="Line 6"/>
          <p:cNvSpPr>
            <a:spLocks noChangeShapeType="1"/>
          </p:cNvSpPr>
          <p:nvPr>
            <p:custDataLst>
              <p:tags r:id="rId4"/>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endParaRPr lang="en-US"/>
          </a:p>
        </p:txBody>
      </p:sp>
      <p:sp>
        <p:nvSpPr>
          <p:cNvPr id="9223" name="Text Box 10"/>
          <p:cNvSpPr txBox="1">
            <a:spLocks noChangeArrowheads="1"/>
          </p:cNvSpPr>
          <p:nvPr>
            <p:custDataLst>
              <p:tags r:id="rId5"/>
            </p:custDataLst>
          </p:nvPr>
        </p:nvSpPr>
        <p:spPr bwMode="auto">
          <a:xfrm>
            <a:off x="304800" y="3886200"/>
            <a:ext cx="381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sz="2400">
                <a:latin typeface="Georgia" panose="02040502050405020303" pitchFamily="18" charset="0"/>
              </a:rPr>
              <a:t>To connect to 12-state North Central Region, go to www.northcentralsare.org</a:t>
            </a:r>
          </a:p>
        </p:txBody>
      </p:sp>
      <p:pic>
        <p:nvPicPr>
          <p:cNvPr id="9224" name="Picture 36" descr="color-US-w-territories"/>
          <p:cNvPicPr>
            <a:picLocks noChangeAspect="1" noChangeArrowheads="1"/>
          </p:cNvPicPr>
          <p:nvPr/>
        </p:nvPicPr>
        <p:blipFill>
          <a:blip r:embed="rId10" cstate="email">
            <a:lum bright="-6000" contrast="18000"/>
            <a:extLst>
              <a:ext uri="{28A0092B-C50C-407E-A947-70E740481C1C}">
                <a14:useLocalDpi xmlns:a14="http://schemas.microsoft.com/office/drawing/2010/main"/>
              </a:ext>
            </a:extLst>
          </a:blip>
          <a:srcRect/>
          <a:stretch>
            <a:fillRect/>
          </a:stretch>
        </p:blipFill>
        <p:spPr bwMode="auto">
          <a:xfrm>
            <a:off x="152400" y="1066800"/>
            <a:ext cx="414972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40"/>
          <p:cNvSpPr txBox="1">
            <a:spLocks noChangeArrowheads="1"/>
          </p:cNvSpPr>
          <p:nvPr>
            <p:custDataLst>
              <p:tags r:id="rId6"/>
            </p:custDataLst>
          </p:nvPr>
        </p:nvSpPr>
        <p:spPr bwMode="auto">
          <a:xfrm rot="16200000">
            <a:off x="3748088" y="6434137"/>
            <a:ext cx="1828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20000"/>
              </a:lnSpc>
              <a:spcBef>
                <a:spcPct val="50000"/>
              </a:spcBef>
            </a:pPr>
            <a:r>
              <a:rPr lang="en-US" sz="800"/>
              <a:t>Photo by Carol Flaherty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0242" name="Rectangle 39"/>
          <p:cNvSpPr>
            <a:spLocks noChangeArrowheads="1"/>
          </p:cNvSpPr>
          <p:nvPr>
            <p:custDataLst>
              <p:tags r:id="rId1"/>
            </p:custDataLst>
          </p:nvPr>
        </p:nvSpPr>
        <p:spPr bwMode="auto">
          <a:xfrm>
            <a:off x="0" y="0"/>
            <a:ext cx="9144000" cy="1828800"/>
          </a:xfrm>
          <a:prstGeom prst="rect">
            <a:avLst/>
          </a:prstGeom>
          <a:solidFill>
            <a:srgbClr val="D83434"/>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50000"/>
              </a:lnSpc>
            </a:pPr>
            <a:endParaRPr lang="en-US"/>
          </a:p>
        </p:txBody>
      </p:sp>
      <p:pic>
        <p:nvPicPr>
          <p:cNvPr id="10243" name="Picture 26" descr="MKTG_11B"/>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4572000" y="0"/>
            <a:ext cx="4572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2"/>
          <p:cNvGrpSpPr>
            <a:grpSpLocks/>
          </p:cNvGrpSpPr>
          <p:nvPr>
            <p:custDataLst>
              <p:tags r:id="rId2"/>
            </p:custDataLst>
          </p:nvPr>
        </p:nvGrpSpPr>
        <p:grpSpPr bwMode="auto">
          <a:xfrm>
            <a:off x="152400" y="4191000"/>
            <a:ext cx="2286000" cy="1828800"/>
            <a:chOff x="96" y="2640"/>
            <a:chExt cx="1440" cy="1152"/>
          </a:xfrm>
        </p:grpSpPr>
        <p:sp>
          <p:nvSpPr>
            <p:cNvPr id="10254" name="Oval 35"/>
            <p:cNvSpPr>
              <a:spLocks noChangeArrowheads="1"/>
            </p:cNvSpPr>
            <p:nvPr>
              <p:custDataLst>
                <p:tags r:id="rId12"/>
              </p:custDataLst>
            </p:nvPr>
          </p:nvSpPr>
          <p:spPr bwMode="auto">
            <a:xfrm>
              <a:off x="336" y="2640"/>
              <a:ext cx="1200" cy="1152"/>
            </a:xfrm>
            <a:prstGeom prst="ellipse">
              <a:avLst/>
            </a:prstGeom>
            <a:solidFill>
              <a:srgbClr val="336600">
                <a:alpha val="76077"/>
              </a:srgbClr>
            </a:solidFill>
            <a:ln>
              <a:noFill/>
            </a:ln>
            <a:extLst>
              <a:ext uri="{91240B29-F687-4F45-9708-019B960494DF}">
                <a14:hiddenLine xmlns:a14="http://schemas.microsoft.com/office/drawing/2010/main" w="0" algn="ctr">
                  <a:solidFill>
                    <a:srgbClr val="000000"/>
                  </a:solidFill>
                  <a:round/>
                  <a:headEnd/>
                  <a:tailEnd/>
                </a14:hiddenLine>
              </a:ext>
            </a:extLst>
          </p:spPr>
          <p:txBody>
            <a:bodyPr wrap="none" anchor="ct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50000"/>
                </a:lnSpc>
              </a:pPr>
              <a:endParaRPr lang="en-US"/>
            </a:p>
          </p:txBody>
        </p:sp>
        <p:sp>
          <p:nvSpPr>
            <p:cNvPr id="10255" name="Text Box 28"/>
            <p:cNvSpPr txBox="1">
              <a:spLocks noChangeArrowheads="1"/>
            </p:cNvSpPr>
            <p:nvPr>
              <p:custDataLst>
                <p:tags r:id="rId13"/>
              </p:custDataLst>
            </p:nvPr>
          </p:nvSpPr>
          <p:spPr bwMode="auto">
            <a:xfrm>
              <a:off x="96" y="2928"/>
              <a:ext cx="1008"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50000"/>
                </a:lnSpc>
                <a:spcBef>
                  <a:spcPct val="50000"/>
                </a:spcBef>
              </a:pPr>
              <a:r>
                <a:rPr lang="en-US" sz="3000" b="1" baseline="-25000">
                  <a:latin typeface="Georgia" panose="02040502050405020303" pitchFamily="18" charset="0"/>
                </a:rPr>
                <a:t>Profit</a:t>
              </a:r>
              <a:r>
                <a:rPr lang="en-US" sz="2000" b="1" baseline="-25000">
                  <a:latin typeface="Georgia" panose="02040502050405020303" pitchFamily="18" charset="0"/>
                </a:rPr>
                <a:t> – over the long term</a:t>
              </a:r>
            </a:p>
          </p:txBody>
        </p:sp>
      </p:grpSp>
      <p:grpSp>
        <p:nvGrpSpPr>
          <p:cNvPr id="3" name="Group 41"/>
          <p:cNvGrpSpPr>
            <a:grpSpLocks/>
          </p:cNvGrpSpPr>
          <p:nvPr>
            <p:custDataLst>
              <p:tags r:id="rId3"/>
            </p:custDataLst>
          </p:nvPr>
        </p:nvGrpSpPr>
        <p:grpSpPr bwMode="auto">
          <a:xfrm>
            <a:off x="1752600" y="4191000"/>
            <a:ext cx="2438400" cy="1828800"/>
            <a:chOff x="1104" y="2640"/>
            <a:chExt cx="1536" cy="1152"/>
          </a:xfrm>
        </p:grpSpPr>
        <p:sp>
          <p:nvSpPr>
            <p:cNvPr id="10252" name="Oval 34"/>
            <p:cNvSpPr>
              <a:spLocks noChangeArrowheads="1"/>
            </p:cNvSpPr>
            <p:nvPr>
              <p:custDataLst>
                <p:tags r:id="rId10"/>
              </p:custDataLst>
            </p:nvPr>
          </p:nvSpPr>
          <p:spPr bwMode="auto">
            <a:xfrm>
              <a:off x="1104" y="2640"/>
              <a:ext cx="1200" cy="1152"/>
            </a:xfrm>
            <a:prstGeom prst="ellipse">
              <a:avLst/>
            </a:prstGeom>
            <a:solidFill>
              <a:srgbClr val="333399">
                <a:alpha val="65881"/>
              </a:srgbClr>
            </a:solidFill>
            <a:ln>
              <a:noFill/>
            </a:ln>
            <a:extLst>
              <a:ext uri="{91240B29-F687-4F45-9708-019B960494DF}">
                <a14:hiddenLine xmlns:a14="http://schemas.microsoft.com/office/drawing/2010/main" w="0" algn="ctr">
                  <a:solidFill>
                    <a:srgbClr val="000000"/>
                  </a:solidFill>
                  <a:round/>
                  <a:headEnd/>
                  <a:tailEnd/>
                </a14:hiddenLine>
              </a:ext>
            </a:extLst>
          </p:spPr>
          <p:txBody>
            <a:bodyPr wrap="none" anchor="ct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50000"/>
                </a:lnSpc>
              </a:pPr>
              <a:endParaRPr lang="en-US"/>
            </a:p>
          </p:txBody>
        </p:sp>
        <p:sp>
          <p:nvSpPr>
            <p:cNvPr id="10253" name="Text Box 29"/>
            <p:cNvSpPr txBox="1">
              <a:spLocks noChangeArrowheads="1"/>
            </p:cNvSpPr>
            <p:nvPr>
              <p:custDataLst>
                <p:tags r:id="rId11"/>
              </p:custDataLst>
            </p:nvPr>
          </p:nvSpPr>
          <p:spPr bwMode="auto">
            <a:xfrm>
              <a:off x="1488" y="2910"/>
              <a:ext cx="1152"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eaLnBrk="1" hangingPunct="1">
                <a:lnSpc>
                  <a:spcPct val="150000"/>
                </a:lnSpc>
                <a:spcBef>
                  <a:spcPct val="50000"/>
                </a:spcBef>
              </a:pPr>
              <a:r>
                <a:rPr lang="en-US" sz="3000" b="1" baseline="-25000">
                  <a:latin typeface="Georgia" panose="02040502050405020303" pitchFamily="18" charset="0"/>
                </a:rPr>
                <a:t>Protection</a:t>
              </a:r>
              <a:r>
                <a:rPr lang="en-US" sz="2000" b="1" baseline="-25000">
                  <a:latin typeface="Georgia" panose="02040502050405020303" pitchFamily="18" charset="0"/>
                </a:rPr>
                <a:t> – of the nation’s land and water</a:t>
              </a:r>
            </a:p>
          </p:txBody>
        </p:sp>
      </p:grpSp>
      <p:sp>
        <p:nvSpPr>
          <p:cNvPr id="10246" name="Text Box 6"/>
          <p:cNvSpPr txBox="1">
            <a:spLocks noChangeArrowheads="1"/>
          </p:cNvSpPr>
          <p:nvPr>
            <p:custDataLst>
              <p:tags r:id="rId4"/>
            </p:custDataLst>
          </p:nvPr>
        </p:nvSpPr>
        <p:spPr bwMode="auto">
          <a:xfrm>
            <a:off x="-228600" y="228600"/>
            <a:ext cx="45720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r>
              <a:rPr lang="en-US" sz="4200" b="1">
                <a:solidFill>
                  <a:schemeClr val="bg1"/>
                </a:solidFill>
              </a:rPr>
              <a:t>The </a:t>
            </a:r>
          </a:p>
          <a:p>
            <a:pPr algn="r" eaLnBrk="1" hangingPunct="1"/>
            <a:r>
              <a:rPr lang="en-US" sz="4200" b="1">
                <a:solidFill>
                  <a:schemeClr val="bg1"/>
                </a:solidFill>
              </a:rPr>
              <a:t>SARE Model</a:t>
            </a:r>
          </a:p>
          <a:p>
            <a:pPr algn="r" eaLnBrk="1" hangingPunct="1"/>
            <a:endParaRPr lang="en-US" sz="4200" b="1">
              <a:solidFill>
                <a:schemeClr val="bg1"/>
              </a:solidFill>
            </a:endParaRPr>
          </a:p>
        </p:txBody>
      </p:sp>
      <p:grpSp>
        <p:nvGrpSpPr>
          <p:cNvPr id="4" name="Group 40"/>
          <p:cNvGrpSpPr>
            <a:grpSpLocks/>
          </p:cNvGrpSpPr>
          <p:nvPr>
            <p:custDataLst>
              <p:tags r:id="rId5"/>
            </p:custDataLst>
          </p:nvPr>
        </p:nvGrpSpPr>
        <p:grpSpPr bwMode="auto">
          <a:xfrm>
            <a:off x="762000" y="3200400"/>
            <a:ext cx="2590800" cy="1828800"/>
            <a:chOff x="480" y="2016"/>
            <a:chExt cx="1632" cy="1152"/>
          </a:xfrm>
        </p:grpSpPr>
        <p:sp>
          <p:nvSpPr>
            <p:cNvPr id="10250" name="Oval 33"/>
            <p:cNvSpPr>
              <a:spLocks noChangeArrowheads="1"/>
            </p:cNvSpPr>
            <p:nvPr>
              <p:custDataLst>
                <p:tags r:id="rId8"/>
              </p:custDataLst>
            </p:nvPr>
          </p:nvSpPr>
          <p:spPr bwMode="auto">
            <a:xfrm>
              <a:off x="720" y="2016"/>
              <a:ext cx="1200" cy="1152"/>
            </a:xfrm>
            <a:prstGeom prst="ellipse">
              <a:avLst/>
            </a:prstGeom>
            <a:solidFill>
              <a:srgbClr val="EC4220">
                <a:alpha val="65881"/>
              </a:srgbClr>
            </a:solidFill>
            <a:ln>
              <a:noFill/>
            </a:ln>
            <a:extLst>
              <a:ext uri="{91240B29-F687-4F45-9708-019B960494DF}">
                <a14:hiddenLine xmlns:a14="http://schemas.microsoft.com/office/drawing/2010/main" w="0" algn="ctr">
                  <a:solidFill>
                    <a:srgbClr val="000000"/>
                  </a:solidFill>
                  <a:round/>
                  <a:headEnd/>
                  <a:tailEnd/>
                </a14:hiddenLine>
              </a:ext>
            </a:extLst>
          </p:spPr>
          <p:txBody>
            <a:bodyPr wrap="none" anchor="ct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50000"/>
                </a:lnSpc>
              </a:pPr>
              <a:endParaRPr lang="en-US"/>
            </a:p>
          </p:txBody>
        </p:sp>
        <p:sp>
          <p:nvSpPr>
            <p:cNvPr id="10251" name="Text Box 27"/>
            <p:cNvSpPr txBox="1">
              <a:spLocks noChangeArrowheads="1"/>
            </p:cNvSpPr>
            <p:nvPr>
              <p:custDataLst>
                <p:tags r:id="rId9"/>
              </p:custDataLst>
            </p:nvPr>
          </p:nvSpPr>
          <p:spPr bwMode="auto">
            <a:xfrm>
              <a:off x="480" y="2064"/>
              <a:ext cx="1632"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000">
                  <a:solidFill>
                    <a:schemeClr val="tx1"/>
                  </a:solidFill>
                  <a:latin typeface="Trebuchet MS" panose="020B0603020202020204" pitchFamily="34" charset="0"/>
                  <a:cs typeface="Arial" panose="020B0604020202020204" pitchFamily="34" charset="0"/>
                </a:defRPr>
              </a:lvl1pPr>
              <a:lvl2pPr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lvl="1" algn="ctr" eaLnBrk="1" hangingPunct="1">
                <a:lnSpc>
                  <a:spcPct val="150000"/>
                </a:lnSpc>
              </a:pPr>
              <a:r>
                <a:rPr lang="en-US" sz="3000" b="1" baseline="-25000">
                  <a:latin typeface="Georgia" panose="02040502050405020303" pitchFamily="18" charset="0"/>
                </a:rPr>
                <a:t>People</a:t>
              </a:r>
              <a:r>
                <a:rPr lang="en-US" sz="2000" b="1" baseline="-25000">
                  <a:latin typeface="Georgia" panose="02040502050405020303" pitchFamily="18" charset="0"/>
                </a:rPr>
                <a:t> – who depend on agriculture</a:t>
              </a:r>
            </a:p>
          </p:txBody>
        </p:sp>
      </p:grpSp>
      <p:sp>
        <p:nvSpPr>
          <p:cNvPr id="10248" name="Text Box 31"/>
          <p:cNvSpPr txBox="1">
            <a:spLocks noChangeArrowheads="1"/>
          </p:cNvSpPr>
          <p:nvPr>
            <p:custDataLst>
              <p:tags r:id="rId6"/>
            </p:custDataLst>
          </p:nvPr>
        </p:nvSpPr>
        <p:spPr bwMode="auto">
          <a:xfrm>
            <a:off x="0" y="1826029"/>
            <a:ext cx="4343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000">
                <a:solidFill>
                  <a:schemeClr val="tx1"/>
                </a:solidFill>
                <a:latin typeface="Trebuchet MS" panose="020B0603020202020204" pitchFamily="34" charset="0"/>
                <a:cs typeface="Arial" panose="020B0604020202020204" pitchFamily="34" charset="0"/>
              </a:defRPr>
            </a:lvl1pPr>
            <a:lvl2pPr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lvl="1" algn="r" eaLnBrk="1" hangingPunct="1">
              <a:lnSpc>
                <a:spcPct val="130000"/>
              </a:lnSpc>
            </a:pPr>
            <a:r>
              <a:rPr lang="en-US" sz="2400" b="1" baseline="-25000" dirty="0">
                <a:solidFill>
                  <a:srgbClr val="EC4220"/>
                </a:solidFill>
                <a:latin typeface="Georgia" panose="02040502050405020303" pitchFamily="18" charset="0"/>
              </a:rPr>
              <a:t>Successful SARE grantees are engaged in projects that simultaneously address the “3Ps” of sustainability:</a:t>
            </a:r>
          </a:p>
        </p:txBody>
      </p:sp>
      <p:sp>
        <p:nvSpPr>
          <p:cNvPr id="10249" name="Text Box 32"/>
          <p:cNvSpPr txBox="1">
            <a:spLocks noChangeArrowheads="1"/>
          </p:cNvSpPr>
          <p:nvPr>
            <p:custDataLst>
              <p:tags r:id="rId7"/>
            </p:custDataLst>
          </p:nvPr>
        </p:nvSpPr>
        <p:spPr bwMode="auto">
          <a:xfrm rot="16200000">
            <a:off x="3548063" y="6415087"/>
            <a:ext cx="1828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rebuchet MS" panose="020B0603020202020204" pitchFamily="34" charset="0"/>
                <a:cs typeface="Arial" panose="020B0604020202020204" pitchFamily="34" charset="0"/>
              </a:defRPr>
            </a:lvl1pPr>
            <a:lvl2pPr marL="742950" indent="-285750" eaLnBrk="0" hangingPunct="0">
              <a:defRPr sz="4000">
                <a:solidFill>
                  <a:schemeClr val="tx1"/>
                </a:solidFill>
                <a:latin typeface="Trebuchet MS" panose="020B0603020202020204" pitchFamily="34" charset="0"/>
                <a:cs typeface="Arial" panose="020B0604020202020204" pitchFamily="34" charset="0"/>
              </a:defRPr>
            </a:lvl2pPr>
            <a:lvl3pPr marL="1143000" indent="-228600" eaLnBrk="0" hangingPunct="0">
              <a:defRPr sz="4000">
                <a:solidFill>
                  <a:schemeClr val="tx1"/>
                </a:solidFill>
                <a:latin typeface="Trebuchet MS" panose="020B0603020202020204" pitchFamily="34" charset="0"/>
                <a:cs typeface="Arial" panose="020B0604020202020204" pitchFamily="34" charset="0"/>
              </a:defRPr>
            </a:lvl3pPr>
            <a:lvl4pPr marL="1600200" indent="-228600" eaLnBrk="0" hangingPunct="0">
              <a:defRPr sz="4000">
                <a:solidFill>
                  <a:schemeClr val="tx1"/>
                </a:solidFill>
                <a:latin typeface="Trebuchet MS" panose="020B0603020202020204" pitchFamily="34" charset="0"/>
                <a:cs typeface="Arial" panose="020B0604020202020204" pitchFamily="34" charset="0"/>
              </a:defRPr>
            </a:lvl4pPr>
            <a:lvl5pPr marL="2057400" indent="-228600" eaLnBrk="0" hangingPunct="0">
              <a:defRPr sz="4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rebuchet MS" panose="020B0603020202020204" pitchFamily="34" charset="0"/>
                <a:cs typeface="Arial" panose="020B0604020202020204" pitchFamily="34" charset="0"/>
              </a:defRPr>
            </a:lvl9pPr>
          </a:lstStyle>
          <a:p>
            <a:pPr algn="r" eaLnBrk="1" hangingPunct="1">
              <a:lnSpc>
                <a:spcPct val="120000"/>
              </a:lnSpc>
              <a:spcBef>
                <a:spcPct val="50000"/>
              </a:spcBef>
            </a:pPr>
            <a:r>
              <a:rPr lang="en-US" sz="800"/>
              <a:t>Photo by Ted Coonfield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nodeType="afterGroup">
                            <p:stCondLst>
                              <p:cond delay="1000"/>
                            </p:stCondLst>
                            <p:childTnLst>
                              <p:par>
                                <p:cTn id="11" presetID="5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par>
                          <p:cTn id="16" fill="hold" nodeType="afterGroup">
                            <p:stCondLst>
                              <p:cond delay="2000"/>
                            </p:stCondLst>
                            <p:childTnLst>
                              <p:par>
                                <p:cTn id="17" presetID="5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Scale>
                                      <p:cBhvr>
                                        <p:cTn id="1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gtEl>
                                        <p:attrNameLst>
                                          <p:attrName>ppt_x</p:attrName>
                                          <p:attrName>ppt_y</p:attrName>
                                        </p:attrNameLst>
                                      </p:cBhvr>
                                    </p:animMotion>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25562"/>
          </a:xfrm>
          <a:solidFill>
            <a:schemeClr val="bg1"/>
          </a:solidFill>
          <a:ln>
            <a:solidFill>
              <a:schemeClr val="tx1"/>
            </a:solidFill>
          </a:ln>
        </p:spPr>
        <p:txBody>
          <a:bodyPr/>
          <a:lstStyle/>
          <a:p>
            <a:r>
              <a:rPr lang="en-US" dirty="0"/>
              <a:t>Social Sustainability </a:t>
            </a:r>
            <a:r>
              <a:rPr lang="en-US" sz="1800" dirty="0"/>
              <a:t>https://www.sare.org/resources/understanding-and-measuring-social-sustainability/</a:t>
            </a:r>
            <a:br>
              <a:rPr lang="en-US" sz="1800" dirty="0"/>
            </a:br>
            <a:endParaRPr lang="en-US" sz="1800" dirty="0"/>
          </a:p>
        </p:txBody>
      </p:sp>
      <p:pic>
        <p:nvPicPr>
          <p:cNvPr id="4" name="Content Placeholder 3" descr="Screen Clippi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67642" y="1600200"/>
            <a:ext cx="4608716" cy="4525963"/>
          </a:xfrm>
          <a:ln>
            <a:solidFill>
              <a:schemeClr val="tx1"/>
            </a:solidFill>
          </a:ln>
        </p:spPr>
      </p:pic>
    </p:spTree>
    <p:extLst>
      <p:ext uri="{BB962C8B-B14F-4D97-AF65-F5344CB8AC3E}">
        <p14:creationId xmlns:p14="http://schemas.microsoft.com/office/powerpoint/2010/main" val="31008066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20GradStudentgrant presentation&quot;/&gt;&lt;property id=&quot;20142&quot; value=&quot;Information about SARE and NCR-SARE, the Graduate Student grant program, and instructions for applying using the online system.&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3&quot; value=&quot;1&quot;/&gt;&lt;property id=&quot;20184&quot; value=&quot;7&quot;/&gt;&lt;property id=&quot;20191&quot; value=&quot;UMConnect Server&quot;/&gt;&lt;property id=&quot;20192&quot; value=&quot;http://umconnect.umn.edu&quot;/&gt;&lt;property id=&quot;20193&quot; value=&quot;0&quot;/&gt;&lt;property id=&quot;20224&quot; value=&quot;C:\Users\schre002\Desktop&quot;/&gt;&lt;property id=&quot;20250&quot; value=&quot;6&quot;/&gt;&lt;property id=&quot;20251&quot; value=&quot;1&quot;/&gt;&lt;property id=&quot;20259&quot; value=&quot;0&quot;/&gt;&lt;property id=&quot;20262&quot; value=&quot;20356338&quot;/&gt;&lt;property id=&quot;20263&quot; value=&quot;1&quot;/&gt;&lt;property id=&quot;20264&quot; value=&quot;1&quot;/&gt;&lt;property id=&quot;20519&quot; value=&quot;0&quot;/&gt;&lt;property id=&quot;20700&quot; value=&quot;0&quot;/&gt;&lt;object type=&quot;8&quot; unique_id=&quot;10185&quot;&gt;&lt;/object&gt;&lt;object type=&quot;2&quot; unique_id=&quot;10186&quot;&gt;&lt;object type=&quot;3&quot; unique_id=&quot;10187&quot;&gt;&lt;property id=&quot;20148&quot; value=&quot;5&quot;/&gt;&lt;property id=&quot;20300&quot; value=&quot;Slide 3&quot;/&gt;&lt;property id=&quot;20303&quot; value=&quot;-1&quot;/&gt;&lt;property id=&quot;20307&quot; value=&quot;265&quot;/&gt;&lt;property id=&quot;20309&quot; value=&quot;-1&quot;/&gt;&lt;/object&gt;&lt;object type=&quot;3&quot; unique_id=&quot;10188&quot;&gt;&lt;property id=&quot;20148&quot; value=&quot;5&quot;/&gt;&lt;property id=&quot;20300&quot; value=&quot;Slide 4&quot;/&gt;&lt;property id=&quot;20303&quot; value=&quot;-1&quot;/&gt;&lt;property id=&quot;20307&quot; value=&quot;258&quot;/&gt;&lt;property id=&quot;20309&quot; value=&quot;-1&quot;/&gt;&lt;/object&gt;&lt;object type=&quot;3&quot; unique_id=&quot;10189&quot;&gt;&lt;property id=&quot;20148&quot; value=&quot;5&quot;/&gt;&lt;property id=&quot;20300&quot; value=&quot;Slide 5&quot;/&gt;&lt;property id=&quot;20303&quot; value=&quot;-1&quot;/&gt;&lt;property id=&quot;20307&quot; value=&quot;270&quot;/&gt;&lt;property id=&quot;20309&quot; value=&quot;-1&quot;/&gt;&lt;/object&gt;&lt;object type=&quot;3&quot; unique_id=&quot;10191&quot;&gt;&lt;property id=&quot;20148&quot; value=&quot;5&quot;/&gt;&lt;property id=&quot;20300&quot; value=&quot;Slide 8&quot;/&gt;&lt;property id=&quot;20303&quot; value=&quot;-1&quot;/&gt;&lt;property id=&quot;20307&quot; value=&quot;273&quot;/&gt;&lt;property id=&quot;20309&quot; value=&quot;-1&quot;/&gt;&lt;/object&gt;&lt;object type=&quot;3&quot; unique_id=&quot;10193&quot;&gt;&lt;property id=&quot;20148&quot; value=&quot;5&quot;/&gt;&lt;property id=&quot;20300&quot; value=&quot;Slide 7&quot;/&gt;&lt;property id=&quot;20303&quot; value=&quot;-1&quot;/&gt;&lt;property id=&quot;20307&quot; value=&quot;262&quot;/&gt;&lt;property id=&quot;20309&quot; value=&quot;-1&quot;/&gt;&lt;/object&gt;&lt;object type=&quot;3&quot; unique_id=&quot;10926&quot;&gt;&lt;property id=&quot;20148&quot; value=&quot;5&quot;/&gt;&lt;property id=&quot;20300&quot; value=&quot;Slide 11&quot;/&gt;&lt;property id=&quot;20303&quot; value=&quot;-1&quot;/&gt;&lt;property id=&quot;20307&quot; value=&quot;310&quot;/&gt;&lt;property id=&quot;20309&quot; value=&quot;-1&quot;/&gt;&lt;/object&gt;&lt;object type=&quot;3&quot; unique_id=&quot;11697&quot;&gt;&lt;property id=&quot;20148&quot; value=&quot;5&quot;/&gt;&lt;property id=&quot;20300&quot; value=&quot;Slide 12&quot;/&gt;&lt;property id=&quot;20303&quot; value=&quot;-1&quot;/&gt;&lt;property id=&quot;20307&quot; value=&quot;342&quot;/&gt;&lt;property id=&quot;20309&quot; value=&quot;-1&quot;/&gt;&lt;/object&gt;&lt;object type=&quot;3&quot; unique_id=&quot;11698&quot;&gt;&lt;property id=&quot;20148&quot; value=&quot;5&quot;/&gt;&lt;property id=&quot;20300&quot; value=&quot;Slide 13&quot;/&gt;&lt;property id=&quot;20303&quot; value=&quot;-1&quot;/&gt;&lt;property id=&quot;20307&quot; value=&quot;343&quot;/&gt;&lt;property id=&quot;20309&quot; value=&quot;-1&quot;/&gt;&lt;/object&gt;&lt;object type=&quot;3&quot; unique_id=&quot;12841&quot;&gt;&lt;property id=&quot;20148&quot; value=&quot;5&quot;/&gt;&lt;property id=&quot;20300&quot; value=&quot;Slide 16&quot;/&gt;&lt;property id=&quot;20303&quot; value=&quot;-1&quot;/&gt;&lt;property id=&quot;20307&quot; value=&quot;347&quot;/&gt;&lt;property id=&quot;20309&quot; value=&quot;-1&quot;/&gt;&lt;/object&gt;&lt;object type=&quot;3&quot; unique_id=&quot;12844&quot;&gt;&lt;property id=&quot;20148&quot; value=&quot;5&quot;/&gt;&lt;property id=&quot;20300&quot; value=&quot;Slide 20&quot;/&gt;&lt;property id=&quot;20303&quot; value=&quot;-1&quot;/&gt;&lt;property id=&quot;20307&quot; value=&quot;350&quot;/&gt;&lt;property id=&quot;20309&quot; value=&quot;-1&quot;/&gt;&lt;/object&gt;&lt;object type=&quot;3&quot; unique_id=&quot;12855&quot;&gt;&lt;property id=&quot;20148&quot; value=&quot;5&quot;/&gt;&lt;property id=&quot;20300&quot; value=&quot;Slide 55&quot;/&gt;&lt;property id=&quot;20303&quot; value=&quot;-1&quot;/&gt;&lt;property id=&quot;20307&quot; value=&quot;361&quot;/&gt;&lt;property id=&quot;20309&quot; value=&quot;-1&quot;/&gt;&lt;/object&gt;&lt;object type=&quot;3&quot; unique_id=&quot;12860&quot;&gt;&lt;property id=&quot;20148&quot; value=&quot;5&quot;/&gt;&lt;property id=&quot;20300&quot; value=&quot;Slide 56&quot;/&gt;&lt;property id=&quot;20303&quot; value=&quot;-1&quot;/&gt;&lt;property id=&quot;20307&quot; value=&quot;366&quot;/&gt;&lt;property id=&quot;20309&quot; value=&quot;-1&quot;/&gt;&lt;/object&gt;&lt;object type=&quot;3&quot; unique_id=&quot;12951&quot;&gt;&lt;property id=&quot;20148&quot; value=&quot;5&quot;/&gt;&lt;property id=&quot;20300&quot; value=&quot;Slide 1&quot;/&gt;&lt;property id=&quot;20303&quot; value=&quot;-1&quot;/&gt;&lt;property id=&quot;20307&quot; value=&quot;375&quot;/&gt;&lt;property id=&quot;20309&quot; value=&quot;-1&quot;/&gt;&lt;/object&gt;&lt;object type=&quot;3&quot; unique_id=&quot;12954&quot;&gt;&lt;property id=&quot;20148&quot; value=&quot;5&quot;/&gt;&lt;property id=&quot;20300&quot; value=&quot;Slide 17&quot;/&gt;&lt;property id=&quot;20303&quot; value=&quot;-1&quot;/&gt;&lt;property id=&quot;20307&quot; value=&quot;373&quot;/&gt;&lt;property id=&quot;20309&quot; value=&quot;-1&quot;/&gt;&lt;/object&gt;&lt;object type=&quot;3&quot; unique_id=&quot;12955&quot;&gt;&lt;property id=&quot;20148&quot; value=&quot;5&quot;/&gt;&lt;property id=&quot;20300&quot; value=&quot;Slide 2&quot;/&gt;&lt;property id=&quot;20303&quot; value=&quot;-1&quot;/&gt;&lt;property id=&quot;20307&quot; value=&quot;379&quot;/&gt;&lt;property id=&quot;20309&quot; value=&quot;-1&quot;/&gt;&lt;/object&gt;&lt;object type=&quot;3&quot; unique_id=&quot;12959&quot;&gt;&lt;property id=&quot;20148&quot; value=&quot;5&quot;/&gt;&lt;property id=&quot;20300&quot; value=&quot;Slide 24&quot;/&gt;&lt;property id=&quot;20303&quot; value=&quot;-1&quot;/&gt;&lt;property id=&quot;20307&quot; value=&quot;380&quot;/&gt;&lt;property id=&quot;20309&quot; value=&quot;-1&quot;/&gt;&lt;/object&gt;&lt;object type=&quot;3&quot; unique_id=&quot;12960&quot;&gt;&lt;property id=&quot;20148&quot; value=&quot;5&quot;/&gt;&lt;property id=&quot;20300&quot; value=&quot;Slide 25&quot;/&gt;&lt;property id=&quot;20303&quot; value=&quot;-1&quot;/&gt;&lt;property id=&quot;20307&quot; value=&quot;384&quot;/&gt;&lt;property id=&quot;20309&quot; value=&quot;-1&quot;/&gt;&lt;/object&gt;&lt;object type=&quot;3&quot; unique_id=&quot;12961&quot;&gt;&lt;property id=&quot;20148&quot; value=&quot;5&quot;/&gt;&lt;property id=&quot;20300&quot; value=&quot;Slide 26&quot;/&gt;&lt;property id=&quot;20303&quot; value=&quot;-1&quot;/&gt;&lt;property id=&quot;20307&quot; value=&quot;385&quot;/&gt;&lt;property id=&quot;20309&quot; value=&quot;-1&quot;/&gt;&lt;/object&gt;&lt;object type=&quot;3&quot; unique_id=&quot;12962&quot;&gt;&lt;property id=&quot;20148&quot; value=&quot;5&quot;/&gt;&lt;property id=&quot;20300&quot; value=&quot;Slide 27&quot;/&gt;&lt;property id=&quot;20303&quot; value=&quot;-1&quot;/&gt;&lt;property id=&quot;20307&quot; value=&quot;386&quot;/&gt;&lt;property id=&quot;20309&quot; value=&quot;-1&quot;/&gt;&lt;/object&gt;&lt;object type=&quot;3&quot; unique_id=&quot;12963&quot;&gt;&lt;property id=&quot;20148&quot; value=&quot;5&quot;/&gt;&lt;property id=&quot;20300&quot; value=&quot;Slide 30&quot;/&gt;&lt;property id=&quot;20303&quot; value=&quot;-1&quot;/&gt;&lt;property id=&quot;20307&quot; value=&quot;388&quot;/&gt;&lt;property id=&quot;20309&quot; value=&quot;-1&quot;/&gt;&lt;/object&gt;&lt;object type=&quot;3&quot; unique_id=&quot;12966&quot;&gt;&lt;property id=&quot;20148&quot; value=&quot;5&quot;/&gt;&lt;property id=&quot;20300&quot; value=&quot;Slide 54&quot;/&gt;&lt;property id=&quot;20303&quot; value=&quot;-1&quot;/&gt;&lt;property id=&quot;20307&quot; value=&quot;378&quot;/&gt;&lt;property id=&quot;20309&quot; value=&quot;-1&quot;/&gt;&lt;/object&gt;&lt;object type=&quot;3&quot; unique_id=&quot;13332&quot;&gt;&lt;property id=&quot;20148&quot; value=&quot;5&quot;/&gt;&lt;property id=&quot;20300&quot; value=&quot;Slide 29&quot;/&gt;&lt;property id=&quot;20303&quot; value=&quot;-1&quot;/&gt;&lt;property id=&quot;20307&quot; value=&quot;396&quot;/&gt;&lt;property id=&quot;20309&quot; value=&quot;-1&quot;/&gt;&lt;/object&gt;&lt;object type=&quot;3&quot; unique_id=&quot;18861&quot;&gt;&lt;property id=&quot;20148&quot; value=&quot;5&quot;/&gt;&lt;property id=&quot;20300&quot; value=&quot;Slide 22&quot;/&gt;&lt;property id=&quot;20307&quot; value=&quot;416&quot;/&gt;&lt;property id=&quot;20309&quot; value=&quot;-1&quot;/&gt;&lt;/object&gt;&lt;object type=&quot;3&quot; unique_id=&quot;18862&quot;&gt;&lt;property id=&quot;20148&quot; value=&quot;5&quot;/&gt;&lt;property id=&quot;20300&quot; value=&quot;Slide 23&quot;/&gt;&lt;property id=&quot;20307&quot; value=&quot;417&quot;/&gt;&lt;property id=&quot;20309&quot; value=&quot;-1&quot;/&gt;&lt;/object&gt;&lt;object type=&quot;3&quot; unique_id=&quot;19235&quot;&gt;&lt;property id=&quot;20148&quot; value=&quot;5&quot;/&gt;&lt;property id=&quot;20300&quot; value=&quot;Slide 28&quot;/&gt;&lt;property id=&quot;20307&quot; value=&quot;418&quot;/&gt;&lt;property id=&quot;20309&quot; value=&quot;-1&quot;/&gt;&lt;/object&gt;&lt;object type=&quot;3&quot; unique_id=&quot;19478&quot;&gt;&lt;property id=&quot;20148&quot; value=&quot;5&quot;/&gt;&lt;property id=&quot;20300&quot; value=&quot;Slide 21&quot;/&gt;&lt;property id=&quot;20307&quot; value=&quot;419&quot;/&gt;&lt;property id=&quot;20309&quot; value=&quot;-1&quot;/&gt;&lt;/object&gt;&lt;object type=&quot;3&quot; unique_id=&quot;26382&quot;&gt;&lt;property id=&quot;20148&quot; value=&quot;5&quot;/&gt;&lt;property id=&quot;20300&quot; value=&quot;Slide 10&quot;/&gt;&lt;property id=&quot;20307&quot; value=&quot;420&quot;/&gt;&lt;property id=&quot;20309&quot; value=&quot;-1&quot;/&gt;&lt;/object&gt;&lt;object type=&quot;3&quot; unique_id=&quot;26383&quot;&gt;&lt;property id=&quot;20148&quot; value=&quot;5&quot;/&gt;&lt;property id=&quot;20300&quot; value=&quot;Slide 31&quot;/&gt;&lt;property id=&quot;20307&quot; value=&quot;422&quot;/&gt;&lt;property id=&quot;20309&quot; value=&quot;-1&quot;/&gt;&lt;/object&gt;&lt;object type=&quot;3&quot; unique_id=&quot;26385&quot;&gt;&lt;property id=&quot;20148&quot; value=&quot;5&quot;/&gt;&lt;property id=&quot;20300&quot; value=&quot;Slide 32&quot;/&gt;&lt;property id=&quot;20307&quot; value=&quot;424&quot;/&gt;&lt;property id=&quot;20309&quot; value=&quot;-1&quot;/&gt;&lt;/object&gt;&lt;object type=&quot;3&quot; unique_id=&quot;26386&quot;&gt;&lt;property id=&quot;20148&quot; value=&quot;5&quot;/&gt;&lt;property id=&quot;20300&quot; value=&quot;Slide 33&quot;/&gt;&lt;property id=&quot;20307&quot; value=&quot;425&quot;/&gt;&lt;property id=&quot;20309&quot; value=&quot;-1&quot;/&gt;&lt;/object&gt;&lt;object type=&quot;3&quot; unique_id=&quot;26698&quot;&gt;&lt;property id=&quot;20148&quot; value=&quot;5&quot;/&gt;&lt;property id=&quot;20300&quot; value=&quot;Slide 34&quot;/&gt;&lt;property id=&quot;20307&quot; value=&quot;427&quot;/&gt;&lt;property id=&quot;20309&quot; value=&quot;-1&quot;/&gt;&lt;/object&gt;&lt;object type=&quot;3&quot; unique_id=&quot;26699&quot;&gt;&lt;property id=&quot;20148&quot; value=&quot;5&quot;/&gt;&lt;property id=&quot;20300&quot; value=&quot;Slide 35&quot;/&gt;&lt;property id=&quot;20307&quot; value=&quot;429&quot;/&gt;&lt;property id=&quot;20309&quot; value=&quot;-1&quot;/&gt;&lt;/object&gt;&lt;object type=&quot;3&quot; unique_id=&quot;27082&quot;&gt;&lt;property id=&quot;20148&quot; value=&quot;5&quot;/&gt;&lt;property id=&quot;20300&quot; value=&quot;Slide 36&quot;/&gt;&lt;property id=&quot;20307&quot; value=&quot;430&quot;/&gt;&lt;property id=&quot;20309&quot; value=&quot;-1&quot;/&gt;&lt;/object&gt;&lt;object type=&quot;3&quot; unique_id=&quot;27083&quot;&gt;&lt;property id=&quot;20148&quot; value=&quot;5&quot;/&gt;&lt;property id=&quot;20300&quot; value=&quot;Slide 37&quot;/&gt;&lt;property id=&quot;20307&quot; value=&quot;431&quot;/&gt;&lt;property id=&quot;20309&quot; value=&quot;-1&quot;/&gt;&lt;/object&gt;&lt;object type=&quot;3&quot; unique_id=&quot;27084&quot;&gt;&lt;property id=&quot;20148&quot; value=&quot;5&quot;/&gt;&lt;property id=&quot;20300&quot; value=&quot;Slide 38&quot;/&gt;&lt;property id=&quot;20307&quot; value=&quot;432&quot;/&gt;&lt;property id=&quot;20309&quot; value=&quot;-1&quot;/&gt;&lt;/object&gt;&lt;object type=&quot;3&quot; unique_id=&quot;27085&quot;&gt;&lt;property id=&quot;20148&quot; value=&quot;5&quot;/&gt;&lt;property id=&quot;20300&quot; value=&quot;Slide 39&quot;/&gt;&lt;property id=&quot;20307&quot; value=&quot;433&quot;/&gt;&lt;property id=&quot;20309&quot; value=&quot;-1&quot;/&gt;&lt;/object&gt;&lt;object type=&quot;3&quot; unique_id=&quot;27086&quot;&gt;&lt;property id=&quot;20148&quot; value=&quot;5&quot;/&gt;&lt;property id=&quot;20300&quot; value=&quot;Slide 40&quot;/&gt;&lt;property id=&quot;20307&quot; value=&quot;434&quot;/&gt;&lt;property id=&quot;20309&quot; value=&quot;-1&quot;/&gt;&lt;/object&gt;&lt;object type=&quot;3&quot; unique_id=&quot;27087&quot;&gt;&lt;property id=&quot;20148&quot; value=&quot;5&quot;/&gt;&lt;property id=&quot;20300&quot; value=&quot;Slide 41&quot;/&gt;&lt;property id=&quot;20307&quot; value=&quot;435&quot;/&gt;&lt;property id=&quot;20309&quot; value=&quot;-1&quot;/&gt;&lt;/object&gt;&lt;object type=&quot;3&quot; unique_id=&quot;27088&quot;&gt;&lt;property id=&quot;20148&quot; value=&quot;5&quot;/&gt;&lt;property id=&quot;20300&quot; value=&quot;Slide 42&quot;/&gt;&lt;property id=&quot;20307&quot; value=&quot;436&quot;/&gt;&lt;property id=&quot;20309&quot; value=&quot;-1&quot;/&gt;&lt;/object&gt;&lt;object type=&quot;3&quot; unique_id=&quot;27089&quot;&gt;&lt;property id=&quot;20148&quot; value=&quot;5&quot;/&gt;&lt;property id=&quot;20300&quot; value=&quot;Slide 43&quot;/&gt;&lt;property id=&quot;20307&quot; value=&quot;437&quot;/&gt;&lt;property id=&quot;20309&quot; value=&quot;-1&quot;/&gt;&lt;/object&gt;&lt;object type=&quot;3&quot; unique_id=&quot;27091&quot;&gt;&lt;property id=&quot;20148&quot; value=&quot;5&quot;/&gt;&lt;property id=&quot;20300&quot; value=&quot;Slide 44&quot;/&gt;&lt;property id=&quot;20307&quot; value=&quot;439&quot;/&gt;&lt;property id=&quot;20309&quot; value=&quot;-1&quot;/&gt;&lt;/object&gt;&lt;object type=&quot;3&quot; unique_id=&quot;27092&quot;&gt;&lt;property id=&quot;20148&quot; value=&quot;5&quot;/&gt;&lt;property id=&quot;20300&quot; value=&quot;Slide 45&quot;/&gt;&lt;property id=&quot;20307&quot; value=&quot;440&quot;/&gt;&lt;property id=&quot;20309&quot; value=&quot;-1&quot;/&gt;&lt;/object&gt;&lt;object type=&quot;3&quot; unique_id=&quot;27093&quot;&gt;&lt;property id=&quot;20148&quot; value=&quot;5&quot;/&gt;&lt;property id=&quot;20300&quot; value=&quot;Slide 46&quot;/&gt;&lt;property id=&quot;20307&quot; value=&quot;441&quot;/&gt;&lt;property id=&quot;20309&quot; value=&quot;-1&quot;/&gt;&lt;/object&gt;&lt;object type=&quot;3&quot; unique_id=&quot;27094&quot;&gt;&lt;property id=&quot;20148&quot; value=&quot;5&quot;/&gt;&lt;property id=&quot;20300&quot; value=&quot;Slide 47&quot;/&gt;&lt;property id=&quot;20307&quot; value=&quot;442&quot;/&gt;&lt;property id=&quot;20309&quot; value=&quot;-1&quot;/&gt;&lt;/object&gt;&lt;object type=&quot;3&quot; unique_id=&quot;27095&quot;&gt;&lt;property id=&quot;20148&quot; value=&quot;5&quot;/&gt;&lt;property id=&quot;20300&quot; value=&quot;Slide 48&quot;/&gt;&lt;property id=&quot;20307&quot; value=&quot;443&quot;/&gt;&lt;property id=&quot;20309&quot; value=&quot;-1&quot;/&gt;&lt;/object&gt;&lt;object type=&quot;3&quot; unique_id=&quot;27096&quot;&gt;&lt;property id=&quot;20148&quot; value=&quot;5&quot;/&gt;&lt;property id=&quot;20300&quot; value=&quot;Slide 49&quot;/&gt;&lt;property id=&quot;20307&quot; value=&quot;444&quot;/&gt;&lt;property id=&quot;20309&quot; value=&quot;-1&quot;/&gt;&lt;/object&gt;&lt;object type=&quot;3&quot; unique_id=&quot;27097&quot;&gt;&lt;property id=&quot;20148&quot; value=&quot;5&quot;/&gt;&lt;property id=&quot;20300&quot; value=&quot;Slide 50&quot;/&gt;&lt;property id=&quot;20307&quot; value=&quot;445&quot;/&gt;&lt;property id=&quot;20309&quot; value=&quot;-1&quot;/&gt;&lt;/object&gt;&lt;object type=&quot;3&quot; unique_id=&quot;27098&quot;&gt;&lt;property id=&quot;20148&quot; value=&quot;5&quot;/&gt;&lt;property id=&quot;20300&quot; value=&quot;Slide 51&quot;/&gt;&lt;property id=&quot;20307&quot; value=&quot;446&quot;/&gt;&lt;property id=&quot;20309&quot; value=&quot;-1&quot;/&gt;&lt;/object&gt;&lt;object type=&quot;3&quot; unique_id=&quot;27099&quot;&gt;&lt;property id=&quot;20148&quot; value=&quot;5&quot;/&gt;&lt;property id=&quot;20300&quot; value=&quot;Slide 52&quot;/&gt;&lt;property id=&quot;20307&quot; value=&quot;447&quot;/&gt;&lt;property id=&quot;20309&quot; value=&quot;-1&quot;/&gt;&lt;/object&gt;&lt;object type=&quot;3&quot; unique_id=&quot;27101&quot;&gt;&lt;property id=&quot;20148&quot; value=&quot;5&quot;/&gt;&lt;property id=&quot;20300&quot; value=&quot;Slide 53&quot;/&gt;&lt;property id=&quot;20307&quot; value=&quot;449&quot;/&gt;&lt;property id=&quot;20309&quot; value=&quot;-1&quot;/&gt;&lt;/object&gt;&lt;object type=&quot;3&quot; unique_id=&quot;28825&quot;&gt;&lt;property id=&quot;20148&quot; value=&quot;5&quot;/&gt;&lt;property id=&quot;20300&quot; value=&quot;Slide 6&quot;/&gt;&lt;property id=&quot;20307&quot; value=&quot;450&quot;/&gt;&lt;/object&gt;&lt;object type=&quot;3&quot; unique_id=&quot;28826&quot;&gt;&lt;property id=&quot;20148&quot; value=&quot;5&quot;/&gt;&lt;property id=&quot;20300&quot; value=&quot;Slide 9 - &amp;quot;Social Sustainability https://www.sare.org/resources/understanding-and-measuring-social-sustainability/ &amp;quot;&quot;/&gt;&lt;property id=&quot;20307&quot; value=&quot;451&quot;/&gt;&lt;/object&gt;&lt;object type=&quot;3&quot; unique_id=&quot;28827&quot;&gt;&lt;property id=&quot;20148&quot; value=&quot;5&quot;/&gt;&lt;property id=&quot;20300&quot; value=&quot;Slide 14&quot;/&gt;&lt;property id=&quot;20307&quot; value=&quot;452&quot;/&gt;&lt;/object&gt;&lt;object type=&quot;3&quot; unique_id=&quot;28828&quot;&gt;&lt;property id=&quot;20148&quot; value=&quot;5&quot;/&gt;&lt;property id=&quot;20300&quot; value=&quot;Slide 15&quot;/&gt;&lt;property id=&quot;20307&quot; value=&quot;453&quot;/&gt;&lt;/object&gt;&lt;object type=&quot;3&quot; unique_id=&quot;28829&quot;&gt;&lt;property id=&quot;20148&quot; value=&quot;5&quot;/&gt;&lt;property id=&quot;20300&quot; value=&quot;Slide 18&quot;/&gt;&lt;property id=&quot;20307&quot; value=&quot;454&quot;/&gt;&lt;/object&gt;&lt;object type=&quot;3&quot; unique_id=&quot;28830&quot;&gt;&lt;property id=&quot;20148&quot; value=&quot;5&quot;/&gt;&lt;property id=&quot;20300&quot; value=&quot;Slide 19&quot;/&gt;&lt;property id=&quot;20307&quot; value=&quot;455&quot;/&gt;&lt;/object&gt;&lt;/object&gt;&lt;object type=&quot;4&quot; unique_id=&quot;14388&quot;&gt;&lt;/object&gt;&lt;object type=&quot;10&quot; unique_id=&quot;15038&quot;&gt;&lt;object type=&quot;11&quot; unique_id=&quot;15039&quot;&gt;&lt;property id=&quot;20180&quot; value=&quot;0&quot;/&gt;&lt;property id=&quot;20181&quot; value=&quot;1&quot;/&gt;&lt;property id=&quot;20183&quot; value=&quot;1&quot;/&gt;&lt;/object&gt;&lt;object type=&quot;12&quot; unique_id=&quot;15101&quot;&gt;&lt;/object&gt;&lt;object type=&quot;13&quot; unique_id=&quot;2723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C8158B71-F67E-4BE7-8C60-E46ACC98C689}_30.png&quot;/&gt;&lt;left val=&quot;149&quot;/&gt;&lt;top val=&quot;30&quot;/&gt;&lt;width val=&quot;450&quot;/&gt;&lt;height val=&quot;68&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0&quot;/&gt;&lt;lineCharCount val=&quot;10&quot;/&gt;&lt;lineCharCount val=&quot;4&quot;/&gt;&lt;lineCharCount val=&quot;7&quot;/&gt;&lt;lineCharCount val=&quot;7&quot;/&gt;&lt;lineCharCount val=&quot;6&quot;/&gt;&lt;lineCharCount val=&quot;6&quot;/&gt;&lt;/TableIndex&gt;&lt;/ShapeTextInfo&gt;"/>
  <p:tag name="HTML_SHAPEINFO" val="&lt;ThreeDShapeInfo&gt;&lt;uuid val=&quot;&quot;/&gt;&lt;isInvalidForFieldText val=&quot;0&quot;/&gt;&lt;Image&gt;&lt;filename val=&quot;C:\Users\schre002\AppData\Local\Temp\PR\data\asimages\{7B8D681E-0DD5-40F1-A27B-EF9118199A02}_35.png&quot;/&gt;&lt;left val=&quot;34&quot;/&gt;&lt;top val=&quot;221&quot;/&gt;&lt;width val=&quot;115&quot;/&gt;&lt;height val=&quot;168&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C8158B71-F67E-4BE7-8C60-E46ACC98C689}_30.png&quot;/&gt;&lt;left val=&quot;149&quot;/&gt;&lt;top val=&quot;30&quot;/&gt;&lt;width val=&quot;450&quot;/&gt;&lt;height val=&quot;68&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0&quot;/&gt;&lt;lineCharCount val=&quot;10&quot;/&gt;&lt;lineCharCount val=&quot;4&quot;/&gt;&lt;lineCharCount val=&quot;7&quot;/&gt;&lt;lineCharCount val=&quot;7&quot;/&gt;&lt;lineCharCount val=&quot;6&quot;/&gt;&lt;lineCharCount val=&quot;6&quot;/&gt;&lt;/TableIndex&gt;&lt;/ShapeTextInfo&gt;"/>
  <p:tag name="HTML_SHAPEINFO" val="&lt;ThreeDShapeInfo&gt;&lt;uuid val=&quot;&quot;/&gt;&lt;isInvalidForFieldText val=&quot;0&quot;/&gt;&lt;Image&gt;&lt;filename val=&quot;C:\Users\schre002\AppData\Local\Temp\PR\data\asimages\{7B8D681E-0DD5-40F1-A27B-EF9118199A02}_35.png&quot;/&gt;&lt;left val=&quot;34&quot;/&gt;&lt;top val=&quot;221&quot;/&gt;&lt;width val=&quot;115&quot;/&gt;&lt;height val=&quot;168&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quot;/&gt;&lt;lineCharCount val=&quot;7&quot;/&gt;&lt;lineCharCount val=&quot;8&quot;/&gt;&lt;lineCharCount val=&quot;4&quot;/&gt;&lt;/TableIndex&gt;&lt;/ShapeTextInfo&gt;"/>
  <p:tag name="HTML_SHAPEINFO" val="&lt;ThreeDShapeInfo&gt;&lt;uuid val=&quot;&quot;/&gt;&lt;isInvalidForFieldText val=&quot;0&quot;/&gt;&lt;Image&gt;&lt;filename val=&quot;C:\Users\schre002\AppData\Local\Temp\PR\data\asimages\{6CBDE405-E201-48D1-930E-CEF4A319C594}_35.png&quot;/&gt;&lt;left val=&quot;7&quot;/&gt;&lt;top val=&quot;51&quot;/&gt;&lt;width val=&quot;89&quot;/&gt;&lt;height val=&quot;103&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C8158B71-F67E-4BE7-8C60-E46ACC98C689}_30.png&quot;/&gt;&lt;left val=&quot;149&quot;/&gt;&lt;top val=&quot;30&quot;/&gt;&lt;width val=&quot;450&quot;/&gt;&lt;height val=&quot;68&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8&quot;/&gt;&lt;/TableIndex&gt;&lt;/ShapeTextInfo&gt;"/>
  <p:tag name="HTML_SHAPEINFO" val="&lt;ThreeDShapeInfo&gt;&lt;uuid val=&quot;&quot;/&gt;&lt;isInvalidForFieldText val=&quot;0&quot;/&gt;&lt;Image&gt;&lt;filename val=&quot;C:\Users\schre002\AppData\Local\Temp\PR\data\asimages\{BE088DDD-E57C-4586-89FE-779C5D2013AE}_57.png&quot;/&gt;&lt;left val=&quot;17&quot;/&gt;&lt;top val=&quot;-9&quot;/&gt;&lt;width val=&quot;371&quot;/&gt;&lt;height val=&quot;133&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schre002\AppData\Local\Temp\PR\data\asimages\{A50CF465-C667-4049-8673-CEC00202832D}_57.png&quot;/&gt;&lt;left val=&quot;279&quot;/&gt;&lt;top val=&quot;476&quot;/&gt;&lt;width val=&quot;144&quot;/&gt;&lt;height val=&quot;19&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0&quot;/&gt;&lt;lineCharCount val=&quot;28&quot;/&gt;&lt;lineCharCount val=&quot;19&quot;/&gt;&lt;lineCharCount val=&quot;1&quot;/&gt;&lt;lineCharCount val=&quot;19&quot;/&gt;&lt;lineCharCount val=&quot;18&quot;/&gt;&lt;lineCharCount val=&quot;17&quot;/&gt;&lt;/TableIndex&gt;&lt;/ShapeTextInfo&gt;"/>
  <p:tag name="HTML_SHAPEINFO" val="&lt;ThreeDShapeInfo&gt;&lt;uuid val=&quot;&quot;/&gt;&lt;isInvalidForFieldText val=&quot;0&quot;/&gt;&lt;Image&gt;&lt;filename val=&quot;C:\Users\schre002\AppData\Local\Temp\PR\data\asimages\{F9B51606-2B7D-4313-9F82-AC81DED00755}_57.png&quot;/&gt;&lt;left val=&quot;8&quot;/&gt;&lt;top val=&quot;185&quot;/&gt;&lt;width val=&quot;350&quot;/&gt;&lt;height val=&quot;266&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6&quot;/&gt;&lt;/TableIndex&gt;&lt;/ShapeTextInfo&gt;"/>
  <p:tag name="HTML_SHAPEINFO" val="&lt;ThreeDShapeInfo&gt;&lt;uuid val=&quot;&quot;/&gt;&lt;isInvalidForFieldText val=&quot;0&quot;/&gt;&lt;Image&gt;&lt;filename val=&quot;C:\Users\schre002\AppData\Local\Temp\PR\data\asimages\{448FA3E6-2B4B-4C13-97C0-74ED84C4048F}_58.png&quot;/&gt;&lt;left val=&quot;17&quot;/&gt;&lt;top val=&quot;31&quot;/&gt;&lt;width val=&quot;357&quot;/&gt;&lt;height val=&quot;12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3&quot;/&gt;&lt;lineCharCount val=&quot;32&quot;/&gt;&lt;lineCharCount val=&quot;38&quot;/&gt;&lt;lineCharCount val=&quot;20&quot;/&gt;&lt;lineCharCount val=&quot;27&quot;/&gt;&lt;lineCharCount val=&quot;19&quot;/&gt;&lt;/TableIndex&gt;&lt;/ShapeTextInfo&gt;"/>
  <p:tag name="HTML_SHAPEINFO" val="&lt;ThreeDShapeInfo&gt;&lt;uuid val=&quot;&quot;/&gt;&lt;isInvalidForFieldText val=&quot;0&quot;/&gt;&lt;Image&gt;&lt;filename val=&quot;C:\Users\schre002\AppData\Local\Temp\PR\data\asimages\{2294ED49-5DA0-4D61-9530-4C4999060DEE}_58.png&quot;/&gt;&lt;left val=&quot;0&quot;/&gt;&lt;top val=&quot;220&quot;/&gt;&lt;width val=&quot;403&quot;/&gt;&lt;height val=&quot;130&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4&quot;/&gt;&lt;lineCharCount val=&quot;20&quot;/&gt;&lt;lineCharCount val=&quot;25&quot;/&gt;&lt;/TableIndex&gt;&lt;/ShapeTextInfo&gt;"/>
  <p:tag name="HTML_SHAPEINFO" val="&lt;ThreeDShapeInfo&gt;&lt;uuid val=&quot;&quot;/&gt;&lt;isInvalidForFieldText val=&quot;0&quot;/&gt;&lt;Image&gt;&lt;filename val=&quot;C:\Users\schre002\AppData\Local\Temp\PR\data\asimages\{23C18573-DC95-4D65-9239-859E639B51B5}_58.png&quot;/&gt;&lt;left val=&quot;35&quot;/&gt;&lt;top val=&quot;376&quot;/&gt;&lt;width val=&quot;363&quot;/&gt;&lt;height val=&quot;106&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chre002\AppData\Local\Temp\PR\data\asimages\{FC83C5CE-26C2-4B37-8417-28A2660F6BBF}_30.png&quot;/&gt;&lt;left val=&quot;53&quot;/&gt;&lt;top val=&quot;510&quot;/&gt;&lt;width val=&quot;186&quot;/&gt;&lt;height val=&quot;30&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chre002\AppData\Local\Temp\PR\data\asimages\{F980518B-2C05-4829-B141-6F4AAB316006}_34.png&quot;/&gt;&lt;left val=&quot;53&quot;/&gt;&lt;top val=&quot;510&quot;/&gt;&lt;width val=&quot;186&quot;/&gt;&lt;height val=&quot;30&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10&quot;/&gt;&lt;lineCharCount val=&quot;24&quot;/&gt;&lt;/TableIndex&gt;&lt;/ShapeTextInfo&gt;"/>
  <p:tag name="HTML_SHAPEINFO" val="&lt;ThreeDShapeInfo&gt;&lt;uuid val=&quot;&quot;/&gt;&lt;isInvalidForFieldText val=&quot;0&quot;/&gt;&lt;Image&gt;&lt;filename val=&quot;C:\Users\schre002\AppData\Local\Temp\PR\data\asimages\{BDB6B755-C42C-4715-B328-3B937304EC7A}_1.png&quot;/&gt;&lt;left val=&quot;0&quot;/&gt;&lt;top val=&quot;-9&quot;/&gt;&lt;width val=&quot;527&quot;/&gt;&lt;height val=&quot;210&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0&quot;/&gt;&lt;lineCharCount val=&quot;27&quot;/&gt;&lt;lineCharCount val=&quot;29&quot;/&gt;&lt;lineCharCount val=&quot;22&quot;/&gt;&lt;lineCharCount val=&quot;22&quot;/&gt;&lt;lineCharCount val=&quot;32&quot;/&gt;&lt;lineCharCount val=&quot;25&quot;/&gt;&lt;lineCharCount val=&quot;14&quot;/&gt;&lt;lineCharCount val=&quot;26&quot;/&gt;&lt;/TableIndex&gt;&lt;/ShapeTextInfo&gt;"/>
  <p:tag name="HTML_SHAPEINFO" val="&lt;ThreeDShapeInfo&gt;&lt;uuid val=&quot;&quot;/&gt;&lt;isInvalidForFieldText val=&quot;0&quot;/&gt;&lt;Image&gt;&lt;filename val=&quot;C:\Users\schre002\AppData\Local\Temp\PR\data\asimages\{8ACEDFF7-F32D-44B5-8FFE-A9E9840411A5}_1.png&quot;/&gt;&lt;left val=&quot;-2&quot;/&gt;&lt;top val=&quot;167&quot;/&gt;&lt;width val=&quot;342&quot;/&gt;&lt;height val=&quot;336&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2&quot;/&gt;&lt;lineCharCount val=&quot;9&quot;/&gt;&lt;lineCharCount val=&quot;9&quot;/&gt;&lt;/TableIndex&gt;&lt;/ShapeTextInfo&gt;"/>
  <p:tag name="HTML_SHAPEINFO" val="&lt;ThreeDShapeInfo&gt;&lt;uuid val=&quot;&quot;/&gt;&lt;isInvalidForFieldText val=&quot;0&quot;/&gt;&lt;Image&gt;&lt;filename val=&quot;C:\Users\schre002\AppData\Local\Temp\PR\data\asimages\{1F2843FB-F84C-4AC6-8B07-06855ADBD372}_2.png&quot;/&gt;&lt;left val=&quot;7&quot;/&gt;&lt;top val=&quot;281&quot;/&gt;&lt;width val=&quot;141&quot;/&gt;&lt;height val=&quot;156&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schre002\AppData\Local\Temp\PR\data\asimages\{3ACAF7DC-2CE5-4A4C-8EFF-247687ECCE9D}_3.png&quot;/&gt;&lt;left val=&quot;278&quot;/&gt;&lt;top val=&quot;509&quot;/&gt;&lt;width val=&quot;144&quot;/&gt;&lt;height val=&quot;20&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20&quot;/&gt;&lt;lineCharCount val=&quot;19&quot;/&gt;&lt;lineCharCount val=&quot;18&quot;/&gt;&lt;lineCharCount val=&quot;13&quot;/&gt;&lt;/TableIndex&gt;&lt;/ShapeTextInfo&gt;"/>
  <p:tag name="HTML_SHAPEINFO" val="&lt;ThreeDShapeInfo&gt;&lt;uuid val=&quot;&quot;/&gt;&lt;isInvalidForFieldText val=&quot;0&quot;/&gt;&lt;Image&gt;&lt;filename val=&quot;C:\Users\schre002\AppData\Local\Temp\PR\data\asimages\{BFEEC7A4-153A-48A4-A35F-324AAFAF023B}_4.png&quot;/&gt;&lt;left val=&quot;29&quot;/&gt;&lt;top val=&quot;153&quot;/&gt;&lt;width val=&quot;320&quot;/&gt;&lt;height val=&quot;26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schre002\AppData\Local\Temp\PR\data\asimages\{A0A47F21-4442-48AD-840A-4B31138870A9}_4.png&quot;/&gt;&lt;left val=&quot;21&quot;/&gt;&lt;top val=&quot;47&quot;/&gt;&lt;width val=&quot;340&quot;/&gt;&lt;height val=&quot;93&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1&quot;/&gt;&lt;lineCharCount val=&quot;30&quot;/&gt;&lt;lineCharCount val=&quot;23&quot;/&gt;&lt;lineCharCount val=&quot;22&quot;/&gt;&lt;lineCharCount val=&quot;30&quot;/&gt;&lt;lineCharCount val=&quot;28&quot;/&gt;&lt;/TableIndex&gt;&lt;/ShapeTextInfo&gt;"/>
  <p:tag name="HTML_SHAPEINFO" val="&lt;ThreeDShapeInfo&gt;&lt;uuid val=&quot;&quot;/&gt;&lt;isInvalidForFieldText val=&quot;0&quot;/&gt;&lt;Image&gt;&lt;filename val=&quot;C:\Users\schre002\AppData\Local\Temp\PR\data\asimages\{801ADE76-C8C7-445E-B079-EF2AD2399951}_5.png&quot;/&gt;&lt;left val=&quot;11&quot;/&gt;&lt;top val=&quot;166&quot;/&gt;&lt;width val=&quot;340&quot;/&gt;&lt;height val=&quot;23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3&quot;/&gt;&lt;/TableIndex&gt;&lt;/ShapeTextInfo&gt;"/>
  <p:tag name="HTML_SHAPEINFO" val="&lt;ThreeDShapeInfo&gt;&lt;uuid val=&quot;&quot;/&gt;&lt;isInvalidForFieldText val=&quot;0&quot;/&gt;&lt;Image&gt;&lt;filename val=&quot;C:\Users\schre002\AppData\Local\Temp\PR\data\asimages\{840A305D-CF25-4622-B170-12CC262069A6}_5.png&quot;/&gt;&lt;left val=&quot;19&quot;/&gt;&lt;top val=&quot;8&quot;/&gt;&lt;width val=&quot;359&quot;/&gt;&lt;height val=&quot;13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schre002\AppData\Local\Temp\PR\data\asimages\{DEB7D166-59BF-4441-8073-F9BFA9F18E16}_5.png&quot;/&gt;&lt;left val=&quot;278&quot;/&gt;&lt;top val=&quot;511&quot;/&gt;&lt;width val=&quot;144&quot;/&gt;&lt;height val=&quot;20&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11&quot;/&gt;&lt;/TableIndex&gt;&lt;/ShapeTextInfo&gt;"/>
  <p:tag name="HTML_SHAPEINFO" val="&lt;ThreeDShapeInfo&gt;&lt;uuid val=&quot;&quot;/&gt;&lt;isInvalidForFieldText val=&quot;0&quot;/&gt;&lt;Image&gt;&lt;filename val=&quot;C:\Users\schre002\AppData\Local\Temp\PR\data\asimages\{7A31837F-D084-4208-AD58-EFD21CF9EF74}_7.png&quot;/&gt;&lt;left val=&quot;370&quot;/&gt;&lt;top val=&quot;1&quot;/&gt;&lt;width val=&quot;332&quot;/&gt;&lt;height val=&quot;146&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6&quot;/&gt;&lt;lineCharCount val=&quot;21&quot;/&gt;&lt;lineCharCount val=&quot;12&quot;/&gt;&lt;lineCharCount val=&quot;25&quot;/&gt;&lt;lineCharCount val=&quot;17&quot;/&gt;&lt;lineCharCount val=&quot;15&quot;/&gt;&lt;/TableIndex&gt;&lt;/ShapeTextInfo&gt;"/>
  <p:tag name="HTML_SHAPEINFO" val="&lt;ThreeDShapeInfo&gt;&lt;uuid val=&quot;&quot;/&gt;&lt;isInvalidForFieldText val=&quot;0&quot;/&gt;&lt;Image&gt;&lt;filename val=&quot;C:\Users\schre002\AppData\Local\Temp\PR\data\asimages\{5C08198C-6B1C-4372-93E7-832E9D1AE4C2}_7.png&quot;/&gt;&lt;left val=&quot;371&quot;/&gt;&lt;top val=&quot;183&quot;/&gt;&lt;width val=&quot;336&quot;/&gt;&lt;height val=&quot;288&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3&quot;/&gt;&lt;lineCharCount val=&quot;25&quot;/&gt;&lt;lineCharCount val=&quot;3&quot;/&gt;&lt;lineCharCount val=&quot;24&quot;/&gt;&lt;/TableIndex&gt;&lt;/ShapeTextInfo&gt;"/>
  <p:tag name="HTML_SHAPEINFO" val="&lt;ThreeDShapeInfo&gt;&lt;uuid val=&quot;&quot;/&gt;&lt;isInvalidForFieldText val=&quot;0&quot;/&gt;&lt;Image&gt;&lt;filename val=&quot;C:\Users\schre002\AppData\Local\Temp\PR\data\asimages\{0BB5053A-C60D-4192-B232-81FBF54B66FF}_7.png&quot;/&gt;&lt;left val=&quot;19&quot;/&gt;&lt;top val=&quot;301&quot;/&gt;&lt;width val=&quot;308&quot;/&gt;&lt;height val=&quot;13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schre002\AppData\Local\Temp\PR\data\asimages\{1D327043-4903-46C5-BE5B-D7860CEDDEAF}_7.png&quot;/&gt;&lt;left val=&quot;294&quot;/&gt;&lt;top val=&quot;506&quot;/&gt;&lt;width val=&quot;145&quot;/&gt;&lt;height val=&quot;1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chre002\AppData\Local\Temp\PR\data\asimages\{7F7DCD12-D8B8-4E0D-AC0D-A356CB33BDEE}_8.png&quot;/&gt;&lt;left val=&quot;11&quot;/&gt;&lt;top val=&quot;329&quot;/&gt;&lt;width val=&quot;181&quot;/&gt;&lt;height val=&quot;14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chre002\AppData\Local\Temp\PR\data\asimages\{3A00B004-DA39-4937-91B9-E714C1B9D53C}_8.png&quot;/&gt;&lt;left val=&quot;137&quot;/&gt;&lt;top val=&quot;329&quot;/&gt;&lt;width val=&quot;192&quot;/&gt;&lt;height val=&quot;144&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quot;/&gt;&lt;lineCharCount val=&quot;11&quot;/&gt;&lt;/TableIndex&gt;&lt;/ShapeTextInfo&gt;"/>
  <p:tag name="HTML_SHAPEINFO" val="&lt;ThreeDShapeInfo&gt;&lt;uuid val=&quot;&quot;/&gt;&lt;isInvalidForFieldText val=&quot;0&quot;/&gt;&lt;Image&gt;&lt;filename val=&quot;C:\Users\schre002\AppData\Local\Temp\PR\data\asimages\{56DA4216-DB07-4863-A342-78730DDF8460}_8.png&quot;/&gt;&lt;left val=&quot;-18&quot;/&gt;&lt;top val=&quot;8&quot;/&gt;&lt;width val=&quot;391&quot;/&gt;&lt;height val=&quot;168&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chre002\AppData\Local\Temp\PR\data\asimages\{9EE742CF-46A4-4C74-A0D5-957C43BCC206}_8.png&quot;/&gt;&lt;left val=&quot;59&quot;/&gt;&lt;top val=&quot;251&quot;/&gt;&lt;width val=&quot;205&quot;/&gt;&lt;height val=&quot;144&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25&quot;/&gt;&lt;lineCharCount val=&quot;33&quot;/&gt;&lt;lineCharCount val=&quot;18&quot;/&gt;&lt;/TableIndex&gt;&lt;/ShapeTextInfo&gt;"/>
  <p:tag name="HTML_SHAPEINFO" val="&lt;ThreeDShapeInfo&gt;&lt;uuid val=&quot;&quot;/&gt;&lt;isInvalidForFieldText val=&quot;0&quot;/&gt;&lt;Image&gt;&lt;filename val=&quot;C:\Users\schre002\AppData\Local\Temp\PR\data\asimages\{2689F203-9DB8-48D9-B6D6-61FFCA49285D}_8.png&quot;/&gt;&lt;left val=&quot;0&quot;/&gt;&lt;top val=&quot;134&quot;/&gt;&lt;width val=&quot;349&quot;/&gt;&lt;height val=&quot;117&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schre002\AppData\Local\Temp\PR\data\asimages\{9103B459-599B-4843-90D7-44B3E568C4AD}_8.png&quot;/&gt;&lt;left val=&quot;278&quot;/&gt;&lt;top val=&quot;504&quot;/&gt;&lt;width val=&quot;144&quot;/&gt;&lt;height val=&quot;20&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2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16&quot;/&gt;&lt;lineCharCount val=&quot;14&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3&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2&quot;/&gt;&lt;lineCharCount val=&quot;33&quot;/&gt;&lt;lineCharCount val=&quot;33&quot;/&gt;&lt;lineCharCount val=&quot;17&quot;/&gt;&lt;lineCharCount val=&quot;34&quot;/&gt;&lt;lineCharCount val=&quot;21&quot;/&gt;&lt;lineCharCount val=&quot;28&quot;/&gt;&lt;lineCharCount val=&quot;31&quot;/&gt;&lt;lineCharCount val=&quot;35&quot;/&gt;&lt;lineCharCount val=&quot;29&quot;/&gt;&lt;lineCharCount val=&quot;18&quot;/&gt;&lt;lineCharCount val=&quot;14&quot;/&gt;&lt;/TableIndex&gt;&lt;/ShapeTextInfo&gt;"/>
  <p:tag name="HTML_SHAPEINFO" val="&lt;ThreeDShapeInfo&gt;&lt;uuid val=&quot;&quot;/&gt;&lt;isInvalidForFieldText val=&quot;0&quot;/&gt;&lt;Image&gt;&lt;filename val=&quot;C:\Users\schre002\AppData\Local\Temp\PR\data\asimages\{1D7A4C56-AF50-4D25-BADB-9ACC218E1BBB}_9.png&quot;/&gt;&lt;left val=&quot;0&quot;/&gt;&lt;top val=&quot;153&quot;/&gt;&lt;width val=&quot;360&quot;/&gt;&lt;height val=&quot;344&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schre002\AppData\Local\Temp\PR\data\asimages\{D959255F-EE5C-4A37-B5F0-D715267369AF}_9.png&quot;/&gt;&lt;left val=&quot;275&quot;/&gt;&lt;top val=&quot;506&quot;/&gt;&lt;width val=&quot;144&quot;/&gt;&lt;height val=&quot;19&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quot;/&gt;&lt;lineCharCount val=&quot;15&quot;/&gt;&lt;/TableIndex&gt;&lt;/ShapeTextInfo&gt;"/>
  <p:tag name="HTML_SHAPEINFO" val="&lt;ThreeDShapeInfo&gt;&lt;uuid val=&quot;&quot;/&gt;&lt;isInvalidForFieldText val=&quot;0&quot;/&gt;&lt;Image&gt;&lt;filename val=&quot;C:\Users\schre002\AppData\Local\Temp\PR\data\asimages\{AD700B87-78E3-4BFB-B4A8-4598C58FF642}_9.png&quot;/&gt;&lt;left val=&quot;-12&quot;/&gt;&lt;top val=&quot;14&quot;/&gt;&lt;width val=&quot;391&quot;/&gt;&lt;height val=&quot;170&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schre002\AppData\Local\Temp\PR\data\asimages\{CF8AD688-ED5E-4441-BE90-6A3C567566A9}_11.png&quot;/&gt;&lt;left val=&quot;0&quot;/&gt;&lt;top val=&quot;2&quot;/&gt;&lt;width val=&quot;420&quot;/&gt;&lt;height val=&quot;89&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1&quot;/&gt;&lt;lineCharCount val=&quot;30&quot;/&gt;&lt;lineCharCount val=&quot;25&quot;/&gt;&lt;lineCharCount val=&quot;33&quot;/&gt;&lt;lineCharCount val=&quot;21&quot;/&gt;&lt;lineCharCount val=&quot;22&quot;/&gt;&lt;lineCharCount val=&quot;1&quot;/&gt;&lt;lineCharCount val=&quot;28&quot;/&gt;&lt;lineCharCount val=&quot;29&quot;/&gt;&lt;lineCharCount val=&quot;20&quot;/&gt;&lt;lineCharCount val=&quot;1&quot;/&gt;&lt;/TableIndex&gt;&lt;/ShapeTextInfo&gt;"/>
  <p:tag name="HTML_SHAPEINFO" val="&lt;ThreeDShapeInfo&gt;&lt;uuid val=&quot;&quot;/&gt;&lt;isInvalidForFieldText val=&quot;0&quot;/&gt;&lt;Image&gt;&lt;filename val=&quot;C:\Users\schre002\AppData\Local\Temp\PR\data\asimages\{7558CC41-09C1-4F20-94AB-BE0B48B8D2BF}_11.png&quot;/&gt;&lt;left val=&quot;0&quot;/&gt;&lt;top val=&quot;137&quot;/&gt;&lt;width val=&quot;388&quot;/&gt;&lt;height val=&quot;456&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8EF642C2-B539-4367-979A-AFDB40887469}_10.png&quot;/&gt;&lt;left val=&quot;291&quot;/&gt;&lt;top val=&quot;458&quot;/&gt;&lt;width val=&quot;144&quot;/&gt;&lt;height val=&quot;19&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8&quot;/&gt;&lt;/TableIndex&gt;&lt;/ShapeTextInfo&gt;"/>
  <p:tag name="HTML_SHAPEINFO" val="&lt;ThreeDShapeInfo&gt;&lt;uuid val=&quot;&quot;/&gt;&lt;isInvalidForFieldText val=&quot;0&quot;/&gt;&lt;Image&gt;&lt;filename val=&quot;C:\Users\schre002\AppData\Local\Temp\PR\data\asimages\{7234FF73-48A3-4DE0-8F34-8B5EDF98E6F6}_19.png&quot;/&gt;&lt;left val=&quot;17&quot;/&gt;&lt;top val=&quot;-9&quot;/&gt;&lt;width val=&quot;359&quot;/&gt;&lt;height val=&quot;16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5&quot;/&gt;&lt;lineCharCount val=&quot;34&quot;/&gt;&lt;lineCharCount val=&quot;24&quot;/&gt;&lt;lineCharCount val=&quot;32&quot;/&gt;&lt;lineCharCount val=&quot;11&quot;/&gt;&lt;lineCharCount val=&quot;1&quot;/&gt;&lt;/TableIndex&gt;&lt;/ShapeTextInfo&gt;"/>
  <p:tag name="HTML_SHAPEINFO" val="&lt;ThreeDShapeInfo&gt;&lt;uuid val=&quot;&quot;/&gt;&lt;isInvalidForFieldText val=&quot;0&quot;/&gt;&lt;Image&gt;&lt;filename val=&quot;C:\Users\schre002\AppData\Local\Temp\PR\data\asimages\{7D6D6111-7B2C-439B-9C1D-584FC8E9384E}_19.png&quot;/&gt;&lt;left val=&quot;-4&quot;/&gt;&lt;top val=&quot;185&quot;/&gt;&lt;width val=&quot;381&quot;/&gt;&lt;height val=&quot;26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schre002\AppData\Local\Temp\PR\data\asimages\{47867943-BB6C-483D-890A-81DAF852F1B5}_1.png&quot;/&gt;&lt;left val=&quot;11&quot;/&gt;&lt;top val=&quot;491&quot;/&gt;&lt;width val=&quot;194&quot;/&gt;&lt;height val=&quot;35&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schre002\AppData\Local\Temp\PR\data\asimages\{5BB3E475-D1BE-4C49-BE79-A6A60C8D470F}_21.png&quot;/&gt;&lt;left val=&quot;368&quot;/&gt;&lt;top val=&quot;500&quot;/&gt;&lt;width val=&quot;144&quot;/&gt;&lt;height val=&quot;19&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9&quot;/&gt;&lt;/TableIndex&gt;&lt;/ShapeTextInfo&gt;"/>
  <p:tag name="HTML_SHAPEINFO" val="&lt;ThreeDShapeInfo&gt;&lt;uuid val=&quot;&quot;/&gt;&lt;isInvalidForFieldText val=&quot;0&quot;/&gt;&lt;Image&gt;&lt;filename val=&quot;C:\Users\schre002\AppData\Local\Temp\PR\data\asimages\{BB721B95-7B0F-4355-8956-DF2D1E26C8D4}_15.png&quot;/&gt;&lt;left val=&quot;17&quot;/&gt;&lt;top val=&quot;3&quot;/&gt;&lt;width val=&quot;365&quot;/&gt;&lt;height val=&quot;133&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schre002\AppData\Local\Temp\PR\data\asimages\{9F7B92F3-1A52-4D37-8903-469987583515}_15.png&quot;/&gt;&lt;left val=&quot;303&quot;/&gt;&lt;top val=&quot;458&quot;/&gt;&lt;width val=&quot;144&quot;/&gt;&lt;height val=&quot;19&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5&quot;/&gt;&lt;lineCharCount val=&quot;27&quot;/&gt;&lt;lineCharCount val=&quot;25&quot;/&gt;&lt;lineCharCount val=&quot;25&quot;/&gt;&lt;lineCharCount val=&quot;21&quot;/&gt;&lt;lineCharCount val=&quot;8&quot;/&gt;&lt;lineCharCount val=&quot;20&quot;/&gt;&lt;lineCharCount val=&quot;7&quot;/&gt;&lt;/TableIndex&gt;&lt;/ShapeTextInfo&gt;"/>
  <p:tag name="HTML_SHAPEINFO" val="&lt;ThreeDShapeInfo&gt;&lt;uuid val=&quot;&quot;/&gt;&lt;isInvalidForFieldText val=&quot;0&quot;/&gt;&lt;Image&gt;&lt;filename val=&quot;C:\Users\schre002\AppData\Local\Temp\PR\data\asimages\{A790B14F-4669-4E71-865A-094F59F1FE19}_15.png&quot;/&gt;&lt;left val=&quot;11&quot;/&gt;&lt;top val=&quot;143&quot;/&gt;&lt;width val=&quot;344&quot;/&gt;&lt;height val=&quot;343&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schre002\AppData\Local\Temp\PR\data\asimages\{427E649E-F463-40B1-97DC-13CB45173C0A}_22.png&quot;/&gt;&lt;left val=&quot;380&quot;/&gt;&lt;top val=&quot;500&quot;/&gt;&lt;width val=&quot;144&quot;/&gt;&lt;height val=&quot;20&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8&quot;/&gt;&lt;lineCharCount val=&quot;38&quot;/&gt;&lt;lineCharCount val=&quot;22&quot;/&gt;&lt;lineCharCount val=&quot;31&quot;/&gt;&lt;lineCharCount val=&quot;39&quot;/&gt;&lt;lineCharCount val=&quot;32&quot;/&gt;&lt;lineCharCount val=&quot;34&quot;/&gt;&lt;lineCharCount val=&quot;33&quot;/&gt;&lt;lineCharCount val=&quot;23&quot;/&gt;&lt;/TableIndex&gt;&lt;/ShapeTextInfo&gt;"/>
  <p:tag name="HTML_SHAPEINFO" val="&lt;ThreeDShapeInfo&gt;&lt;uuid val=&quot;&quot;/&gt;&lt;isInvalidForFieldText val=&quot;0&quot;/&gt;&lt;Image&gt;&lt;filename val=&quot;C:\Users\schre002\AppData\Local\Temp\PR\data\asimages\{FDCFFF03-63DA-4784-AAE3-31C0506B6AC8}_22.png&quot;/&gt;&lt;left val=&quot;0&quot;/&gt;&lt;top val=&quot;155&quot;/&gt;&lt;width val=&quot;436&quot;/&gt;&lt;height val=&quot;400&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schre002\AppData\Local\Temp\PR\data\asimages\{9E8FE2BD-B30B-493E-82FC-DF595E576B24}_22.png&quot;/&gt;&lt;left val=&quot;0&quot;/&gt;&lt;top val=&quot;13&quot;/&gt;&lt;width val=&quot;720&quot;/&gt;&lt;height val=&quot;9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schre002\AppData\Local\Temp\PR\data\asimages\{5BB3E475-D1BE-4C49-BE79-A6A60C8D470F}_21.png&quot;/&gt;&lt;left val=&quot;368&quot;/&gt;&lt;top val=&quot;500&quot;/&gt;&lt;width val=&quot;144&quot;/&gt;&lt;height val=&quot;19&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2&quot;/&gt;&lt;lineCharCount val=&quot;19&quot;/&gt;&lt;lineCharCount val=&quot;31&quot;/&gt;&lt;lineCharCount val=&quot;32&quot;/&gt;&lt;lineCharCount val=&quot;32&quot;/&gt;&lt;lineCharCount val=&quot;14&quot;/&gt;&lt;lineCharCount val=&quot;31&quot;/&gt;&lt;lineCharCount val=&quot;38&quot;/&gt;&lt;lineCharCount val=&quot;17&quot;/&gt;&lt;/TableIndex&gt;&lt;/ShapeTextInfo&gt;"/>
  <p:tag name="HTML_SHAPEINFO" val="&lt;ThreeDShapeInfo&gt;&lt;uuid val=&quot;&quot;/&gt;&lt;isInvalidForFieldText val=&quot;0&quot;/&gt;&lt;Image&gt;&lt;filename val=&quot;C:\Users\schre002\AppData\Local\Temp\PR\data\asimages\{7358C154-2741-4374-8D0A-C35114E77057}_21.png&quot;/&gt;&lt;left val=&quot;19&quot;/&gt;&lt;top val=&quot;155&quot;/&gt;&lt;width val=&quot;416&quot;/&gt;&lt;height val=&quot;400&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9&quot;/&gt;&lt;/TableIndex&gt;&lt;/ShapeTextInfo&gt;"/>
  <p:tag name="HTML_SHAPEINFO" val="&lt;ThreeDShapeInfo&gt;&lt;uuid val=&quot;&quot;/&gt;&lt;isInvalidForFieldText val=&quot;0&quot;/&gt;&lt;Image&gt;&lt;filename val=&quot;C:\Users\schre002\AppData\Local\Temp\PR\data\asimages\{44D70B76-532A-496E-9C5F-44C1DB15F7FD}_21.png&quot;/&gt;&lt;left val=&quot;0&quot;/&gt;&lt;top val=&quot;0&quot;/&gt;&lt;width val=&quot;720&quot;/&gt;&lt;height val=&quot;131&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3&quot;/&gt;&lt;/TableIndex&gt;&lt;/ShapeTextInfo&gt;"/>
  <p:tag name="HTML_SHAPEINFO" val="&lt;ThreeDShapeInfo&gt;&lt;uuid val=&quot;&quot;/&gt;&lt;isInvalidForFieldText val=&quot;0&quot;/&gt;&lt;Image&gt;&lt;filename val=&quot;C:\Users\schre002\AppData\Local\Temp\PR\data\asimages\{1D6ACD77-8D0B-4A6C-9281-5494CE3E428E}_29.png&quot;/&gt;&lt;left val=&quot;17&quot;/&gt;&lt;top val=&quot;-9&quot;/&gt;&lt;width val=&quot;371&quot;/&gt;&lt;height val=&quot;133&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schre002\AppData\Local\Temp\PR\data\asimages\{71515080-7251-4A2B-BA97-1DAC0FA61C91}_29.png&quot;/&gt;&lt;left val=&quot;333&quot;/&gt;&lt;top val=&quot;458&quot;/&gt;&lt;width val=&quot;144&quot;/&gt;&lt;height val=&quot;1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8&quot;/&gt;&lt;lineCharCount val=&quot;21&quot;/&gt;&lt;lineCharCount val=&quot;26&quot;/&gt;&lt;lineCharCount val=&quot;18&quot;/&gt;&lt;lineCharCount val=&quot;27&quot;/&gt;&lt;lineCharCount val=&quot;28&quot;/&gt;&lt;lineCharCount val=&quot;33&quot;/&gt;&lt;lineCharCount val=&quot;18&quot;/&gt;&lt;lineCharCount val=&quot;29&quot;/&gt;&lt;lineCharCount val=&quot;1&quot;/&gt;&lt;lineCharCount val=&quot;1&quot;/&gt;&lt;/TableIndex&gt;&lt;/ShapeTextInfo&gt;"/>
  <p:tag name="HTML_SHAPEINFO" val="&lt;ThreeDShapeInfo&gt;&lt;uuid val=&quot;&quot;/&gt;&lt;isInvalidForFieldText val=&quot;0&quot;/&gt;&lt;Image&gt;&lt;filename val=&quot;C:\Users\schre002\AppData\Local\Temp\PR\data\asimages\{8D05B33C-21B0-4F13-BBF6-20327E6A6C73}_29.png&quot;/&gt;&lt;left val=&quot;0&quot;/&gt;&lt;top val=&quot;149&quot;/&gt;&lt;width val=&quot;394&quot;/&gt;&lt;height val=&quot;408&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11&quot;/&gt;&lt;lineCharCount val=&quot;11&quot;/&gt;&lt;/TableIndex&gt;&lt;/ShapeTextInfo&gt;"/>
  <p:tag name="HTML_SHAPEINFO" val="&lt;ThreeDShapeInfo&gt;&lt;uuid val=&quot;&quot;/&gt;&lt;isInvalidForFieldText val=&quot;0&quot;/&gt;&lt;Image&gt;&lt;filename val=&quot;C:\Users\schre002\AppData\Local\Temp\PR\data\asimages\{56DA2DAD-4E55-473D-89F4-A06E453DA8D7}_17.png&quot;/&gt;&lt;left val=&quot;536&quot;/&gt;&lt;top val=&quot;179&quot;/&gt;&lt;width val=&quot;122&quot;/&gt;&lt;height val=&quot;97&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11&quot;/&gt;&lt;lineCharCount val=&quot;11&quot;/&gt;&lt;/TableIndex&gt;&lt;/ShapeTextInfo&gt;"/>
  <p:tag name="HTML_SHAPEINFO" val="&lt;ThreeDShapeInfo&gt;&lt;uuid val=&quot;&quot;/&gt;&lt;isInvalidForFieldText val=&quot;0&quot;/&gt;&lt;Image&gt;&lt;filename val=&quot;C:\Users\schre002\AppData\Local\Temp\PR\data\asimages\{50BA2818-2E27-4E93-83B7-270F45EABFA7}_18.png&quot;/&gt;&lt;left val=&quot;581&quot;/&gt;&lt;top val=&quot;173&quot;/&gt;&lt;width val=&quot;122&quot;/&gt;&lt;height val=&quot;97&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C8158B71-F67E-4BE7-8C60-E46ACC98C689}_30.png&quot;/&gt;&lt;left val=&quot;149&quot;/&gt;&lt;top val=&quot;30&quot;/&gt;&lt;width val=&quot;450&quot;/&gt;&lt;height val=&quot;68&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5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rgbClr val="FFFFFF"/>
        </a:solid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5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5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rgbClr val="FFFFFF"/>
        </a:solid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5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5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rgbClr val="FFFFFF"/>
        </a:solid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5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ivic">
  <a:themeElements>
    <a:clrScheme name="Custom 1">
      <a:dk1>
        <a:sysClr val="windowText" lastClr="000000"/>
      </a:dk1>
      <a:lt1>
        <a:sysClr val="window" lastClr="FFFFFF"/>
      </a:lt1>
      <a:dk2>
        <a:srgbClr val="648C60"/>
      </a:dk2>
      <a:lt2>
        <a:srgbClr val="D2DFD1"/>
      </a:lt2>
      <a:accent1>
        <a:srgbClr val="F0B81F"/>
      </a:accent1>
      <a:accent2>
        <a:srgbClr val="F5D069"/>
      </a:accent2>
      <a:accent3>
        <a:srgbClr val="425D40"/>
      </a:accent3>
      <a:accent4>
        <a:srgbClr val="BBCFBA"/>
      </a:accent4>
      <a:accent5>
        <a:srgbClr val="8FB08C"/>
      </a:accent5>
      <a:accent6>
        <a:srgbClr val="F5D069"/>
      </a:accent6>
      <a:hlink>
        <a:srgbClr val="FFC000"/>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5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FFFFFF"/>
        </a:solid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5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10186</TotalTime>
  <Words>1945</Words>
  <Application>Microsoft Macintosh PowerPoint</Application>
  <PresentationFormat>On-screen Show (4:3)</PresentationFormat>
  <Paragraphs>231</Paragraphs>
  <Slides>32</Slides>
  <Notes>30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32</vt:i4>
      </vt:variant>
    </vt:vector>
  </HeadingPairs>
  <TitlesOfParts>
    <vt:vector size="47" baseType="lpstr">
      <vt:lpstr>Arial</vt:lpstr>
      <vt:lpstr>Arial Narrow</vt:lpstr>
      <vt:lpstr>Calibri</vt:lpstr>
      <vt:lpstr>Georgia</vt:lpstr>
      <vt:lpstr>Helvetica</vt:lpstr>
      <vt:lpstr>Times New Roman</vt:lpstr>
      <vt:lpstr>Trebuchet MS</vt:lpstr>
      <vt:lpstr>Wingdings</vt:lpstr>
      <vt:lpstr>Wingdings 2</vt:lpstr>
      <vt:lpstr>1_Custom Design</vt:lpstr>
      <vt:lpstr>Custom Design</vt:lpstr>
      <vt:lpstr>3_Default Design</vt:lpstr>
      <vt:lpstr>4_Default Design</vt:lpstr>
      <vt:lpstr>Civic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Sustainability https://www.sare.org/resources/understanding-and-measuring-social-sustainability/ </vt:lpstr>
      <vt:lpstr>PowerPoint Presentation</vt:lpstr>
      <vt:lpstr>Professional Development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Include a one-page logic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SARE</dc:creator>
  <cp:lastModifiedBy>Myers, Rob</cp:lastModifiedBy>
  <cp:revision>815</cp:revision>
  <dcterms:created xsi:type="dcterms:W3CDTF">2008-10-15T14:00:26Z</dcterms:created>
  <dcterms:modified xsi:type="dcterms:W3CDTF">2024-03-05T21:36:51Z</dcterms:modified>
</cp:coreProperties>
</file>