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5.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6.xml" ContentType="application/vnd.openxmlformats-officedocument.presentationml.notesSlide+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0.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1.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24.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25.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7.xml" ContentType="application/vnd.openxmlformats-officedocument.presentationml.notesSlide+xml"/>
  <Override PartName="/ppt/tags/tag129.xml" ContentType="application/vnd.openxmlformats-officedocument.presentationml.tags+xml"/>
  <Override PartName="/ppt/notesSlides/notesSlide28.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9.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0.xml" ContentType="application/vnd.openxmlformats-officedocument.presentationml.notesSlide+xml"/>
  <Override PartName="/ppt/tags/tag137.xml" ContentType="application/vnd.openxmlformats-officedocument.presentationml.tags+xml"/>
  <Override PartName="/ppt/notesSlides/notesSlide31.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3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3.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34.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3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36.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37.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38.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39.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4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49" r:id="rId3"/>
  </p:sldMasterIdLst>
  <p:notesMasterIdLst>
    <p:notesMasterId r:id="rId45"/>
  </p:notesMasterIdLst>
  <p:handoutMasterIdLst>
    <p:handoutMasterId r:id="rId46"/>
  </p:handoutMasterIdLst>
  <p:sldIdLst>
    <p:sldId id="375" r:id="rId4"/>
    <p:sldId id="265" r:id="rId5"/>
    <p:sldId id="258" r:id="rId6"/>
    <p:sldId id="270" r:id="rId7"/>
    <p:sldId id="442" r:id="rId8"/>
    <p:sldId id="262" r:id="rId9"/>
    <p:sldId id="273" r:id="rId10"/>
    <p:sldId id="441" r:id="rId11"/>
    <p:sldId id="309" r:id="rId12"/>
    <p:sldId id="310" r:id="rId13"/>
    <p:sldId id="395" r:id="rId14"/>
    <p:sldId id="347" r:id="rId15"/>
    <p:sldId id="373" r:id="rId16"/>
    <p:sldId id="348" r:id="rId17"/>
    <p:sldId id="429" r:id="rId18"/>
    <p:sldId id="443" r:id="rId19"/>
    <p:sldId id="379" r:id="rId20"/>
    <p:sldId id="371" r:id="rId21"/>
    <p:sldId id="444" r:id="rId22"/>
    <p:sldId id="350" r:id="rId23"/>
    <p:sldId id="391" r:id="rId24"/>
    <p:sldId id="381" r:id="rId25"/>
    <p:sldId id="383" r:id="rId26"/>
    <p:sldId id="351" r:id="rId27"/>
    <p:sldId id="440" r:id="rId28"/>
    <p:sldId id="397" r:id="rId29"/>
    <p:sldId id="398" r:id="rId30"/>
    <p:sldId id="399" r:id="rId31"/>
    <p:sldId id="430" r:id="rId32"/>
    <p:sldId id="400" r:id="rId33"/>
    <p:sldId id="427" r:id="rId34"/>
    <p:sldId id="431" r:id="rId35"/>
    <p:sldId id="432" r:id="rId36"/>
    <p:sldId id="433" r:id="rId37"/>
    <p:sldId id="434" r:id="rId38"/>
    <p:sldId id="435" r:id="rId39"/>
    <p:sldId id="436" r:id="rId40"/>
    <p:sldId id="437" r:id="rId41"/>
    <p:sldId id="438" r:id="rId42"/>
    <p:sldId id="378" r:id="rId43"/>
    <p:sldId id="366" r:id="rId44"/>
  </p:sldIdLst>
  <p:sldSz cx="9144000" cy="6858000" type="screen4x3"/>
  <p:notesSz cx="7315200" cy="9601200"/>
  <p:custDataLst>
    <p:tags r:id="rId47"/>
  </p:custDataLst>
  <p:defaultTextStyle>
    <a:defPPr>
      <a:defRPr lang="en-US"/>
    </a:defPPr>
    <a:lvl1pPr algn="l" rtl="0" fontAlgn="base">
      <a:spcBef>
        <a:spcPct val="0"/>
      </a:spcBef>
      <a:spcAft>
        <a:spcPct val="0"/>
      </a:spcAft>
      <a:defRPr sz="4000" kern="1200">
        <a:solidFill>
          <a:schemeClr val="tx1"/>
        </a:solidFill>
        <a:latin typeface="Trebuchet MS" pitchFamily="34" charset="0"/>
        <a:ea typeface="+mn-ea"/>
        <a:cs typeface="Arial" charset="0"/>
      </a:defRPr>
    </a:lvl1pPr>
    <a:lvl2pPr marL="457200" algn="l" rtl="0" fontAlgn="base">
      <a:spcBef>
        <a:spcPct val="0"/>
      </a:spcBef>
      <a:spcAft>
        <a:spcPct val="0"/>
      </a:spcAft>
      <a:defRPr sz="4000" kern="1200">
        <a:solidFill>
          <a:schemeClr val="tx1"/>
        </a:solidFill>
        <a:latin typeface="Trebuchet MS" pitchFamily="34" charset="0"/>
        <a:ea typeface="+mn-ea"/>
        <a:cs typeface="Arial" charset="0"/>
      </a:defRPr>
    </a:lvl2pPr>
    <a:lvl3pPr marL="914400" algn="l" rtl="0" fontAlgn="base">
      <a:spcBef>
        <a:spcPct val="0"/>
      </a:spcBef>
      <a:spcAft>
        <a:spcPct val="0"/>
      </a:spcAft>
      <a:defRPr sz="4000" kern="1200">
        <a:solidFill>
          <a:schemeClr val="tx1"/>
        </a:solidFill>
        <a:latin typeface="Trebuchet MS" pitchFamily="34" charset="0"/>
        <a:ea typeface="+mn-ea"/>
        <a:cs typeface="Arial" charset="0"/>
      </a:defRPr>
    </a:lvl3pPr>
    <a:lvl4pPr marL="1371600" algn="l" rtl="0" fontAlgn="base">
      <a:spcBef>
        <a:spcPct val="0"/>
      </a:spcBef>
      <a:spcAft>
        <a:spcPct val="0"/>
      </a:spcAft>
      <a:defRPr sz="4000" kern="1200">
        <a:solidFill>
          <a:schemeClr val="tx1"/>
        </a:solidFill>
        <a:latin typeface="Trebuchet MS" pitchFamily="34" charset="0"/>
        <a:ea typeface="+mn-ea"/>
        <a:cs typeface="Arial" charset="0"/>
      </a:defRPr>
    </a:lvl4pPr>
    <a:lvl5pPr marL="1828800" algn="l" rtl="0" fontAlgn="base">
      <a:spcBef>
        <a:spcPct val="0"/>
      </a:spcBef>
      <a:spcAft>
        <a:spcPct val="0"/>
      </a:spcAft>
      <a:defRPr sz="4000" kern="1200">
        <a:solidFill>
          <a:schemeClr val="tx1"/>
        </a:solidFill>
        <a:latin typeface="Trebuchet MS" pitchFamily="34" charset="0"/>
        <a:ea typeface="+mn-ea"/>
        <a:cs typeface="Arial" charset="0"/>
      </a:defRPr>
    </a:lvl5pPr>
    <a:lvl6pPr marL="2286000" algn="l" defTabSz="914400" rtl="0" eaLnBrk="1" latinLnBrk="0" hangingPunct="1">
      <a:defRPr sz="4000" kern="1200">
        <a:solidFill>
          <a:schemeClr val="tx1"/>
        </a:solidFill>
        <a:latin typeface="Trebuchet MS" pitchFamily="34" charset="0"/>
        <a:ea typeface="+mn-ea"/>
        <a:cs typeface="Arial" charset="0"/>
      </a:defRPr>
    </a:lvl6pPr>
    <a:lvl7pPr marL="2743200" algn="l" defTabSz="914400" rtl="0" eaLnBrk="1" latinLnBrk="0" hangingPunct="1">
      <a:defRPr sz="4000" kern="1200">
        <a:solidFill>
          <a:schemeClr val="tx1"/>
        </a:solidFill>
        <a:latin typeface="Trebuchet MS" pitchFamily="34" charset="0"/>
        <a:ea typeface="+mn-ea"/>
        <a:cs typeface="Arial" charset="0"/>
      </a:defRPr>
    </a:lvl7pPr>
    <a:lvl8pPr marL="3200400" algn="l" defTabSz="914400" rtl="0" eaLnBrk="1" latinLnBrk="0" hangingPunct="1">
      <a:defRPr sz="4000" kern="1200">
        <a:solidFill>
          <a:schemeClr val="tx1"/>
        </a:solidFill>
        <a:latin typeface="Trebuchet MS" pitchFamily="34" charset="0"/>
        <a:ea typeface="+mn-ea"/>
        <a:cs typeface="Arial" charset="0"/>
      </a:defRPr>
    </a:lvl8pPr>
    <a:lvl9pPr marL="3657600" algn="l" defTabSz="914400" rtl="0" eaLnBrk="1" latinLnBrk="0" hangingPunct="1">
      <a:defRPr sz="4000"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FAF"/>
    <a:srgbClr val="A7F1A1"/>
    <a:srgbClr val="ECD8E5"/>
    <a:srgbClr val="CA90B5"/>
    <a:srgbClr val="BE9CB5"/>
    <a:srgbClr val="46663C"/>
    <a:srgbClr val="3E5935"/>
    <a:srgbClr val="4B7000"/>
    <a:srgbClr val="598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8" autoAdjust="0"/>
    <p:restoredTop sz="74296" autoAdjust="0"/>
  </p:normalViewPr>
  <p:slideViewPr>
    <p:cSldViewPr>
      <p:cViewPr varScale="1">
        <p:scale>
          <a:sx n="85" d="100"/>
          <a:sy n="85" d="100"/>
        </p:scale>
        <p:origin x="108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81013"/>
          </a:xfrm>
          <a:prstGeom prst="rect">
            <a:avLst/>
          </a:prstGeom>
        </p:spPr>
        <p:txBody>
          <a:bodyPr vert="horz" lIns="90543" tIns="45273" rIns="90543" bIns="45273" rtlCol="0"/>
          <a:lstStyle>
            <a:lvl1pPr algn="l">
              <a:lnSpc>
                <a:spcPct val="150000"/>
              </a:lnSpc>
              <a:defRPr sz="1200">
                <a:cs typeface="+mn-cs"/>
              </a:defRPr>
            </a:lvl1pPr>
          </a:lstStyle>
          <a:p>
            <a:pPr>
              <a:defRPr/>
            </a:pPr>
            <a:endParaRPr lang="en-US"/>
          </a:p>
        </p:txBody>
      </p:sp>
      <p:sp>
        <p:nvSpPr>
          <p:cNvPr id="3" name="Date Placeholder 2"/>
          <p:cNvSpPr>
            <a:spLocks noGrp="1"/>
          </p:cNvSpPr>
          <p:nvPr>
            <p:ph type="dt" sz="quarter" idx="1"/>
          </p:nvPr>
        </p:nvSpPr>
        <p:spPr>
          <a:xfrm>
            <a:off x="4143376" y="1"/>
            <a:ext cx="3170238" cy="481013"/>
          </a:xfrm>
          <a:prstGeom prst="rect">
            <a:avLst/>
          </a:prstGeom>
        </p:spPr>
        <p:txBody>
          <a:bodyPr vert="horz" lIns="90543" tIns="45273" rIns="90543" bIns="45273" rtlCol="0"/>
          <a:lstStyle>
            <a:lvl1pPr algn="r">
              <a:lnSpc>
                <a:spcPct val="150000"/>
              </a:lnSpc>
              <a:defRPr sz="1200">
                <a:cs typeface="+mn-cs"/>
              </a:defRPr>
            </a:lvl1pPr>
          </a:lstStyle>
          <a:p>
            <a:pPr>
              <a:defRPr/>
            </a:pPr>
            <a:fld id="{4EA457AD-AAD5-44E7-AE28-59E6DA2DDDCE}" type="datetimeFigureOut">
              <a:rPr lang="en-US"/>
              <a:pPr>
                <a:defRPr/>
              </a:pPr>
              <a:t>7/27/21</a:t>
            </a:fld>
            <a:endParaRPr lang="en-US"/>
          </a:p>
        </p:txBody>
      </p:sp>
      <p:sp>
        <p:nvSpPr>
          <p:cNvPr id="4" name="Footer Placeholder 3"/>
          <p:cNvSpPr>
            <a:spLocks noGrp="1"/>
          </p:cNvSpPr>
          <p:nvPr>
            <p:ph type="ftr" sz="quarter" idx="2"/>
          </p:nvPr>
        </p:nvSpPr>
        <p:spPr>
          <a:xfrm>
            <a:off x="1" y="9118601"/>
            <a:ext cx="3170238" cy="481013"/>
          </a:xfrm>
          <a:prstGeom prst="rect">
            <a:avLst/>
          </a:prstGeom>
        </p:spPr>
        <p:txBody>
          <a:bodyPr vert="horz" lIns="90543" tIns="45273" rIns="90543" bIns="45273" rtlCol="0" anchor="b"/>
          <a:lstStyle>
            <a:lvl1pPr algn="l">
              <a:lnSpc>
                <a:spcPct val="150000"/>
              </a:lnSpc>
              <a:defRPr sz="1200">
                <a:cs typeface="+mn-cs"/>
              </a:defRPr>
            </a:lvl1pPr>
          </a:lstStyle>
          <a:p>
            <a:pPr>
              <a:defRPr/>
            </a:pPr>
            <a:endParaRPr lang="en-US"/>
          </a:p>
        </p:txBody>
      </p:sp>
      <p:sp>
        <p:nvSpPr>
          <p:cNvPr id="5" name="Slide Number Placeholder 4"/>
          <p:cNvSpPr>
            <a:spLocks noGrp="1"/>
          </p:cNvSpPr>
          <p:nvPr>
            <p:ph type="sldNum" sz="quarter" idx="3"/>
          </p:nvPr>
        </p:nvSpPr>
        <p:spPr>
          <a:xfrm>
            <a:off x="4143376" y="9118601"/>
            <a:ext cx="3170238" cy="481013"/>
          </a:xfrm>
          <a:prstGeom prst="rect">
            <a:avLst/>
          </a:prstGeom>
        </p:spPr>
        <p:txBody>
          <a:bodyPr vert="horz" lIns="90543" tIns="45273" rIns="90543" bIns="45273" rtlCol="0" anchor="b"/>
          <a:lstStyle>
            <a:lvl1pPr algn="r">
              <a:lnSpc>
                <a:spcPct val="150000"/>
              </a:lnSpc>
              <a:defRPr sz="1200">
                <a:cs typeface="+mn-cs"/>
              </a:defRPr>
            </a:lvl1pPr>
          </a:lstStyle>
          <a:p>
            <a:pPr>
              <a:defRPr/>
            </a:pPr>
            <a:fld id="{D5240BC2-CF55-4758-B79A-3B761D2417F2}" type="slidenum">
              <a:rPr lang="en-US"/>
              <a:pPr>
                <a:defRPr/>
              </a:pPr>
              <a:t>‹#›</a:t>
            </a:fld>
            <a:endParaRPr lang="en-US"/>
          </a:p>
        </p:txBody>
      </p:sp>
    </p:spTree>
    <p:extLst>
      <p:ext uri="{BB962C8B-B14F-4D97-AF65-F5344CB8AC3E}">
        <p14:creationId xmlns:p14="http://schemas.microsoft.com/office/powerpoint/2010/main" val="1548699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3170238" cy="481013"/>
          </a:xfrm>
          <a:prstGeom prst="rect">
            <a:avLst/>
          </a:prstGeom>
          <a:noFill/>
          <a:ln w="9525">
            <a:noFill/>
            <a:miter lim="800000"/>
            <a:headEnd/>
            <a:tailEnd/>
          </a:ln>
          <a:effectLst/>
        </p:spPr>
        <p:txBody>
          <a:bodyPr vert="horz" wrap="square" lIns="95713" tIns="47857" rIns="95713" bIns="47857" numCol="1" anchor="t" anchorCtr="0" compatLnSpc="1">
            <a:prstTxWarp prst="textNoShape">
              <a:avLst/>
            </a:prstTxWarp>
          </a:bodyPr>
          <a:lstStyle>
            <a:lvl1pPr algn="l" defTabSz="957309">
              <a:lnSpc>
                <a:spcPct val="100000"/>
              </a:lnSpc>
              <a:defRPr sz="13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4143376" y="1"/>
            <a:ext cx="3170238" cy="481013"/>
          </a:xfrm>
          <a:prstGeom prst="rect">
            <a:avLst/>
          </a:prstGeom>
          <a:noFill/>
          <a:ln w="9525">
            <a:noFill/>
            <a:miter lim="800000"/>
            <a:headEnd/>
            <a:tailEnd/>
          </a:ln>
          <a:effectLst/>
        </p:spPr>
        <p:txBody>
          <a:bodyPr vert="horz" wrap="square" lIns="95713" tIns="47857" rIns="95713" bIns="47857" numCol="1" anchor="t" anchorCtr="0" compatLnSpc="1">
            <a:prstTxWarp prst="textNoShape">
              <a:avLst/>
            </a:prstTxWarp>
          </a:bodyPr>
          <a:lstStyle>
            <a:lvl1pPr algn="r" defTabSz="957309">
              <a:lnSpc>
                <a:spcPct val="100000"/>
              </a:lnSpc>
              <a:defRPr sz="1300">
                <a:latin typeface="Arial" charset="0"/>
                <a:cs typeface="+mn-cs"/>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31839" y="4560889"/>
            <a:ext cx="5851525" cy="4321175"/>
          </a:xfrm>
          <a:prstGeom prst="rect">
            <a:avLst/>
          </a:prstGeom>
          <a:noFill/>
          <a:ln w="9525">
            <a:noFill/>
            <a:miter lim="800000"/>
            <a:headEnd/>
            <a:tailEnd/>
          </a:ln>
          <a:effectLst/>
        </p:spPr>
        <p:txBody>
          <a:bodyPr vert="horz" wrap="square" lIns="95713" tIns="47857" rIns="95713" bIns="4785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9118601"/>
            <a:ext cx="3170238" cy="481013"/>
          </a:xfrm>
          <a:prstGeom prst="rect">
            <a:avLst/>
          </a:prstGeom>
          <a:noFill/>
          <a:ln w="9525">
            <a:noFill/>
            <a:miter lim="800000"/>
            <a:headEnd/>
            <a:tailEnd/>
          </a:ln>
          <a:effectLst/>
        </p:spPr>
        <p:txBody>
          <a:bodyPr vert="horz" wrap="square" lIns="95713" tIns="47857" rIns="95713" bIns="47857" numCol="1" anchor="b" anchorCtr="0" compatLnSpc="1">
            <a:prstTxWarp prst="textNoShape">
              <a:avLst/>
            </a:prstTxWarp>
          </a:bodyPr>
          <a:lstStyle>
            <a:lvl1pPr algn="l" defTabSz="957309">
              <a:lnSpc>
                <a:spcPct val="100000"/>
              </a:lnSpc>
              <a:defRPr sz="13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4143376" y="9118601"/>
            <a:ext cx="3170238" cy="481013"/>
          </a:xfrm>
          <a:prstGeom prst="rect">
            <a:avLst/>
          </a:prstGeom>
          <a:noFill/>
          <a:ln w="9525">
            <a:noFill/>
            <a:miter lim="800000"/>
            <a:headEnd/>
            <a:tailEnd/>
          </a:ln>
          <a:effectLst/>
        </p:spPr>
        <p:txBody>
          <a:bodyPr vert="horz" wrap="square" lIns="95713" tIns="47857" rIns="95713" bIns="47857" numCol="1" anchor="b" anchorCtr="0" compatLnSpc="1">
            <a:prstTxWarp prst="textNoShape">
              <a:avLst/>
            </a:prstTxWarp>
          </a:bodyPr>
          <a:lstStyle>
            <a:lvl1pPr algn="r" defTabSz="957309">
              <a:lnSpc>
                <a:spcPct val="100000"/>
              </a:lnSpc>
              <a:defRPr sz="1300">
                <a:latin typeface="Arial" charset="0"/>
                <a:cs typeface="+mn-cs"/>
              </a:defRPr>
            </a:lvl1pPr>
          </a:lstStyle>
          <a:p>
            <a:pPr>
              <a:defRPr/>
            </a:pPr>
            <a:fld id="{B3C3C28F-C3FB-4559-B506-E11183F1972C}" type="slidenum">
              <a:rPr lang="en-US"/>
              <a:pPr>
                <a:defRPr/>
              </a:pPr>
              <a:t>‹#›</a:t>
            </a:fld>
            <a:endParaRPr lang="en-US"/>
          </a:p>
        </p:txBody>
      </p:sp>
    </p:spTree>
    <p:extLst>
      <p:ext uri="{BB962C8B-B14F-4D97-AF65-F5344CB8AC3E}">
        <p14:creationId xmlns:p14="http://schemas.microsoft.com/office/powerpoint/2010/main" val="1748105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defTabSz="957220">
              <a:defRPr/>
            </a:pPr>
            <a:fld id="{D5DAB1E4-DBE2-4DEF-BF19-D8335E857A33}" type="slidenum">
              <a:rPr lang="en-US" smtClean="0"/>
              <a:pPr defTabSz="957220">
                <a:defRPr/>
              </a:pPr>
              <a:t>1</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spcBef>
                <a:spcPct val="0"/>
              </a:spcBef>
            </a:pPr>
            <a:r>
              <a:rPr lang="en-US" altLang="en-US" dirty="0"/>
              <a:t>Welcome to this presentation about applying for a research and education grant in the North Central SARE program.  I’m Beth Nelson, and I coordinate this program.  This presentation goes over material that is in the Call for Preproposals, so it would be useful to have that in front of you as you’re going through this presentation.
 I’ll</a:t>
            </a:r>
            <a:r>
              <a:rPr lang="en-US" altLang="en-US" baseline="0" dirty="0"/>
              <a:t> </a:t>
            </a:r>
            <a:r>
              <a:rPr lang="en-US" altLang="en-US" dirty="0"/>
              <a:t>begin with a quick overview of SARE and North Central SARE, and I’ll emphasize some of the SARE philosophy that I hope will aid you in developing your proposals. Then
 I’ll go</a:t>
            </a:r>
            <a:r>
              <a:rPr lang="en-US" altLang="en-US" baseline="0" dirty="0"/>
              <a:t> </a:t>
            </a:r>
            <a:r>
              <a:rPr lang="en-US" altLang="en-US" dirty="0"/>
              <a:t>through some of the sections of the proposal with you with more specific information about what reviewers are looking for, and wind up going</a:t>
            </a:r>
            <a:r>
              <a:rPr lang="en-US" altLang="en-US" baseline="0" dirty="0"/>
              <a:t> through some screenshots of</a:t>
            </a:r>
            <a:r>
              <a:rPr lang="en-US" altLang="en-US" dirty="0"/>
              <a:t> online submission process.
My contact information is at the end of the presentation, so please call if you have questions. This grant program is a competitive grant program to fund research or education projects that address sustainable agriculture issues in the north central region.</a:t>
            </a:r>
          </a:p>
        </p:txBody>
      </p:sp>
    </p:spTree>
    <p:extLst>
      <p:ext uri="{BB962C8B-B14F-4D97-AF65-F5344CB8AC3E}">
        <p14:creationId xmlns:p14="http://schemas.microsoft.com/office/powerpoint/2010/main" val="214893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defTabSz="957220">
              <a:defRPr/>
            </a:pPr>
            <a:fld id="{B5C3E64D-F429-4082-9226-5792E5C9CC1B}" type="slidenum">
              <a:rPr lang="en-US" smtClean="0"/>
              <a:pPr defTabSz="957220">
                <a:defRPr/>
              </a:pPr>
              <a:t>10</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These are the program basics. R&amp;E grants are for up to $250,000, and that is an increase from the $200,000 cap we’ve had in the past.  Of that amount, 10% of that can be taken by your institution as Indirect Costs.
Duration of these projects vary widely, but most are for 36 months. 
This year we have a new long-term option that you can apply for, and I will explain more about that later. 
Grants can be for research, OR education, or demonstration projects, but all have an outreach component.
Your preproposal must be submitted online by 4:00 p.m. CDT, on Thursday, the 8th of October.
Last year we received 153 preproposals and funded 13 proposals.  This year we intend to invite 30 - 35 preproposals  to be developed into full proposals, and anticipate funding 12-14 proposals.
Our Administrative Council reviews the preproposals and makes decisions about which ones to invite to develop full proposals in January. All applicants are notified in late January or early February, and full proposals are due in April.
A different review committee reviews the full proposals and makes recommendations which the AC votes on in July, with funds available mid-fall, 2021
</a:t>
            </a:r>
            <a:endParaRPr lang="en-US" altLang="en-US" dirty="0"/>
          </a:p>
        </p:txBody>
      </p:sp>
    </p:spTree>
    <p:extLst>
      <p:ext uri="{BB962C8B-B14F-4D97-AF65-F5344CB8AC3E}">
        <p14:creationId xmlns:p14="http://schemas.microsoft.com/office/powerpoint/2010/main" val="288177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solidFill>
                  <a:schemeClr val="accent6">
                    <a:lumMod val="75000"/>
                  </a:schemeClr>
                </a:solidFill>
                <a:latin typeface="Georgia" pitchFamily="18" charset="0"/>
              </a:rPr>
              <a:t>Preproposals are reviewed by our Administrative Council members in groups based loosely on expertise/topic. However, at the preproposal stage they are not evaluating the technical merit of the proposals, but looking at the concepts.  The preproposal is reviewed with regard to its relevance to sustainable agriculture in our region, and farmer engagement in the project.
</a:t>
            </a:r>
            <a:endParaRPr lang="en-US" dirty="0">
              <a:solidFill>
                <a:schemeClr val="accent6">
                  <a:lumMod val="75000"/>
                </a:schemeClr>
              </a:solidFill>
              <a:latin typeface="Georgia" pitchFamily="18" charset="0"/>
            </a:endParaRPr>
          </a:p>
        </p:txBody>
      </p:sp>
      <p:sp>
        <p:nvSpPr>
          <p:cNvPr id="55300" name="Slide Number Placeholder 3"/>
          <p:cNvSpPr>
            <a:spLocks noGrp="1"/>
          </p:cNvSpPr>
          <p:nvPr>
            <p:ph type="sldNum" sz="quarter" idx="5"/>
          </p:nvPr>
        </p:nvSpPr>
        <p:spPr/>
        <p:txBody>
          <a:bodyPr/>
          <a:lstStyle/>
          <a:p>
            <a:pPr>
              <a:defRPr/>
            </a:pPr>
            <a:fld id="{A2DD6594-B6C4-4C47-9C3C-F2C77B1F27AB}" type="slidenum">
              <a:rPr lang="en-US" smtClean="0">
                <a:latin typeface="Arial" pitchFamily="34" charset="0"/>
              </a:rPr>
              <a:pPr>
                <a:defRPr/>
              </a:pPr>
              <a:t>11</a:t>
            </a:fld>
            <a:endParaRPr lang="en-US">
              <a:latin typeface="Arial" pitchFamily="34" charset="0"/>
            </a:endParaRPr>
          </a:p>
        </p:txBody>
      </p:sp>
    </p:spTree>
    <p:extLst>
      <p:ext uri="{BB962C8B-B14F-4D97-AF65-F5344CB8AC3E}">
        <p14:creationId xmlns:p14="http://schemas.microsoft.com/office/powerpoint/2010/main" val="300431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defTabSz="957220">
              <a:defRPr/>
            </a:pPr>
            <a:fld id="{967999F6-1865-459A-B1F7-93BF8EF9AAAF}" type="slidenum">
              <a:rPr lang="en-US" smtClean="0"/>
              <a:pPr defTabSz="957220">
                <a:defRPr/>
              </a:pPr>
              <a:t>12</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Projects that come into this grant program can be quite different, but in general, successful projects clearly present the relevance of the proposed work to the north central region, and they clearly define their objectives and outcomes.
They address NCR-SARE's broad-based outcomes, and all successful research and education grant preproposals also demonstrate farmer/rancher involvement in the proposal, beyond just identifying farmers/ranchers as the targeted recipients of the information. Sometimes farmers have expressed the need for the research, or served as advisors in planning the project, or will be involved in implementing the project or disseminating the findings, but it’s important to convey how they are or will be involved.
</a:t>
            </a:r>
            <a:endParaRPr lang="en-US" altLang="en-US" dirty="0"/>
          </a:p>
        </p:txBody>
      </p:sp>
    </p:spTree>
    <p:extLst>
      <p:ext uri="{BB962C8B-B14F-4D97-AF65-F5344CB8AC3E}">
        <p14:creationId xmlns:p14="http://schemas.microsoft.com/office/powerpoint/2010/main" val="1155340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p>
            <a:pPr defTabSz="957220">
              <a:defRPr/>
            </a:pPr>
            <a:fld id="{F3DCA219-C330-4015-BB5D-B150894E2341}" type="slidenum">
              <a:rPr lang="en-US" smtClean="0"/>
              <a:pPr defTabSz="957220">
                <a:defRPr/>
              </a:pPr>
              <a:t>13</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Successful preproposals also have clearly defined Outcomes for their project.  These are the impacts of your project—somewhat different from the results.  The Outcomes are what will happen as a result of the project being completed. Last point I’ll emphasize is that you should make sure that the budget is appropriate to the work.</a:t>
            </a:r>
          </a:p>
          <a:p>
            <a:pPr eaLnBrk="1" hangingPunct="1"/>
            <a:endParaRPr lang="en-US" altLang="en-US" dirty="0"/>
          </a:p>
        </p:txBody>
      </p:sp>
    </p:spTree>
    <p:extLst>
      <p:ext uri="{BB962C8B-B14F-4D97-AF65-F5344CB8AC3E}">
        <p14:creationId xmlns:p14="http://schemas.microsoft.com/office/powerpoint/2010/main" val="413938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defTabSz="957220">
              <a:defRPr/>
            </a:pPr>
            <a:fld id="{FF2D5116-8DC2-4044-BABE-6D1216B1F022}" type="slidenum">
              <a:rPr lang="en-US" smtClean="0"/>
              <a:pPr defTabSz="957220">
                <a:defRPr/>
              </a:pPr>
              <a:t>14</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2022 Call for Proposals contains all the questions you’ll be asked to complete in the online system. We suggest that you prepare your proposal in a word processing program so that you can track your word counts, since all sections in the online proposal have word limits.  Then you can cut and paste into the online system.
</a:t>
            </a:r>
          </a:p>
        </p:txBody>
      </p:sp>
    </p:spTree>
    <p:extLst>
      <p:ext uri="{BB962C8B-B14F-4D97-AF65-F5344CB8AC3E}">
        <p14:creationId xmlns:p14="http://schemas.microsoft.com/office/powerpoint/2010/main" val="210735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Recognizing that some research/extension systems work is complex and requires a collaborative, interdisciplinary approach that may take years to put in place, NCR SARE is offering a long-term funding option in the Research and Education grant program. Projects that apply under the long-term (more than 3 years) option in the preproposal will be asked to provide a strong justification for why this is a longer-term project and the estimated duration of the project. The justification might include the complexity of the set-up of the project or relationship building; the ecosystem processes at play; or need for longer-term data collection/analysis.
Reviewers will consider the long-term funding justification and decide if the project merits long-term funding, before inviting for a full proposal and comments shared with applicant.  If the project is invited for a full proposal, the applicant will need to decide whether or not to pursue the long-term funding option, based on reviewer comments.  If the long-term funding option is checked, the project will be reviewed and considered for long-term funding or no funding at all. 
If invited to complete a full proposal, and the applicant checks the long-term funding option, they will complete a typical proposal application, requesting funding at no more than the standard cap of $250,000 for the first three year funding period, and your proposal budget will be for that amount, but applicants will complete an additional segment that provides a projected work plan for a second (and third, if needed) three-year cycle.
Funded long-term projects will receive funding in three-year increments (contingent on NCR- SARE receiving funding.) Each additional increment of funding will be dependent on satisfactory performance in the first round based on: reports submitted in a timely manner with yearly objectives and milestones reported on and met, site visits, and an adequate work plan for the next phase.
There are no priorities for long-term projects, but some examples of types of project topics that could be considered long-term include: soil/water quality enhancement or degradation, agro- forestry, integrated crop-livestock systems, participatory action research, pest resistance mitigation, and climate adaptation.</a:t>
            </a:r>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37D729-28FE-4EBF-B105-0688FF8C4430}" type="slidenum">
              <a:rPr lang="en-US" smtClean="0"/>
              <a:pPr/>
              <a:t>15</a:t>
            </a:fld>
            <a:endParaRPr lang="en-US"/>
          </a:p>
        </p:txBody>
      </p:sp>
    </p:spTree>
    <p:extLst>
      <p:ext uri="{BB962C8B-B14F-4D97-AF65-F5344CB8AC3E}">
        <p14:creationId xmlns:p14="http://schemas.microsoft.com/office/powerpoint/2010/main" val="103586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you navigate to the Grants page, and click on Research</a:t>
            </a:r>
            <a:r>
              <a:rPr lang="en-US" altLang="en-US" baseline="0" dirty="0"/>
              <a:t> and Education </a:t>
            </a:r>
            <a:r>
              <a:rPr lang="en-US" altLang="en-US" dirty="0"/>
              <a:t>grants, you ‘ll find information about the this</a:t>
            </a:r>
            <a:r>
              <a:rPr lang="en-US" altLang="en-US" baseline="0" dirty="0"/>
              <a:t> grant program</a:t>
            </a:r>
            <a:r>
              <a:rPr lang="en-US" altLang="en-US" dirty="0"/>
              <a:t> and</a:t>
            </a:r>
            <a:r>
              <a:rPr lang="en-US" altLang="en-US" baseline="0" dirty="0"/>
              <a:t> access to download the Call for proposals. </a:t>
            </a:r>
            <a:endParaRPr lang="en-US" altLang="en-US" dirty="0"/>
          </a:p>
          <a:p>
            <a:r>
              <a:rPr lang="en-US" altLang="en-US" dirty="0"/>
              <a:t>You should also look at past grant projects to see how your work builds on those, and use that information in your preproposal.</a:t>
            </a:r>
          </a:p>
          <a:p>
            <a:endParaRPr lang="en-US" altLang="en-US" dirty="0"/>
          </a:p>
        </p:txBody>
      </p:sp>
      <p:sp>
        <p:nvSpPr>
          <p:cNvPr id="67588" name="Slide Number Placeholder 3"/>
          <p:cNvSpPr>
            <a:spLocks noGrp="1"/>
          </p:cNvSpPr>
          <p:nvPr>
            <p:ph type="sldNum" sz="quarter" idx="5"/>
          </p:nvPr>
        </p:nvSpPr>
        <p:spPr/>
        <p:txBody>
          <a:bodyPr/>
          <a:lstStyle/>
          <a:p>
            <a:pPr defTabSz="957220">
              <a:defRPr/>
            </a:pPr>
            <a:fld id="{10AC0331-4771-4362-A23D-58F797D6513D}" type="slidenum">
              <a:rPr lang="en-US" smtClean="0"/>
              <a:pPr defTabSz="957220">
                <a:defRPr/>
              </a:pPr>
              <a:t>16</a:t>
            </a:fld>
            <a:endParaRPr lang="en-US" dirty="0"/>
          </a:p>
        </p:txBody>
      </p:sp>
    </p:spTree>
    <p:extLst>
      <p:ext uri="{BB962C8B-B14F-4D97-AF65-F5344CB8AC3E}">
        <p14:creationId xmlns:p14="http://schemas.microsoft.com/office/powerpoint/2010/main" val="3234564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get additional help for writing grants on the NCR-SARE website. 
</a:t>
            </a:r>
          </a:p>
        </p:txBody>
      </p:sp>
      <p:sp>
        <p:nvSpPr>
          <p:cNvPr id="66564" name="Slide Number Placeholder 3"/>
          <p:cNvSpPr>
            <a:spLocks noGrp="1"/>
          </p:cNvSpPr>
          <p:nvPr>
            <p:ph type="sldNum" sz="quarter" idx="5"/>
          </p:nvPr>
        </p:nvSpPr>
        <p:spPr/>
        <p:txBody>
          <a:bodyPr/>
          <a:lstStyle/>
          <a:p>
            <a:pPr defTabSz="957220">
              <a:defRPr/>
            </a:pPr>
            <a:fld id="{1745562D-F5C0-4C71-812F-71479F274A72}" type="slidenum">
              <a:rPr lang="en-US" smtClean="0"/>
              <a:pPr defTabSz="957220">
                <a:defRPr/>
              </a:pPr>
              <a:t>17</a:t>
            </a:fld>
            <a:endParaRPr lang="en-US" dirty="0"/>
          </a:p>
        </p:txBody>
      </p:sp>
    </p:spTree>
    <p:extLst>
      <p:ext uri="{BB962C8B-B14F-4D97-AF65-F5344CB8AC3E}">
        <p14:creationId xmlns:p14="http://schemas.microsoft.com/office/powerpoint/2010/main" val="4028292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 important resource for you is your state NCR SARE coordinator. If you click on the link indicated in this slide, you will pull up the contact information for your state coordinator.  They can discuss your idea with you, offer suggestions, and may be able to link you to collaborators.  They can be especially helpful in connecting you to farmers who might be interested in your work and willing to collaborate. </a:t>
            </a:r>
          </a:p>
          <a:p>
            <a:endParaRPr lang="en-US" altLang="en-US" dirty="0"/>
          </a:p>
          <a:p>
            <a:endParaRPr lang="en-US" altLang="en-US" dirty="0"/>
          </a:p>
          <a:p>
            <a:endParaRPr lang="en-US" altLang="en-US" dirty="0"/>
          </a:p>
          <a:p>
            <a:r>
              <a:rPr lang="en-US" altLang="en-US" dirty="0"/>
              <a:t>You can get additional help for writing grants on the NCR-SARE website.  If you navigate to the Grants page, and click on our grants, you ‘ll find information about the grant programs.  An important resource for you is your state NCR SARE coordinator. If you click on the link indicated in this slide, you will pull up the contact information for your state coordinator.  They can discuss your idea with you, offer suggestions, and may be able to link you to collaborators.  They can be especially helpful in connecting you to farmers who might be interested in your work and willing to collaborate. </a:t>
            </a:r>
          </a:p>
          <a:p>
            <a:endParaRPr lang="en-US" altLang="en-US" dirty="0"/>
          </a:p>
          <a:p>
            <a:r>
              <a:rPr lang="en-US" altLang="en-US" dirty="0"/>
              <a:t>You should also look at past grant projects to see how your work builds on those, and use that information in your preproposal.</a:t>
            </a:r>
          </a:p>
          <a:p>
            <a:endParaRPr lang="en-US" altLang="en-US" dirty="0"/>
          </a:p>
        </p:txBody>
      </p:sp>
      <p:sp>
        <p:nvSpPr>
          <p:cNvPr id="67588" name="Slide Number Placeholder 3"/>
          <p:cNvSpPr>
            <a:spLocks noGrp="1"/>
          </p:cNvSpPr>
          <p:nvPr>
            <p:ph type="sldNum" sz="quarter" idx="5"/>
          </p:nvPr>
        </p:nvSpPr>
        <p:spPr/>
        <p:txBody>
          <a:bodyPr/>
          <a:lstStyle/>
          <a:p>
            <a:pPr defTabSz="957220">
              <a:defRPr/>
            </a:pPr>
            <a:fld id="{10AC0331-4771-4362-A23D-58F797D6513D}" type="slidenum">
              <a:rPr lang="en-US" smtClean="0"/>
              <a:pPr defTabSz="957220">
                <a:defRPr/>
              </a:pPr>
              <a:t>18</a:t>
            </a:fld>
            <a:endParaRPr lang="en-US" dirty="0"/>
          </a:p>
        </p:txBody>
      </p:sp>
    </p:spTree>
    <p:extLst>
      <p:ext uri="{BB962C8B-B14F-4D97-AF65-F5344CB8AC3E}">
        <p14:creationId xmlns:p14="http://schemas.microsoft.com/office/powerpoint/2010/main" val="1272034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should also look at past grant projects to see how your work builds on those, and use that information in your preproposal.</a:t>
            </a:r>
          </a:p>
          <a:p>
            <a:endParaRPr lang="en-US" altLang="en-US" dirty="0"/>
          </a:p>
        </p:txBody>
      </p:sp>
      <p:sp>
        <p:nvSpPr>
          <p:cNvPr id="67588" name="Slide Number Placeholder 3"/>
          <p:cNvSpPr>
            <a:spLocks noGrp="1"/>
          </p:cNvSpPr>
          <p:nvPr>
            <p:ph type="sldNum" sz="quarter" idx="5"/>
          </p:nvPr>
        </p:nvSpPr>
        <p:spPr/>
        <p:txBody>
          <a:bodyPr/>
          <a:lstStyle/>
          <a:p>
            <a:pPr defTabSz="957220">
              <a:defRPr/>
            </a:pPr>
            <a:fld id="{10AC0331-4771-4362-A23D-58F797D6513D}" type="slidenum">
              <a:rPr lang="en-US" smtClean="0"/>
              <a:pPr defTabSz="957220">
                <a:defRPr/>
              </a:pPr>
              <a:t>19</a:t>
            </a:fld>
            <a:endParaRPr lang="en-US" dirty="0"/>
          </a:p>
        </p:txBody>
      </p:sp>
    </p:spTree>
    <p:extLst>
      <p:ext uri="{BB962C8B-B14F-4D97-AF65-F5344CB8AC3E}">
        <p14:creationId xmlns:p14="http://schemas.microsoft.com/office/powerpoint/2010/main" val="250340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defTabSz="957220">
              <a:defRPr/>
            </a:pPr>
            <a:fld id="{180876F0-80E6-4617-B006-018803FB013B}" type="slidenum">
              <a:rPr lang="en-US" smtClean="0"/>
              <a:pPr defTabSz="957220">
                <a:defRPr/>
              </a:pPr>
              <a:t>2</a:t>
            </a:fld>
            <a:endParaRPr lang="en-US"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USDA Sustainable Agriculture Research and Education program, commonly referred to by our acronym, SARE</a:t>
            </a:r>
            <a:r>
              <a:rPr lang="en-US" altLang="en-US" baseline="0" dirty="0"/>
              <a:t> is</a:t>
            </a:r>
            <a:r>
              <a:rPr lang="en-US" altLang="en-US" dirty="0"/>
              <a:t> a </a:t>
            </a:r>
            <a:r>
              <a:rPr lang="en-US" altLang="en-US" dirty="0" err="1"/>
              <a:t>a</a:t>
            </a:r>
            <a:r>
              <a:rPr lang="en-US" altLang="en-US" dirty="0"/>
              <a:t> program of the United States Department of Agriculture, funded through the National Institute of Food and Agriculture or NIFA program.</a:t>
            </a:r>
          </a:p>
        </p:txBody>
      </p:sp>
    </p:spTree>
    <p:extLst>
      <p:ext uri="{BB962C8B-B14F-4D97-AF65-F5344CB8AC3E}">
        <p14:creationId xmlns:p14="http://schemas.microsoft.com/office/powerpoint/2010/main" val="3338603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defTabSz="957220">
              <a:defRPr/>
            </a:pPr>
            <a:fld id="{CB6CF1B0-E8E7-42F9-828B-78258611B2DD}" type="slidenum">
              <a:rPr lang="en-US" smtClean="0"/>
              <a:pPr defTabSz="957220">
                <a:defRPr/>
              </a:pPr>
              <a:t>20</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 Once you’ve entered the online application system, you’ll complete the information requested for a cover page.
Your title should be descriptive but not too long.
and you'll be asked to enter your Start and End dates—remember that your project cannot begin before November 1, 2022. 
The Project Coordinator is the person running the project, and they will be our primary contact--basically the principal investigator for the project. Note that we require you to designate one lead for the project, although you can name additional people as other collaborators in the section about Team members.
You’ll also be asked to categorize your proposal as to whether it is primarily a research project, or an education/demonstration project, and whether you are applying under the long-term funding option. We also ask you to identify a systems or practices category, and a commodity category. This is primarily for cataloguing projects for our purposes, and you’ll choose from drop down lists in the online system.
</a:t>
            </a:r>
          </a:p>
        </p:txBody>
      </p:sp>
    </p:spTree>
    <p:extLst>
      <p:ext uri="{BB962C8B-B14F-4D97-AF65-F5344CB8AC3E}">
        <p14:creationId xmlns:p14="http://schemas.microsoft.com/office/powerpoint/2010/main" val="1718954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defTabSz="957220">
              <a:defRPr/>
            </a:pPr>
            <a:fld id="{0493F429-6097-4D99-93CE-BD0A534251B6}" type="slidenum">
              <a:rPr lang="en-US" smtClean="0"/>
              <a:pPr defTabSz="957220">
                <a:defRPr/>
              </a:pPr>
              <a:t>21</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 preparing your preproposal, these will be the major headings, and note the designated word limits for each section.
I’ll say a little bit more about defining your project outcomes, but basically, these are what you expect will happen as a result of doing your project.  The method/approach will give a brief summary of how you plan to approach the research problem, or implement the education program.  
One of most important parts of your preproposal is to describe how is the proposed work is relevant to sustainable agriculture in our region. How does it solve a problem or issue?
You should also give reviewers an idea of the extent of the problem, or the reach your project may have by estimating the number of acres affected, or the size or value of the livestock or crop industry affected in the north central region.
In this section you’ll want to refer to past SARE projects and explain either how your project builds on that work, or how your project differs from work that’s been done in the area.</a:t>
            </a:r>
          </a:p>
        </p:txBody>
      </p:sp>
    </p:spTree>
    <p:extLst>
      <p:ext uri="{BB962C8B-B14F-4D97-AF65-F5344CB8AC3E}">
        <p14:creationId xmlns:p14="http://schemas.microsoft.com/office/powerpoint/2010/main" val="317256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p>
            <a:pPr defTabSz="957220">
              <a:defRPr/>
            </a:pPr>
            <a:fld id="{065D517E-1181-4327-A5A6-EDE8EF231B69}" type="slidenum">
              <a:rPr lang="en-US" smtClean="0"/>
              <a:pPr defTabSz="957220">
                <a:defRPr/>
              </a:pPr>
              <a:t>22</a:t>
            </a:fld>
            <a:endParaRPr lang="en-US"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To define your project outcomes—think about what you want to happen as a result of you completing this project. Learning outcomes can happen fairly quickly, and are things like changes in awareness, skills, knowledge or attitude; action outcomes are changes in behavior, practice or decision-making, and those are the outcomes that might achieve at the end of your project.</a:t>
            </a:r>
          </a:p>
          <a:p>
            <a:pPr eaLnBrk="1" hangingPunct="1"/>
            <a:endParaRPr lang="en-US" altLang="en-US" dirty="0"/>
          </a:p>
          <a:p>
            <a:pPr eaLnBrk="1" hangingPunct="1"/>
            <a:r>
              <a:rPr lang="en-US" altLang="en-US" dirty="0"/>
              <a:t>So as an example: for an education project on post-harvest handling with farmers as the target audience.  Your learning outcomes might be that farmers will learn post harvest handling and packing techniques—so will increase both their awareness of specific requirements from institutional buyers, and increased knowledge about those techniques.  The Action Outcomes might be that farmers will use post harvest techniques and increase sales to institutions.</a:t>
            </a:r>
          </a:p>
        </p:txBody>
      </p:sp>
    </p:spTree>
    <p:extLst>
      <p:ext uri="{BB962C8B-B14F-4D97-AF65-F5344CB8AC3E}">
        <p14:creationId xmlns:p14="http://schemas.microsoft.com/office/powerpoint/2010/main" val="3361864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defTabSz="957220">
              <a:defRPr/>
            </a:pPr>
            <a:fld id="{6DC5D56B-8CD3-48B6-95A6-D3C949CAED98}" type="slidenum">
              <a:rPr lang="en-US" smtClean="0"/>
              <a:pPr defTabSz="957220">
                <a:defRPr/>
              </a:pPr>
              <a:t>23</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For a research project that looks at how landscape diversity affects the pollinator population, a learning outcome might be that farmers will learn how diverse landscapes affects the number of pollinators—that will be the information generated from the research.</a:t>
            </a:r>
          </a:p>
          <a:p>
            <a:pPr eaLnBrk="1" hangingPunct="1"/>
            <a:r>
              <a:rPr lang="en-US" altLang="en-US"/>
              <a:t> </a:t>
            </a:r>
          </a:p>
          <a:p>
            <a:pPr eaLnBrk="1" hangingPunct="1"/>
            <a:r>
              <a:rPr lang="en-US" altLang="en-US"/>
              <a:t>An action outcome will be that farmers plant diverse landscape strips in the hopes of increasing pollinator populations, a change in farmer behavior.  We realize that if your project is primarily research, and you are collecting data for 2-3 years in order to share the results with farmers, it’s unlikely that you’ll see farmer adoption within the three year term of your project, so you might not be able to measure those action outcomes.</a:t>
            </a:r>
          </a:p>
          <a:p>
            <a:pPr eaLnBrk="1" hangingPunct="1"/>
            <a:endParaRPr lang="en-US" altLang="en-US"/>
          </a:p>
          <a:p>
            <a:pPr eaLnBrk="1" hangingPunct="1"/>
            <a:endParaRPr lang="en-US" altLang="en-US" dirty="0"/>
          </a:p>
        </p:txBody>
      </p:sp>
    </p:spTree>
    <p:extLst>
      <p:ext uri="{BB962C8B-B14F-4D97-AF65-F5344CB8AC3E}">
        <p14:creationId xmlns:p14="http://schemas.microsoft.com/office/powerpoint/2010/main" val="1174803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defTabSz="957220">
              <a:defRPr/>
            </a:pPr>
            <a:fld id="{3AAC870D-0B85-49E7-9BDD-61780722BE83}" type="slidenum">
              <a:rPr lang="en-US" smtClean="0"/>
              <a:pPr defTabSz="957220">
                <a:defRPr/>
              </a:pPr>
              <a:t>24</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These are additional sections required in your proposal, and details about what we are looking for in each of these sections are outlined in the Call for Preproposals.</a:t>
            </a:r>
          </a:p>
          <a:p>
            <a:pPr eaLnBrk="1" hangingPunct="1"/>
            <a:endParaRPr lang="en-US" altLang="en-US"/>
          </a:p>
          <a:p>
            <a:pPr eaLnBrk="1" hangingPunct="1"/>
            <a:endParaRPr lang="en-US" altLang="en-US"/>
          </a:p>
          <a:p>
            <a:pPr eaLnBrk="1" hangingPunct="1"/>
            <a:endParaRPr lang="en-US" altLang="en-US" dirty="0"/>
          </a:p>
        </p:txBody>
      </p:sp>
    </p:spTree>
    <p:extLst>
      <p:ext uri="{BB962C8B-B14F-4D97-AF65-F5344CB8AC3E}">
        <p14:creationId xmlns:p14="http://schemas.microsoft.com/office/powerpoint/2010/main" val="491401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solidFill>
                  <a:schemeClr val="accent6">
                    <a:lumMod val="75000"/>
                  </a:schemeClr>
                </a:solidFill>
                <a:latin typeface="Georgia" pitchFamily="18" charset="0"/>
              </a:rPr>
              <a:t>A critical aspect of the preproposal is to indicate how your project outcomes align with NCR-SARE broad-based outcomes:</a:t>
            </a:r>
          </a:p>
          <a:p>
            <a:pPr>
              <a:defRPr/>
            </a:pPr>
            <a:r>
              <a:rPr lang="en-US">
                <a:solidFill>
                  <a:schemeClr val="accent6">
                    <a:lumMod val="75000"/>
                  </a:schemeClr>
                </a:solidFill>
                <a:latin typeface="Georgia" pitchFamily="18" charset="0"/>
              </a:rPr>
              <a:t>Even if your project focuses one of these outcomes, you should indicate how the outcomes might impact all three. </a:t>
            </a:r>
          </a:p>
          <a:p>
            <a:pPr>
              <a:defRPr/>
            </a:pPr>
            <a:r>
              <a:rPr lang="en-US">
                <a:solidFill>
                  <a:schemeClr val="accent6">
                    <a:lumMod val="75000"/>
                  </a:schemeClr>
                </a:solidFill>
                <a:latin typeface="Georgia" pitchFamily="18" charset="0"/>
              </a:rPr>
              <a:t>Improving the profitability of farmers and associated agricultural businesses.
Sustaining and improving the environmental quality and natural resource base on which agriculture depends.
Enhancing the quality of life for farmers/ranchers, communities, and society as a whole.
</a:t>
            </a:r>
            <a:endParaRPr lang="en-US" dirty="0">
              <a:solidFill>
                <a:schemeClr val="accent6">
                  <a:lumMod val="75000"/>
                </a:schemeClr>
              </a:solidFill>
              <a:latin typeface="Georgia" pitchFamily="18" charset="0"/>
            </a:endParaRPr>
          </a:p>
        </p:txBody>
      </p:sp>
      <p:sp>
        <p:nvSpPr>
          <p:cNvPr id="55300" name="Slide Number Placeholder 3"/>
          <p:cNvSpPr>
            <a:spLocks noGrp="1"/>
          </p:cNvSpPr>
          <p:nvPr>
            <p:ph type="sldNum" sz="quarter" idx="5"/>
          </p:nvPr>
        </p:nvSpPr>
        <p:spPr/>
        <p:txBody>
          <a:bodyPr/>
          <a:lstStyle/>
          <a:p>
            <a:pPr>
              <a:defRPr/>
            </a:pPr>
            <a:fld id="{A2DD6594-B6C4-4C47-9C3C-F2C77B1F27AB}" type="slidenum">
              <a:rPr lang="en-US" smtClean="0">
                <a:latin typeface="Arial" pitchFamily="34" charset="0"/>
              </a:rPr>
              <a:pPr>
                <a:defRPr/>
              </a:pPr>
              <a:t>25</a:t>
            </a:fld>
            <a:endParaRPr lang="en-US">
              <a:latin typeface="Arial" pitchFamily="34" charset="0"/>
            </a:endParaRPr>
          </a:p>
        </p:txBody>
      </p:sp>
    </p:spTree>
    <p:extLst>
      <p:ext uri="{BB962C8B-B14F-4D97-AF65-F5344CB8AC3E}">
        <p14:creationId xmlns:p14="http://schemas.microsoft.com/office/powerpoint/2010/main" val="3460672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rPr>
              <a:t>Now I’d like to run through a few of the screen shots from the new online submission system so that you know what to expect.  When you go to projects.sare.org, this is what you’ll see.</a:t>
            </a:r>
          </a:p>
          <a:p>
            <a:r>
              <a:rPr lang="en-US">
                <a:latin typeface="Arial" panose="020B0604020202020204" pitchFamily="34" charset="0"/>
              </a:rPr>
              <a:t>If you’ve never had a SARE grant before you will need to first create an account and complete your profile.  Click on create account.</a:t>
            </a:r>
          </a:p>
          <a:p>
            <a:r>
              <a:rPr lang="en-US">
                <a:latin typeface="Arial" panose="020B0604020202020204" pitchFamily="34" charset="0"/>
              </a:rPr>
              <a:t>If you’ve had a SARE grant previously and filed reports in this system, your profile will already be in the system and you can log in with the username and password you used for reporting.</a:t>
            </a:r>
          </a:p>
          <a:p>
            <a:endParaRPr lang="en-US">
              <a:latin typeface="Arial" panose="020B0604020202020204" pitchFamily="34" charset="0"/>
            </a:endParaRPr>
          </a:p>
          <a:p>
            <a:endParaRPr lang="en-US">
              <a:latin typeface="Arial" panose="020B0604020202020204" pitchFamily="34" charset="0"/>
            </a:endParaRPr>
          </a:p>
          <a:p>
            <a:endParaRPr lang="en-US">
              <a:latin typeface="Arial" panose="020B0604020202020204" pitchFamily="34" charset="0"/>
            </a:endParaRPr>
          </a:p>
          <a:p>
            <a:r>
              <a:rPr lang="en-US">
                <a:latin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26</a:t>
            </a:fld>
            <a:endParaRPr lang="en-US"/>
          </a:p>
        </p:txBody>
      </p:sp>
    </p:spTree>
    <p:extLst>
      <p:ext uri="{BB962C8B-B14F-4D97-AF65-F5344CB8AC3E}">
        <p14:creationId xmlns:p14="http://schemas.microsoft.com/office/powerpoint/2010/main" val="172322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a:latin typeface="Arial" panose="020B0604020202020204" pitchFamily="34" charset="0"/>
              </a:rPr>
              <a:t>To register as a new applicant, complete the requested information—note that we ask for demographic information the first time you use the system. Your demographic information is only aggregated with other proposal demographic information. The people reviewing proposals or determining the proposals funded will not have access to your demographic information. When you’ve finished, click on register
</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27</a:t>
            </a:fld>
            <a:endParaRPr lang="en-US"/>
          </a:p>
        </p:txBody>
      </p:sp>
    </p:spTree>
    <p:extLst>
      <p:ext uri="{BB962C8B-B14F-4D97-AF65-F5344CB8AC3E}">
        <p14:creationId xmlns:p14="http://schemas.microsoft.com/office/powerpoint/2010/main" val="2105824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rPr>
              <a:t>Once you log in, you’ll see this screen. Under projects, you’ll see a list of all projects you’ve been associated with.  Under the proposal Applicant Links, you’ll see a link to manage applications. This is for you to edit proposals you’ve started but not submitted.</a:t>
            </a:r>
          </a:p>
          <a:p>
            <a:r>
              <a:rPr lang="en-US">
                <a:latin typeface="Arial" panose="020B0604020202020204" pitchFamily="34" charset="0"/>
              </a:rPr>
              <a:t>Click on “Start a new grant proposal”.</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28</a:t>
            </a:fld>
            <a:endParaRPr lang="en-US"/>
          </a:p>
        </p:txBody>
      </p:sp>
    </p:spTree>
    <p:extLst>
      <p:ext uri="{BB962C8B-B14F-4D97-AF65-F5344CB8AC3E}">
        <p14:creationId xmlns:p14="http://schemas.microsoft.com/office/powerpoint/2010/main" val="3429817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You will see a list of all open grant applications, for all regions.</a:t>
            </a:r>
          </a:p>
          <a:p>
            <a:endParaRPr lang="en-US" dirty="0">
              <a:latin typeface="Arial" panose="020B0604020202020204" pitchFamily="34" charset="0"/>
            </a:endParaRPr>
          </a:p>
          <a:p>
            <a:r>
              <a:rPr lang="en-US" dirty="0">
                <a:latin typeface="Arial" panose="020B0604020202020204" pitchFamily="34" charset="0"/>
              </a:rPr>
              <a:t>Make sure you choose the correct grant program and the North Central Region.  You will be completing the 2022 North Central Research and Education Grant Pre-proposal application. </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29</a:t>
            </a:fld>
            <a:endParaRPr lang="en-US"/>
          </a:p>
        </p:txBody>
      </p:sp>
    </p:spTree>
    <p:extLst>
      <p:ext uri="{BB962C8B-B14F-4D97-AF65-F5344CB8AC3E}">
        <p14:creationId xmlns:p14="http://schemas.microsoft.com/office/powerpoint/2010/main" val="89323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defTabSz="957220">
              <a:defRPr/>
            </a:pPr>
            <a:fld id="{F8BEBF38-FE37-4289-9660-0E774AC9B1A0}" type="slidenum">
              <a:rPr lang="en-US" smtClean="0"/>
              <a:pPr defTabSz="957220">
                <a:defRPr/>
              </a:pPr>
              <a:t>3</a:t>
            </a:fld>
            <a:endParaRPr 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provide grants and outreach to advance sustainable innovations to the whole of American agriculture.</a:t>
            </a:r>
            <a:endParaRPr lang="en-US" altLang="en-US" dirty="0"/>
          </a:p>
        </p:txBody>
      </p:sp>
    </p:spTree>
    <p:extLst>
      <p:ext uri="{BB962C8B-B14F-4D97-AF65-F5344CB8AC3E}">
        <p14:creationId xmlns:p14="http://schemas.microsoft.com/office/powerpoint/2010/main" val="3645807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a:t>Enter the title and brief project description (less than 160 characters). Then click on “cover”</a:t>
            </a:r>
          </a:p>
          <a:p>
            <a:pPr defTabSz="914153">
              <a:defRPr/>
            </a:pP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30</a:t>
            </a:fld>
            <a:endParaRPr lang="en-US"/>
          </a:p>
        </p:txBody>
      </p:sp>
    </p:spTree>
    <p:extLst>
      <p:ext uri="{BB962C8B-B14F-4D97-AF65-F5344CB8AC3E}">
        <p14:creationId xmlns:p14="http://schemas.microsoft.com/office/powerpoint/2010/main" val="4158382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dirty="0"/>
              <a:t>Click on “Edit Answer” to complete the requested information—this fills in a “cover page” for your proposal. You  will save the answer to each question as it is completed.  </a:t>
            </a:r>
            <a:r>
              <a:rPr lang="en-US" b="1" dirty="0"/>
              <a:t>The system does not store information until you hit “Save.”</a:t>
            </a:r>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31</a:t>
            </a:fld>
            <a:endParaRPr lang="en-US"/>
          </a:p>
        </p:txBody>
      </p:sp>
    </p:spTree>
    <p:extLst>
      <p:ext uri="{BB962C8B-B14F-4D97-AF65-F5344CB8AC3E}">
        <p14:creationId xmlns:p14="http://schemas.microsoft.com/office/powerpoint/2010/main" val="1671932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dirty="0"/>
              <a:t>Answer each question by clicking on “edit answer” and saving your answer. Once you’ve completed the cover page information, or at any time, you can click on “Proposal Overview” to go back to the main page.</a:t>
            </a:r>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32</a:t>
            </a:fld>
            <a:endParaRPr lang="en-US"/>
          </a:p>
        </p:txBody>
      </p:sp>
    </p:spTree>
    <p:extLst>
      <p:ext uri="{BB962C8B-B14F-4D97-AF65-F5344CB8AC3E}">
        <p14:creationId xmlns:p14="http://schemas.microsoft.com/office/powerpoint/2010/main" val="2329250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53" rtl="0" eaLnBrk="0" fontAlgn="base" latinLnBrk="0" hangingPunct="0">
              <a:lnSpc>
                <a:spcPct val="100000"/>
              </a:lnSpc>
              <a:spcBef>
                <a:spcPct val="30000"/>
              </a:spcBef>
              <a:spcAft>
                <a:spcPct val="0"/>
              </a:spcAft>
              <a:buClrTx/>
              <a:buSzTx/>
              <a:buFontTx/>
              <a:buNone/>
              <a:tabLst/>
              <a:defRPr/>
            </a:pPr>
            <a:r>
              <a:rPr lang="en-US"/>
              <a:t>Once all required questions in a section are complete, the section will be marked with a green check.</a:t>
            </a:r>
          </a:p>
          <a:p>
            <a:pPr marL="0" marR="0" lvl="0" indent="0" algn="l" defTabSz="914153" rtl="0" eaLnBrk="0" fontAlgn="base" latinLnBrk="0" hangingPunct="0">
              <a:lnSpc>
                <a:spcPct val="100000"/>
              </a:lnSpc>
              <a:spcBef>
                <a:spcPct val="30000"/>
              </a:spcBef>
              <a:spcAft>
                <a:spcPct val="0"/>
              </a:spcAft>
              <a:buClrTx/>
              <a:buSzTx/>
              <a:buFontTx/>
              <a:buNone/>
              <a:tabLst/>
              <a:defRPr/>
            </a:pPr>
            <a:r>
              <a:rPr lang="en-US"/>
              <a:t>Click on “Body” to enter information in the main body of the proposal.</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33</a:t>
            </a:fld>
            <a:endParaRPr lang="en-US"/>
          </a:p>
        </p:txBody>
      </p:sp>
    </p:spTree>
    <p:extLst>
      <p:ext uri="{BB962C8B-B14F-4D97-AF65-F5344CB8AC3E}">
        <p14:creationId xmlns:p14="http://schemas.microsoft.com/office/powerpoint/2010/main" val="1891211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53" rtl="0" eaLnBrk="0" fontAlgn="base" latinLnBrk="0" hangingPunct="0">
              <a:lnSpc>
                <a:spcPct val="100000"/>
              </a:lnSpc>
              <a:spcBef>
                <a:spcPct val="30000"/>
              </a:spcBef>
              <a:spcAft>
                <a:spcPct val="0"/>
              </a:spcAft>
              <a:buClrTx/>
              <a:buSzTx/>
              <a:buFontTx/>
              <a:buNone/>
              <a:tabLst/>
              <a:defRPr/>
            </a:pPr>
            <a:r>
              <a:rPr lang="en-US"/>
              <a:t>You will enter the body of your proposal here.  Note that most sections have word limits.  You can add images in sections that have  an “add media” button, but please limit your images to no more than one page (front and back).  You can also enter tables in this system.</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34</a:t>
            </a:fld>
            <a:endParaRPr lang="en-US"/>
          </a:p>
        </p:txBody>
      </p:sp>
    </p:spTree>
    <p:extLst>
      <p:ext uri="{BB962C8B-B14F-4D97-AF65-F5344CB8AC3E}">
        <p14:creationId xmlns:p14="http://schemas.microsoft.com/office/powerpoint/2010/main" val="206224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53" rtl="0" eaLnBrk="0" fontAlgn="base" latinLnBrk="0" hangingPunct="0">
              <a:lnSpc>
                <a:spcPct val="100000"/>
              </a:lnSpc>
              <a:spcBef>
                <a:spcPct val="30000"/>
              </a:spcBef>
              <a:spcAft>
                <a:spcPct val="0"/>
              </a:spcAft>
              <a:buClrTx/>
              <a:buSzTx/>
              <a:buFontTx/>
              <a:buNone/>
              <a:tabLst/>
              <a:defRPr/>
            </a:pPr>
            <a:r>
              <a:rPr lang="en-US"/>
              <a:t>To view or share your draft preproposal, click on “View draft”</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35</a:t>
            </a:fld>
            <a:endParaRPr lang="en-US"/>
          </a:p>
        </p:txBody>
      </p:sp>
    </p:spTree>
    <p:extLst>
      <p:ext uri="{BB962C8B-B14F-4D97-AF65-F5344CB8AC3E}">
        <p14:creationId xmlns:p14="http://schemas.microsoft.com/office/powerpoint/2010/main" val="1095319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53" rtl="0" eaLnBrk="0" fontAlgn="base" latinLnBrk="0" hangingPunct="0">
              <a:lnSpc>
                <a:spcPct val="100000"/>
              </a:lnSpc>
              <a:spcBef>
                <a:spcPct val="30000"/>
              </a:spcBef>
              <a:spcAft>
                <a:spcPct val="0"/>
              </a:spcAft>
              <a:buClrTx/>
              <a:buSzTx/>
              <a:buFontTx/>
              <a:buNone/>
              <a:tabLst/>
              <a:defRPr/>
            </a:pPr>
            <a:r>
              <a:rPr lang="en-US"/>
              <a:t>You can use the link provided to share your draft preproposal with others.</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36</a:t>
            </a:fld>
            <a:endParaRPr lang="en-US"/>
          </a:p>
        </p:txBody>
      </p:sp>
    </p:spTree>
    <p:extLst>
      <p:ext uri="{BB962C8B-B14F-4D97-AF65-F5344CB8AC3E}">
        <p14:creationId xmlns:p14="http://schemas.microsoft.com/office/powerpoint/2010/main" val="523955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53" rtl="0" eaLnBrk="0" fontAlgn="base" latinLnBrk="0" hangingPunct="0">
              <a:lnSpc>
                <a:spcPct val="100000"/>
              </a:lnSpc>
              <a:spcBef>
                <a:spcPct val="30000"/>
              </a:spcBef>
              <a:spcAft>
                <a:spcPct val="0"/>
              </a:spcAft>
              <a:buClrTx/>
              <a:buSzTx/>
              <a:buFontTx/>
              <a:buNone/>
              <a:tabLst/>
              <a:defRPr/>
            </a:pPr>
            <a:r>
              <a:rPr lang="en-US"/>
              <a:t>Once you have completed all required sections—the “submit proposal” button appears.  If you don’t see that button, you are still missing a required component. Check to make sure you’ve completed the project description and the title, which can often be overlooked.  </a:t>
            </a:r>
          </a:p>
          <a:p>
            <a:pPr marL="0" marR="0" lvl="0" indent="0" algn="l" defTabSz="914153" rtl="0" eaLnBrk="0" fontAlgn="base" latinLnBrk="0" hangingPunct="0">
              <a:lnSpc>
                <a:spcPct val="100000"/>
              </a:lnSpc>
              <a:spcBef>
                <a:spcPct val="30000"/>
              </a:spcBef>
              <a:spcAft>
                <a:spcPct val="0"/>
              </a:spcAft>
              <a:buClrTx/>
              <a:buSzTx/>
              <a:buFontTx/>
              <a:buNone/>
              <a:tabLst/>
              <a:defRPr/>
            </a:pPr>
            <a:endParaRPr lang="en-US"/>
          </a:p>
          <a:p>
            <a:pPr marL="0" marR="0" lvl="0" indent="0" algn="l" defTabSz="914153" rtl="0" eaLnBrk="0" fontAlgn="base" latinLnBrk="0" hangingPunct="0">
              <a:lnSpc>
                <a:spcPct val="100000"/>
              </a:lnSpc>
              <a:spcBef>
                <a:spcPct val="30000"/>
              </a:spcBef>
              <a:spcAft>
                <a:spcPct val="0"/>
              </a:spcAft>
              <a:buClrTx/>
              <a:buSzTx/>
              <a:buFontTx/>
              <a:buNone/>
              <a:tabLst/>
              <a:defRPr/>
            </a:pPr>
            <a:r>
              <a:rPr lang="en-US"/>
              <a:t>Once you are satisfied with your proposals, click “submit proposal.”</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37</a:t>
            </a:fld>
            <a:endParaRPr lang="en-US"/>
          </a:p>
        </p:txBody>
      </p:sp>
    </p:spTree>
    <p:extLst>
      <p:ext uri="{BB962C8B-B14F-4D97-AF65-F5344CB8AC3E}">
        <p14:creationId xmlns:p14="http://schemas.microsoft.com/office/powerpoint/2010/main" val="4210352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53" rtl="0" eaLnBrk="0" fontAlgn="base" latinLnBrk="0" hangingPunct="0">
              <a:lnSpc>
                <a:spcPct val="100000"/>
              </a:lnSpc>
              <a:spcBef>
                <a:spcPct val="30000"/>
              </a:spcBef>
              <a:spcAft>
                <a:spcPct val="0"/>
              </a:spcAft>
              <a:buClrTx/>
              <a:buSzTx/>
              <a:buFontTx/>
              <a:buNone/>
              <a:tabLst/>
              <a:defRPr/>
            </a:pPr>
            <a:r>
              <a:rPr lang="en-US" dirty="0"/>
              <a:t>You’ll land on this page to complete submission  You do have the ability to </a:t>
            </a:r>
            <a:r>
              <a:rPr lang="en-US" dirty="0" err="1"/>
              <a:t>unsubmit</a:t>
            </a:r>
            <a:r>
              <a:rPr lang="en-US" dirty="0"/>
              <a:t> and make changes prior to the closing date for the grant program.</a:t>
            </a:r>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38</a:t>
            </a:fld>
            <a:endParaRPr lang="en-US"/>
          </a:p>
        </p:txBody>
      </p:sp>
    </p:spTree>
    <p:extLst>
      <p:ext uri="{BB962C8B-B14F-4D97-AF65-F5344CB8AC3E}">
        <p14:creationId xmlns:p14="http://schemas.microsoft.com/office/powerpoint/2010/main" val="3603432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53" rtl="0" eaLnBrk="0" fontAlgn="base" latinLnBrk="0" hangingPunct="0">
              <a:lnSpc>
                <a:spcPct val="100000"/>
              </a:lnSpc>
              <a:spcBef>
                <a:spcPct val="30000"/>
              </a:spcBef>
              <a:spcAft>
                <a:spcPct val="0"/>
              </a:spcAft>
              <a:buClrTx/>
              <a:buSzTx/>
              <a:buFontTx/>
              <a:buNone/>
              <a:tabLst/>
              <a:defRPr/>
            </a:pPr>
            <a:r>
              <a:rPr lang="en-US"/>
              <a:t>You will see this confirmation page. Note that in this system, you can “unsubmit” and make changes PRIOR to the closing date for the grant program.  Make sure you resubmit by the closing date and time.</a:t>
            </a:r>
          </a:p>
          <a:p>
            <a:pPr marL="0" marR="0" lvl="0" indent="0" algn="l" defTabSz="914153" rtl="0" eaLnBrk="0" fontAlgn="base" latinLnBrk="0" hangingPunct="0">
              <a:lnSpc>
                <a:spcPct val="100000"/>
              </a:lnSpc>
              <a:spcBef>
                <a:spcPct val="30000"/>
              </a:spcBef>
              <a:spcAft>
                <a:spcPct val="0"/>
              </a:spcAft>
              <a:buClrTx/>
              <a:buSzTx/>
              <a:buFontTx/>
              <a:buNone/>
              <a:tabLst/>
              <a:defRPr/>
            </a:pPr>
            <a:r>
              <a:rPr lang="en-US"/>
              <a:t> </a:t>
            </a:r>
            <a:endParaRPr lang="en-US" dirty="0"/>
          </a:p>
        </p:txBody>
      </p:sp>
      <p:sp>
        <p:nvSpPr>
          <p:cNvPr id="4" name="Slide Number Placeholder 3"/>
          <p:cNvSpPr>
            <a:spLocks noGrp="1"/>
          </p:cNvSpPr>
          <p:nvPr>
            <p:ph type="sldNum" sz="quarter" idx="10"/>
          </p:nvPr>
        </p:nvSpPr>
        <p:spPr/>
        <p:txBody>
          <a:bodyPr/>
          <a:lstStyle/>
          <a:p>
            <a:pPr>
              <a:defRPr/>
            </a:pPr>
            <a:fld id="{66590B0A-B772-4B7C-8E8D-16CF4316E5FE}" type="slidenum">
              <a:rPr lang="en-US" smtClean="0"/>
              <a:pPr>
                <a:defRPr/>
              </a:pPr>
              <a:t>39</a:t>
            </a:fld>
            <a:endParaRPr lang="en-US"/>
          </a:p>
        </p:txBody>
      </p:sp>
    </p:spTree>
    <p:extLst>
      <p:ext uri="{BB962C8B-B14F-4D97-AF65-F5344CB8AC3E}">
        <p14:creationId xmlns:p14="http://schemas.microsoft.com/office/powerpoint/2010/main" val="52687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defTabSz="957220">
              <a:defRPr/>
            </a:pPr>
            <a:fld id="{DB81F0C1-4723-4555-85A5-896114F2CEC0}" type="slidenum">
              <a:rPr lang="en-US" smtClean="0"/>
              <a:pPr defTabSz="957220">
                <a:defRPr/>
              </a:pPr>
              <a:t>4</a:t>
            </a:fld>
            <a:endParaRPr 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slide highlights some of the main characteristics of the SARE program-- </a:t>
            </a:r>
          </a:p>
          <a:p>
            <a:pPr eaLnBrk="1" hangingPunct="1"/>
            <a:r>
              <a:rPr lang="en-US" altLang="en-US"/>
              <a:t>We are decentralized, in that each of the four regions make their own funding decisions, including which grant programs to offer.</a:t>
            </a:r>
          </a:p>
          <a:p>
            <a:pPr eaLnBrk="1" hangingPunct="1"/>
            <a:r>
              <a:rPr lang="en-US" altLang="en-US"/>
              <a:t>We are science-based, and a grassroots grant program.   Our proposal review teams and our administrative council include farmers and ranchers, extension educators, researchers and personnel from state and federal agencies. That’s an important point to remember when you’re writing your preproposal—don’t assume that everyone reviewing your proposal is an expert in your field—try to avoid using jargon.  </a:t>
            </a:r>
          </a:p>
          <a:p>
            <a:pPr eaLnBrk="1" hangingPunct="1"/>
            <a:endParaRPr lang="en-US" altLang="en-US"/>
          </a:p>
          <a:p>
            <a:pPr eaLnBrk="1" hangingPunct="1"/>
            <a:r>
              <a:rPr lang="en-US" altLang="en-US"/>
              <a:t>We look for projects with strong farmer/rancher or end-user involvement, and most projects are applied research projects.</a:t>
            </a:r>
          </a:p>
          <a:p>
            <a:pPr eaLnBrk="1" hangingPunct="1"/>
            <a:endParaRPr lang="en-US" altLang="en-US" dirty="0"/>
          </a:p>
        </p:txBody>
      </p:sp>
    </p:spTree>
    <p:extLst>
      <p:ext uri="{BB962C8B-B14F-4D97-AF65-F5344CB8AC3E}">
        <p14:creationId xmlns:p14="http://schemas.microsoft.com/office/powerpoint/2010/main" val="2323291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defTabSz="957220">
              <a:defRPr/>
            </a:pPr>
            <a:fld id="{02AFFB9C-7EAF-4576-8B65-4F2A798935EA}" type="slidenum">
              <a:rPr lang="en-US" smtClean="0"/>
              <a:pPr defTabSz="957220">
                <a:defRPr/>
              </a:pPr>
              <a:t>40</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preproposals must be submitted online by Thursday, October 7th, at 4:00 p.m. CDT. They’ll be reviewed and a recommendation made to the NCR-SARE Administrative Council in January, and all applicants will be notified whether or not they are being asked to develop a full proposal in late January.  Full proposals will be due in early April, with award letters issued in August, and funds available in the fall, contingent upon our receipt of our federal allocation.
</a:t>
            </a:r>
          </a:p>
        </p:txBody>
      </p:sp>
    </p:spTree>
    <p:extLst>
      <p:ext uri="{BB962C8B-B14F-4D97-AF65-F5344CB8AC3E}">
        <p14:creationId xmlns:p14="http://schemas.microsoft.com/office/powerpoint/2010/main" val="776895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defTabSz="957220">
              <a:defRPr/>
            </a:pPr>
            <a:fld id="{37E1226E-DA7F-4061-AF81-15238B4D7E72}" type="slidenum">
              <a:rPr lang="en-US" smtClean="0"/>
              <a:pPr defTabSz="957220">
                <a:defRPr/>
              </a:pPr>
              <a:t>41</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spcBef>
                <a:spcPct val="0"/>
              </a:spcBef>
            </a:pPr>
            <a:r>
              <a:rPr lang="en-US" altLang="en-US"/>
              <a:t>Here is my contact information.  Please call me or email if you have questions. You can also contact the NCR-SARE office. </a:t>
            </a:r>
          </a:p>
          <a:p>
            <a:pPr eaLnBrk="1" hangingPunct="1">
              <a:lnSpc>
                <a:spcPct val="150000"/>
              </a:lnSpc>
              <a:spcBef>
                <a:spcPct val="0"/>
              </a:spcBef>
            </a:pPr>
            <a:endParaRPr lang="en-US" altLang="en-US"/>
          </a:p>
          <a:p>
            <a:pPr eaLnBrk="1" hangingPunct="1">
              <a:lnSpc>
                <a:spcPct val="150000"/>
              </a:lnSpc>
              <a:spcBef>
                <a:spcPct val="0"/>
              </a:spcBef>
            </a:pPr>
            <a:r>
              <a:rPr lang="en-US" altLang="en-US"/>
              <a:t>Good luck and we look forward to receiving your preproposal.</a:t>
            </a:r>
          </a:p>
          <a:p>
            <a:pPr eaLnBrk="1" hangingPunct="1">
              <a:lnSpc>
                <a:spcPct val="150000"/>
              </a:lnSpc>
              <a:spcBef>
                <a:spcPct val="0"/>
              </a:spcBef>
            </a:pPr>
            <a:endParaRPr lang="en-US" altLang="en-US" dirty="0"/>
          </a:p>
        </p:txBody>
      </p:sp>
    </p:spTree>
    <p:extLst>
      <p:ext uri="{BB962C8B-B14F-4D97-AF65-F5344CB8AC3E}">
        <p14:creationId xmlns:p14="http://schemas.microsoft.com/office/powerpoint/2010/main" val="140767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56026" indent="-290048">
              <a:spcBef>
                <a:spcPct val="30000"/>
              </a:spcBef>
              <a:defRPr sz="1200">
                <a:solidFill>
                  <a:schemeClr val="tx1"/>
                </a:solidFill>
                <a:latin typeface="Arial" charset="0"/>
                <a:ea typeface="MS PGothic" pitchFamily="34" charset="-128"/>
              </a:defRPr>
            </a:lvl2pPr>
            <a:lvl3pPr marL="1163361" indent="-231404">
              <a:spcBef>
                <a:spcPct val="30000"/>
              </a:spcBef>
              <a:defRPr sz="1200">
                <a:solidFill>
                  <a:schemeClr val="tx1"/>
                </a:solidFill>
                <a:latin typeface="Arial" charset="0"/>
                <a:ea typeface="MS PGothic" pitchFamily="34" charset="-128"/>
              </a:defRPr>
            </a:lvl3pPr>
            <a:lvl4pPr marL="1629339" indent="-231404">
              <a:spcBef>
                <a:spcPct val="30000"/>
              </a:spcBef>
              <a:defRPr sz="1200">
                <a:solidFill>
                  <a:schemeClr val="tx1"/>
                </a:solidFill>
                <a:latin typeface="Arial" charset="0"/>
                <a:ea typeface="MS PGothic" pitchFamily="34" charset="-128"/>
              </a:defRPr>
            </a:lvl4pPr>
            <a:lvl5pPr marL="2095317" indent="-231404">
              <a:spcBef>
                <a:spcPct val="30000"/>
              </a:spcBef>
              <a:defRPr sz="1200">
                <a:solidFill>
                  <a:schemeClr val="tx1"/>
                </a:solidFill>
                <a:latin typeface="Arial" charset="0"/>
                <a:ea typeface="MS PGothic" pitchFamily="34" charset="-128"/>
              </a:defRPr>
            </a:lvl5pPr>
            <a:lvl6pPr marL="2551786" indent="-231404" eaLnBrk="0" fontAlgn="base" hangingPunct="0">
              <a:spcBef>
                <a:spcPct val="30000"/>
              </a:spcBef>
              <a:spcAft>
                <a:spcPct val="0"/>
              </a:spcAft>
              <a:defRPr sz="1200">
                <a:solidFill>
                  <a:schemeClr val="tx1"/>
                </a:solidFill>
                <a:latin typeface="Arial" charset="0"/>
                <a:ea typeface="MS PGothic" pitchFamily="34" charset="-128"/>
              </a:defRPr>
            </a:lvl6pPr>
            <a:lvl7pPr marL="3008254" indent="-231404" eaLnBrk="0" fontAlgn="base" hangingPunct="0">
              <a:spcBef>
                <a:spcPct val="30000"/>
              </a:spcBef>
              <a:spcAft>
                <a:spcPct val="0"/>
              </a:spcAft>
              <a:defRPr sz="1200">
                <a:solidFill>
                  <a:schemeClr val="tx1"/>
                </a:solidFill>
                <a:latin typeface="Arial" charset="0"/>
                <a:ea typeface="MS PGothic" pitchFamily="34" charset="-128"/>
              </a:defRPr>
            </a:lvl7pPr>
            <a:lvl8pPr marL="3464723" indent="-231404" eaLnBrk="0" fontAlgn="base" hangingPunct="0">
              <a:spcBef>
                <a:spcPct val="30000"/>
              </a:spcBef>
              <a:spcAft>
                <a:spcPct val="0"/>
              </a:spcAft>
              <a:defRPr sz="1200">
                <a:solidFill>
                  <a:schemeClr val="tx1"/>
                </a:solidFill>
                <a:latin typeface="Arial" charset="0"/>
                <a:ea typeface="MS PGothic" pitchFamily="34" charset="-128"/>
              </a:defRPr>
            </a:lvl8pPr>
            <a:lvl9pPr marL="3921191" indent="-231404"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5FE7D9E2-0ABA-42CD-B4A0-E45F47673DE9}" type="slidenum">
              <a:rPr lang="en-US" altLang="en-US"/>
              <a:pPr>
                <a:spcBef>
                  <a:spcPct val="0"/>
                </a:spcBef>
              </a:pPr>
              <a:t>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4A43AB"/>
                </a:solidFill>
              </a:rPr>
              <a:t>We are a grants and education program, and SARE Outreach produces practical information like you see here, and you can find a wealth of information online, including informative bulletins on topics from Clean Energy and Water Conservation to Building Local and Regional Food Systems. These are available to view online or download as pdfs.</a:t>
            </a:r>
          </a:p>
        </p:txBody>
      </p:sp>
    </p:spTree>
    <p:extLst>
      <p:ext uri="{BB962C8B-B14F-4D97-AF65-F5344CB8AC3E}">
        <p14:creationId xmlns:p14="http://schemas.microsoft.com/office/powerpoint/2010/main" val="15216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defTabSz="957220">
              <a:defRPr/>
            </a:pPr>
            <a:fld id="{4411443B-14B2-4DD3-B4B0-CB3F76179344}" type="slidenum">
              <a:rPr lang="en-US" smtClean="0"/>
              <a:pPr defTabSz="957220">
                <a:defRPr/>
              </a:pPr>
              <a:t>6</a:t>
            </a:fld>
            <a:endParaRPr 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spcBef>
                <a:spcPct val="100000"/>
              </a:spcBef>
            </a:pPr>
            <a:r>
              <a:rPr lang="en-US" altLang="en-US">
                <a:solidFill>
                  <a:srgbClr val="4A43AB"/>
                </a:solidFill>
              </a:rPr>
              <a:t>We are decentralized in that each of the four regional administrative councils set priorities and make grant decisions. The North Central region includes 12 midwestern states--a highly productive, critical agricultural  region.  We offer the six grant programs listed above.  Information on all of our grant programs can be found on our website www.northcentralsare.org and you should look at all our grant programs to determine the one that might be the best fit for your project.  The Partnership Grant program a newer program in the North Central region.</a:t>
            </a:r>
            <a:endParaRPr lang="en-US" altLang="en-US" dirty="0">
              <a:solidFill>
                <a:srgbClr val="4A43AB"/>
              </a:solidFill>
            </a:endParaRPr>
          </a:p>
        </p:txBody>
      </p:sp>
    </p:spTree>
    <p:extLst>
      <p:ext uri="{BB962C8B-B14F-4D97-AF65-F5344CB8AC3E}">
        <p14:creationId xmlns:p14="http://schemas.microsoft.com/office/powerpoint/2010/main" val="102104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defTabSz="957220">
              <a:defRPr/>
            </a:pPr>
            <a:fld id="{29CFEC39-6D70-4EE2-9A45-70BEA5F5396C}" type="slidenum">
              <a:rPr lang="en-US" smtClean="0"/>
              <a:pPr defTabSz="957220">
                <a:defRPr/>
              </a:pPr>
              <a:t>7</a:t>
            </a:fld>
            <a:endParaRPr lang="en-US"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Successful SARE grantees have projects that simultaneously address the 3Ps of sustainability—people, profit over the long term  and protection of our resources. </a:t>
            </a:r>
          </a:p>
          <a:p>
            <a:pPr eaLnBrk="1" hangingPunct="1"/>
            <a:r>
              <a:rPr lang="en-US" altLang="en-US"/>
              <a:t>The North Central SARE uses slightly different wording, but also highlights the “3Ps” of sustainability, in the  NCR-SARE broad based outcomes, listed in the Call for Preproposals.</a:t>
            </a:r>
          </a:p>
          <a:p>
            <a:pPr eaLnBrk="1" hangingPunct="1"/>
            <a:r>
              <a:rPr lang="en-US" altLang="en-US"/>
              <a:t>In your proposal, you should address how your project addresses each of these outcomes, even if it emphasizes one over the others.  The outcomes are:</a:t>
            </a:r>
          </a:p>
          <a:p>
            <a:pPr eaLnBrk="1" hangingPunct="1"/>
            <a:r>
              <a:rPr lang="en-US" altLang="en-US"/>
              <a:t>Improving the profitability of farmers and associated agricultural businesses.</a:t>
            </a:r>
          </a:p>
          <a:p>
            <a:pPr eaLnBrk="1" hangingPunct="1"/>
            <a:endParaRPr lang="en-US" altLang="en-US"/>
          </a:p>
          <a:p>
            <a:pPr eaLnBrk="1" hangingPunct="1"/>
            <a:r>
              <a:rPr lang="en-US" altLang="en-US"/>
              <a:t>Sustaining and improving the environmental quality and natural resource base on which agriculture depends.</a:t>
            </a:r>
          </a:p>
          <a:p>
            <a:pPr eaLnBrk="1" hangingPunct="1"/>
            <a:endParaRPr lang="en-US" altLang="en-US"/>
          </a:p>
          <a:p>
            <a:pPr eaLnBrk="1" hangingPunct="1"/>
            <a:r>
              <a:rPr lang="en-US" altLang="en-US"/>
              <a:t>Enhancing the quality of life for farmers/ranchers, communities, and society as a whole.</a:t>
            </a:r>
          </a:p>
          <a:p>
            <a:pPr eaLnBrk="1" hangingPunct="1"/>
            <a:endParaRPr lang="en-US" altLang="en-US" dirty="0"/>
          </a:p>
        </p:txBody>
      </p:sp>
    </p:spTree>
    <p:extLst>
      <p:ext uri="{BB962C8B-B14F-4D97-AF65-F5344CB8AC3E}">
        <p14:creationId xmlns:p14="http://schemas.microsoft.com/office/powerpoint/2010/main" val="2387117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56026" indent="-290048">
              <a:spcBef>
                <a:spcPct val="30000"/>
              </a:spcBef>
              <a:defRPr sz="1200">
                <a:solidFill>
                  <a:schemeClr val="tx1"/>
                </a:solidFill>
                <a:latin typeface="Arial" charset="0"/>
                <a:ea typeface="MS PGothic" pitchFamily="34" charset="-128"/>
              </a:defRPr>
            </a:lvl2pPr>
            <a:lvl3pPr marL="1163361" indent="-231404">
              <a:spcBef>
                <a:spcPct val="30000"/>
              </a:spcBef>
              <a:defRPr sz="1200">
                <a:solidFill>
                  <a:schemeClr val="tx1"/>
                </a:solidFill>
                <a:latin typeface="Arial" charset="0"/>
                <a:ea typeface="MS PGothic" pitchFamily="34" charset="-128"/>
              </a:defRPr>
            </a:lvl3pPr>
            <a:lvl4pPr marL="1629339" indent="-231404">
              <a:spcBef>
                <a:spcPct val="30000"/>
              </a:spcBef>
              <a:defRPr sz="1200">
                <a:solidFill>
                  <a:schemeClr val="tx1"/>
                </a:solidFill>
                <a:latin typeface="Arial" charset="0"/>
                <a:ea typeface="MS PGothic" pitchFamily="34" charset="-128"/>
              </a:defRPr>
            </a:lvl4pPr>
            <a:lvl5pPr marL="2095317" indent="-231404">
              <a:spcBef>
                <a:spcPct val="30000"/>
              </a:spcBef>
              <a:defRPr sz="1200">
                <a:solidFill>
                  <a:schemeClr val="tx1"/>
                </a:solidFill>
                <a:latin typeface="Arial" charset="0"/>
                <a:ea typeface="MS PGothic" pitchFamily="34" charset="-128"/>
              </a:defRPr>
            </a:lvl5pPr>
            <a:lvl6pPr marL="2551786" indent="-231404" eaLnBrk="0" fontAlgn="base" hangingPunct="0">
              <a:spcBef>
                <a:spcPct val="30000"/>
              </a:spcBef>
              <a:spcAft>
                <a:spcPct val="0"/>
              </a:spcAft>
              <a:defRPr sz="1200">
                <a:solidFill>
                  <a:schemeClr val="tx1"/>
                </a:solidFill>
                <a:latin typeface="Arial" charset="0"/>
                <a:ea typeface="MS PGothic" pitchFamily="34" charset="-128"/>
              </a:defRPr>
            </a:lvl6pPr>
            <a:lvl7pPr marL="3008254" indent="-231404" eaLnBrk="0" fontAlgn="base" hangingPunct="0">
              <a:spcBef>
                <a:spcPct val="30000"/>
              </a:spcBef>
              <a:spcAft>
                <a:spcPct val="0"/>
              </a:spcAft>
              <a:defRPr sz="1200">
                <a:solidFill>
                  <a:schemeClr val="tx1"/>
                </a:solidFill>
                <a:latin typeface="Arial" charset="0"/>
                <a:ea typeface="MS PGothic" pitchFamily="34" charset="-128"/>
              </a:defRPr>
            </a:lvl7pPr>
            <a:lvl8pPr marL="3464723" indent="-231404" eaLnBrk="0" fontAlgn="base" hangingPunct="0">
              <a:spcBef>
                <a:spcPct val="30000"/>
              </a:spcBef>
              <a:spcAft>
                <a:spcPct val="0"/>
              </a:spcAft>
              <a:defRPr sz="1200">
                <a:solidFill>
                  <a:schemeClr val="tx1"/>
                </a:solidFill>
                <a:latin typeface="Arial" charset="0"/>
                <a:ea typeface="MS PGothic" pitchFamily="34" charset="-128"/>
              </a:defRPr>
            </a:lvl8pPr>
            <a:lvl9pPr marL="3921191" indent="-231404"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6C486106-6D8B-47DA-B473-EF37EA6CE3AC}" type="slidenum">
              <a:rPr lang="en-US" altLang="en-US"/>
              <a:pPr>
                <a:spcBef>
                  <a:spcPct val="0"/>
                </a:spcBef>
              </a:pPr>
              <a:t>8</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have funded projects on a wide range of topics.  </a:t>
            </a:r>
            <a:endParaRPr lang="en-US" altLang="en-US" dirty="0"/>
          </a:p>
        </p:txBody>
      </p:sp>
    </p:spTree>
    <p:extLst>
      <p:ext uri="{BB962C8B-B14F-4D97-AF65-F5344CB8AC3E}">
        <p14:creationId xmlns:p14="http://schemas.microsoft.com/office/powerpoint/2010/main" val="3737823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defTabSz="957220">
              <a:defRPr/>
            </a:pPr>
            <a:fld id="{62BE10ED-D192-4D66-A835-3B4450D8F175}" type="slidenum">
              <a:rPr lang="en-US" smtClean="0"/>
              <a:pPr defTabSz="957220">
                <a:defRPr/>
              </a:pPr>
              <a:t>9</a:t>
            </a:fld>
            <a:endParaRPr lang="en-US"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Now I’d like to focus in on the North Central Region and the Research and Education grant program and how to prepare a preproposal</a:t>
            </a:r>
          </a:p>
          <a:p>
            <a:pPr eaLnBrk="1" hangingPunct="1"/>
            <a:endParaRPr lang="en-US" altLang="en-US" dirty="0"/>
          </a:p>
        </p:txBody>
      </p:sp>
    </p:spTree>
    <p:extLst>
      <p:ext uri="{BB962C8B-B14F-4D97-AF65-F5344CB8AC3E}">
        <p14:creationId xmlns:p14="http://schemas.microsoft.com/office/powerpoint/2010/main" val="722695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custDataLst>
              <p:tags r:id="rId2"/>
            </p:custDataLst>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72055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656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93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642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03CA486-6917-42D3-BFDD-9CCC953B9691}" type="datetimeFigureOut">
              <a:rPr lang="en-US"/>
              <a:pPr>
                <a:defRPr/>
              </a:pPr>
              <a:t>7/27/21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67E970-36EE-4757-BD7B-382F82AF6250}" type="slidenum">
              <a:rPr lang="en-US"/>
              <a:pPr>
                <a:defRPr/>
              </a:pPr>
              <a:t>‹#›</a:t>
            </a:fld>
            <a:endParaRPr lang="en-US"/>
          </a:p>
        </p:txBody>
      </p:sp>
    </p:spTree>
    <p:extLst>
      <p:ext uri="{BB962C8B-B14F-4D97-AF65-F5344CB8AC3E}">
        <p14:creationId xmlns:p14="http://schemas.microsoft.com/office/powerpoint/2010/main" val="4036057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896AFC-BD74-4762-BA71-6DC184953925}" type="datetimeFigureOut">
              <a:rPr lang="en-US"/>
              <a:pPr>
                <a:defRPr/>
              </a:pPr>
              <a:t>7/27/21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7B870A-EDB3-4A29-A5D6-914E55925911}" type="slidenum">
              <a:rPr lang="en-US"/>
              <a:pPr>
                <a:defRPr/>
              </a:pPr>
              <a:t>‹#›</a:t>
            </a:fld>
            <a:endParaRPr lang="en-US"/>
          </a:p>
        </p:txBody>
      </p:sp>
    </p:spTree>
    <p:extLst>
      <p:ext uri="{BB962C8B-B14F-4D97-AF65-F5344CB8AC3E}">
        <p14:creationId xmlns:p14="http://schemas.microsoft.com/office/powerpoint/2010/main" val="4133986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F83C23-586F-41DD-9D40-FB8A59E6CBE0}" type="datetimeFigureOut">
              <a:rPr lang="en-US"/>
              <a:pPr>
                <a:defRPr/>
              </a:pPr>
              <a:t>7/27/21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6CA826-1EAF-4614-8742-E04C86FBA7B4}" type="slidenum">
              <a:rPr lang="en-US"/>
              <a:pPr>
                <a:defRPr/>
              </a:pPr>
              <a:t>‹#›</a:t>
            </a:fld>
            <a:endParaRPr lang="en-US"/>
          </a:p>
        </p:txBody>
      </p:sp>
    </p:spTree>
    <p:extLst>
      <p:ext uri="{BB962C8B-B14F-4D97-AF65-F5344CB8AC3E}">
        <p14:creationId xmlns:p14="http://schemas.microsoft.com/office/powerpoint/2010/main" val="1133188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B2801F7-95DC-4E3B-A8B7-6A66E1382E9E}" type="datetimeFigureOut">
              <a:rPr lang="en-US"/>
              <a:pPr>
                <a:defRPr/>
              </a:pPr>
              <a:t>7/27/21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FD6D87-F924-4C54-8540-D03FED2B3A3C}" type="slidenum">
              <a:rPr lang="en-US"/>
              <a:pPr>
                <a:defRPr/>
              </a:pPr>
              <a:t>‹#›</a:t>
            </a:fld>
            <a:endParaRPr lang="en-US"/>
          </a:p>
        </p:txBody>
      </p:sp>
    </p:spTree>
    <p:extLst>
      <p:ext uri="{BB962C8B-B14F-4D97-AF65-F5344CB8AC3E}">
        <p14:creationId xmlns:p14="http://schemas.microsoft.com/office/powerpoint/2010/main" val="3506386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A0A3A34-8540-4076-AD38-B98ACF008D00}" type="datetimeFigureOut">
              <a:rPr lang="en-US"/>
              <a:pPr>
                <a:defRPr/>
              </a:pPr>
              <a:t>7/27/21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0FB2B8-8310-412E-A81F-354543F409CD}" type="slidenum">
              <a:rPr lang="en-US"/>
              <a:pPr>
                <a:defRPr/>
              </a:pPr>
              <a:t>‹#›</a:t>
            </a:fld>
            <a:endParaRPr lang="en-US"/>
          </a:p>
        </p:txBody>
      </p:sp>
    </p:spTree>
    <p:extLst>
      <p:ext uri="{BB962C8B-B14F-4D97-AF65-F5344CB8AC3E}">
        <p14:creationId xmlns:p14="http://schemas.microsoft.com/office/powerpoint/2010/main" val="2509081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55F5D20-C121-4D6B-8B64-4E51EF093949}" type="datetimeFigureOut">
              <a:rPr lang="en-US"/>
              <a:pPr>
                <a:defRPr/>
              </a:pPr>
              <a:t>7/27/21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B5B5141-57D4-44D2-B5BD-2F3634A36553}" type="slidenum">
              <a:rPr lang="en-US"/>
              <a:pPr>
                <a:defRPr/>
              </a:pPr>
              <a:t>‹#›</a:t>
            </a:fld>
            <a:endParaRPr lang="en-US"/>
          </a:p>
        </p:txBody>
      </p:sp>
    </p:spTree>
    <p:extLst>
      <p:ext uri="{BB962C8B-B14F-4D97-AF65-F5344CB8AC3E}">
        <p14:creationId xmlns:p14="http://schemas.microsoft.com/office/powerpoint/2010/main" val="3297416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634494-5B90-4B61-B856-AC80126499B1}" type="datetimeFigureOut">
              <a:rPr lang="en-US"/>
              <a:pPr>
                <a:defRPr/>
              </a:pPr>
              <a:t>7/27/21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4DCA98-84F1-4B37-92AF-173123E95086}" type="slidenum">
              <a:rPr lang="en-US"/>
              <a:pPr>
                <a:defRPr/>
              </a:pPr>
              <a:t>‹#›</a:t>
            </a:fld>
            <a:endParaRPr lang="en-US"/>
          </a:p>
        </p:txBody>
      </p:sp>
    </p:spTree>
    <p:extLst>
      <p:ext uri="{BB962C8B-B14F-4D97-AF65-F5344CB8AC3E}">
        <p14:creationId xmlns:p14="http://schemas.microsoft.com/office/powerpoint/2010/main" val="201006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9692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D8ED91-7C69-4A00-BDE6-24347AB37F7F}" type="datetimeFigureOut">
              <a:rPr lang="en-US"/>
              <a:pPr>
                <a:defRPr/>
              </a:pPr>
              <a:t>7/27/21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3DBECD-D8E6-4FD5-8C9C-285D8AB6B035}" type="slidenum">
              <a:rPr lang="en-US"/>
              <a:pPr>
                <a:defRPr/>
              </a:pPr>
              <a:t>‹#›</a:t>
            </a:fld>
            <a:endParaRPr lang="en-US"/>
          </a:p>
        </p:txBody>
      </p:sp>
    </p:spTree>
    <p:extLst>
      <p:ext uri="{BB962C8B-B14F-4D97-AF65-F5344CB8AC3E}">
        <p14:creationId xmlns:p14="http://schemas.microsoft.com/office/powerpoint/2010/main" val="2317463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8E38C1-D72A-48C6-AADE-5DA2215290E2}" type="datetimeFigureOut">
              <a:rPr lang="en-US"/>
              <a:pPr>
                <a:defRPr/>
              </a:pPr>
              <a:t>7/27/21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DB89BB-72A4-4FC8-8E55-5D74B1DC5BA9}" type="slidenum">
              <a:rPr lang="en-US"/>
              <a:pPr>
                <a:defRPr/>
              </a:pPr>
              <a:t>‹#›</a:t>
            </a:fld>
            <a:endParaRPr lang="en-US"/>
          </a:p>
        </p:txBody>
      </p:sp>
    </p:spTree>
    <p:extLst>
      <p:ext uri="{BB962C8B-B14F-4D97-AF65-F5344CB8AC3E}">
        <p14:creationId xmlns:p14="http://schemas.microsoft.com/office/powerpoint/2010/main" val="68222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3A2EFD-F331-4D73-BE8F-003B1A9F01D1}" type="datetimeFigureOut">
              <a:rPr lang="en-US"/>
              <a:pPr>
                <a:defRPr/>
              </a:pPr>
              <a:t>7/27/21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5CFE05-E118-4445-8E63-4EB86593AA62}" type="slidenum">
              <a:rPr lang="en-US"/>
              <a:pPr>
                <a:defRPr/>
              </a:pPr>
              <a:t>‹#›</a:t>
            </a:fld>
            <a:endParaRPr lang="en-US"/>
          </a:p>
        </p:txBody>
      </p:sp>
    </p:spTree>
    <p:extLst>
      <p:ext uri="{BB962C8B-B14F-4D97-AF65-F5344CB8AC3E}">
        <p14:creationId xmlns:p14="http://schemas.microsoft.com/office/powerpoint/2010/main" val="244846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850F28-DB2E-4E43-9407-118FB7223A8C}" type="datetimeFigureOut">
              <a:rPr lang="en-US"/>
              <a:pPr>
                <a:defRPr/>
              </a:pPr>
              <a:t>7/27/21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33F186-D967-4981-B5AB-5A4E132BB964}" type="slidenum">
              <a:rPr lang="en-US"/>
              <a:pPr>
                <a:defRPr/>
              </a:pPr>
              <a:t>‹#›</a:t>
            </a:fld>
            <a:endParaRPr lang="en-US"/>
          </a:p>
        </p:txBody>
      </p:sp>
    </p:spTree>
    <p:extLst>
      <p:ext uri="{BB962C8B-B14F-4D97-AF65-F5344CB8AC3E}">
        <p14:creationId xmlns:p14="http://schemas.microsoft.com/office/powerpoint/2010/main" val="1443997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8157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98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60709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694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74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468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custDataLst>
              <p:tags r:id="rId2"/>
            </p:custDataLst>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498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98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379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4797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226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0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4243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824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20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9928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57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2719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19"/>
          <p:cNvSpPr txBox="1">
            <a:spLocks noChangeArrowheads="1"/>
          </p:cNvSpPr>
          <p:nvPr>
            <p:custDataLst>
              <p:tags r:id="rId14"/>
            </p:custDataLst>
          </p:nvPr>
        </p:nvSpPr>
        <p:spPr bwMode="auto">
          <a:xfrm>
            <a:off x="152400" y="6172200"/>
            <a:ext cx="167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defRPr/>
            </a:pPr>
            <a:endParaRPr lang="en-US" altLang="en-US" sz="2000">
              <a:latin typeface="Georgia" pitchFamily="18" charset="0"/>
            </a:endParaRPr>
          </a:p>
        </p:txBody>
      </p:sp>
      <p:sp>
        <p:nvSpPr>
          <p:cNvPr id="1027" name="Text Box 20"/>
          <p:cNvSpPr txBox="1">
            <a:spLocks noChangeArrowheads="1"/>
          </p:cNvSpPr>
          <p:nvPr>
            <p:custDataLst>
              <p:tags r:id="rId15"/>
            </p:custDataLst>
          </p:nvPr>
        </p:nvSpPr>
        <p:spPr bwMode="auto">
          <a:xfrm>
            <a:off x="152400" y="6172200"/>
            <a:ext cx="220980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spcBef>
                <a:spcPct val="50000"/>
              </a:spcBef>
              <a:defRPr/>
            </a:pPr>
            <a:endParaRPr lang="en-US" altLang="en-US" sz="2000" b="0" i="0" u="none">
              <a:latin typeface="Georgia" pitchFamily="18" charset="0"/>
            </a:endParaRPr>
          </a:p>
        </p:txBody>
      </p:sp>
      <p:sp>
        <p:nvSpPr>
          <p:cNvPr id="1028" name="Text Box 7"/>
          <p:cNvSpPr txBox="1">
            <a:spLocks noChangeArrowheads="1"/>
          </p:cNvSpPr>
          <p:nvPr>
            <p:custDataLst>
              <p:tags r:id="rId16"/>
            </p:custDataLst>
          </p:nvPr>
        </p:nvSpPr>
        <p:spPr bwMode="auto">
          <a:xfrm>
            <a:off x="685800" y="6488113"/>
            <a:ext cx="2362200" cy="33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spcBef>
                <a:spcPct val="50000"/>
              </a:spcBef>
              <a:defRPr/>
            </a:pPr>
            <a:r>
              <a:rPr lang="en-US" altLang="en-US" sz="1200" b="1" dirty="0" err="1">
                <a:latin typeface="Georgia" pitchFamily="18" charset="0"/>
              </a:rPr>
              <a:t>www.northcentral.sare.org</a:t>
            </a:r>
            <a:endParaRPr lang="en-US" altLang="en-US" sz="1200" b="1" dirty="0">
              <a:latin typeface="Georgia" pitchFamily="18" charset="0"/>
            </a:endParaRPr>
          </a:p>
        </p:txBody>
      </p:sp>
      <p:pic>
        <p:nvPicPr>
          <p:cNvPr id="1029" name="Picture 5" descr="SARE_NorthCentral_RGB.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172200"/>
            <a:ext cx="5905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custDataLst>
              <p:tags r:id="rId17"/>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D91E9FA-80D2-4A21-92DF-111E24ADCA32}" type="datetimeFigureOut">
              <a:rPr lang="en-US"/>
              <a:pPr>
                <a:defRPr/>
              </a:pPr>
              <a:t>7/27/21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D7F150C-4837-40BA-AC48-D401FBF46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152400" y="6248400"/>
            <a:ext cx="2438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spcBef>
                <a:spcPct val="50000"/>
              </a:spcBef>
              <a:defRPr/>
            </a:pPr>
            <a:r>
              <a:rPr lang="en-US" altLang="en-US" sz="1400" b="1">
                <a:latin typeface="Georgia" pitchFamily="18" charset="0"/>
              </a:rPr>
              <a:t>www.sare.org/ncrsare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xml"/><Relationship Id="rId7" Type="http://schemas.openxmlformats.org/officeDocument/2006/relationships/notesSlide" Target="../notesSlides/notesSlide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8.xml"/><Relationship Id="rId5" Type="http://schemas.openxmlformats.org/officeDocument/2006/relationships/tags" Target="../tags/tag14.xml"/><Relationship Id="rId4" Type="http://schemas.openxmlformats.org/officeDocument/2006/relationships/tags" Target="../tags/tag13.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61.xml"/><Relationship Id="rId7" Type="http://schemas.openxmlformats.org/officeDocument/2006/relationships/notesSlide" Target="../notesSlides/notesSlide10.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8.xml"/><Relationship Id="rId5" Type="http://schemas.openxmlformats.org/officeDocument/2006/relationships/tags" Target="../tags/tag63.xml"/><Relationship Id="rId4" Type="http://schemas.openxmlformats.org/officeDocument/2006/relationships/tags" Target="../tags/tag62.xml"/></Relationships>
</file>

<file path=ppt/slides/_rels/slide11.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7.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6.jpe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10" Type="http://schemas.openxmlformats.org/officeDocument/2006/relationships/image" Target="../media/image18.jpeg"/><Relationship Id="rId4" Type="http://schemas.openxmlformats.org/officeDocument/2006/relationships/tags" Target="../tags/tag70.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9.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13.xml"/><Relationship Id="rId5" Type="http://schemas.openxmlformats.org/officeDocument/2006/relationships/slideLayout" Target="../slideLayouts/slideLayout8.xml"/><Relationship Id="rId4" Type="http://schemas.openxmlformats.org/officeDocument/2006/relationships/tags" Target="../tags/tag7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image" Target="../media/image20.jpeg"/><Relationship Id="rId4" Type="http://schemas.openxmlformats.org/officeDocument/2006/relationships/tags" Target="../tags/tag81.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1.jpe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tags" Target="../tags/tag90.xml"/><Relationship Id="rId7" Type="http://schemas.openxmlformats.org/officeDocument/2006/relationships/notesSlide" Target="../notesSlides/notesSlide16.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Layout" Target="../slideLayouts/slideLayout3.xml"/><Relationship Id="rId5" Type="http://schemas.openxmlformats.org/officeDocument/2006/relationships/tags" Target="../tags/tag92.xml"/><Relationship Id="rId4" Type="http://schemas.openxmlformats.org/officeDocument/2006/relationships/tags" Target="../tags/tag9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93.xml"/><Relationship Id="rId5" Type="http://schemas.openxmlformats.org/officeDocument/2006/relationships/image" Target="../media/image24.tmp"/><Relationship Id="rId4" Type="http://schemas.openxmlformats.org/officeDocument/2006/relationships/image" Target="../media/image23.tmp"/></Relationships>
</file>

<file path=ppt/slides/_rels/slide18.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25.tmp"/><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tags" Target="../tags/tag97.xml"/></Relationships>
</file>

<file path=ppt/slides/_rels/slide19.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26.tmp"/><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03.xml"/><Relationship Id="rId7" Type="http://schemas.openxmlformats.org/officeDocument/2006/relationships/notesSlide" Target="../notesSlides/notesSlide20.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Layout" Target="../slideLayouts/slideLayout8.xml"/><Relationship Id="rId5" Type="http://schemas.openxmlformats.org/officeDocument/2006/relationships/tags" Target="../tags/tag105.xml"/><Relationship Id="rId4" Type="http://schemas.openxmlformats.org/officeDocument/2006/relationships/tags" Target="../tags/tag104.xml"/></Relationships>
</file>

<file path=ppt/slides/_rels/slide21.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13.jpe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tags" Target="../tags/tag109.xml"/></Relationships>
</file>

<file path=ppt/slides/_rels/slide22.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3.jpe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tags" Target="../tags/tag113.xml"/></Relationships>
</file>

<file path=ppt/slides/_rels/slide23.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image" Target="../media/image28.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tags" Target="../tags/tag117.xml"/></Relationships>
</file>

<file path=ppt/slides/_rels/slide24.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29.jpe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24.xml"/><Relationship Id="rId5" Type="http://schemas.openxmlformats.org/officeDocument/2006/relationships/slideLayout" Target="../slideLayouts/slideLayout8.xml"/><Relationship Id="rId4" Type="http://schemas.openxmlformats.org/officeDocument/2006/relationships/tags" Target="../tags/tag1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30.tmp"/><Relationship Id="rId5" Type="http://schemas.openxmlformats.org/officeDocument/2006/relationships/notesSlide" Target="../notesSlides/notesSlide26.xml"/><Relationship Id="rId4"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31.tmp"/><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129.xml"/><Relationship Id="rId4" Type="http://schemas.openxmlformats.org/officeDocument/2006/relationships/image" Target="../media/image32.tmp"/></Relationships>
</file>

<file path=ppt/slides/_rels/slide29.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tags" Target="../tags/tag132.xml"/><Relationship Id="rId7" Type="http://schemas.openxmlformats.org/officeDocument/2006/relationships/image" Target="../media/image33.tmp"/><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notesSlide" Target="../notesSlides/notesSlide29.xml"/><Relationship Id="rId5" Type="http://schemas.openxmlformats.org/officeDocument/2006/relationships/slideLayout" Target="../slideLayouts/slideLayout8.xml"/><Relationship Id="rId4" Type="http://schemas.openxmlformats.org/officeDocument/2006/relationships/tags" Target="../tags/tag133.xml"/></Relationships>
</file>

<file path=ppt/slides/_rels/slide3.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3.xml"/><Relationship Id="rId5" Type="http://schemas.openxmlformats.org/officeDocument/2006/relationships/slideLayout" Target="../slideLayouts/slideLayout8.xml"/><Relationship Id="rId4" Type="http://schemas.openxmlformats.org/officeDocument/2006/relationships/tags" Target="../tags/tag20.xml"/></Relationships>
</file>

<file path=ppt/slides/_rels/slide30.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35.tmp"/><Relationship Id="rId5" Type="http://schemas.openxmlformats.org/officeDocument/2006/relationships/notesSlide" Target="../notesSlides/notesSlide30.xml"/><Relationship Id="rId4"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137.xml"/><Relationship Id="rId4" Type="http://schemas.openxmlformats.org/officeDocument/2006/relationships/image" Target="../media/image36.tmp"/></Relationships>
</file>

<file path=ppt/slides/_rels/slide32.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37.tmp"/><Relationship Id="rId5" Type="http://schemas.openxmlformats.org/officeDocument/2006/relationships/notesSlide" Target="../notesSlides/notesSlide32.xml"/><Relationship Id="rId4"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38.tmp"/><Relationship Id="rId5" Type="http://schemas.openxmlformats.org/officeDocument/2006/relationships/notesSlide" Target="../notesSlides/notesSlide33.xml"/><Relationship Id="rId4"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39.tmp"/><Relationship Id="rId5" Type="http://schemas.openxmlformats.org/officeDocument/2006/relationships/notesSlide" Target="../notesSlides/notesSlide34.xml"/><Relationship Id="rId4"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40.tmp"/><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41.tmp"/><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42.tmp"/><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43.tmp"/><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45.tmp"/><Relationship Id="rId5" Type="http://schemas.openxmlformats.org/officeDocument/2006/relationships/image" Target="../media/image44.tmp"/><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5.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24.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159.xml"/><Relationship Id="rId7" Type="http://schemas.openxmlformats.org/officeDocument/2006/relationships/slideLayout" Target="../slideLayouts/slideLayout8.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9" Type="http://schemas.openxmlformats.org/officeDocument/2006/relationships/image" Target="../media/image15.jpe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165.xml"/><Relationship Id="rId7" Type="http://schemas.openxmlformats.org/officeDocument/2006/relationships/slideLayout" Target="../slideLayouts/slideLayout8.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image" Target="../media/image2.png"/><Relationship Id="rId5" Type="http://schemas.openxmlformats.org/officeDocument/2006/relationships/tags" Target="../tags/tag167.xml"/><Relationship Id="rId10" Type="http://schemas.openxmlformats.org/officeDocument/2006/relationships/hyperlink" Target="http://www.northcentralsare.org/" TargetMode="External"/><Relationship Id="rId4" Type="http://schemas.openxmlformats.org/officeDocument/2006/relationships/tags" Target="../tags/tag166.xml"/><Relationship Id="rId9" Type="http://schemas.openxmlformats.org/officeDocument/2006/relationships/hyperlink" Target="mailto:ncrsare@umn.ed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7.xml"/><Relationship Id="rId7" Type="http://schemas.openxmlformats.org/officeDocument/2006/relationships/notesSlide" Target="../notesSlides/notesSlide5.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8.xml"/><Relationship Id="rId11" Type="http://schemas.openxmlformats.org/officeDocument/2006/relationships/image" Target="../media/image9.png"/><Relationship Id="rId5" Type="http://schemas.openxmlformats.org/officeDocument/2006/relationships/tags" Target="../tags/tag29.xml"/><Relationship Id="rId10" Type="http://schemas.openxmlformats.org/officeDocument/2006/relationships/image" Target="../media/image8.jpeg"/><Relationship Id="rId4" Type="http://schemas.openxmlformats.org/officeDocument/2006/relationships/tags" Target="../tags/tag28.xm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32.xml"/><Relationship Id="rId7" Type="http://schemas.openxmlformats.org/officeDocument/2006/relationships/slideLayout" Target="../slideLayouts/slideLayout8.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10" Type="http://schemas.openxmlformats.org/officeDocument/2006/relationships/image" Target="../media/image11.png"/><Relationship Id="rId4" Type="http://schemas.openxmlformats.org/officeDocument/2006/relationships/tags" Target="../tags/tag33.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6" Type="http://schemas.openxmlformats.org/officeDocument/2006/relationships/image" Target="../media/image12.jpe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notesSlide" Target="../notesSlides/notesSlide7.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13.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52.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55.xml"/><Relationship Id="rId7" Type="http://schemas.openxmlformats.org/officeDocument/2006/relationships/slideLayout" Target="../slideLayouts/slideLayout8.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10" Type="http://schemas.openxmlformats.org/officeDocument/2006/relationships/image" Target="../media/image2.png"/><Relationship Id="rId4" Type="http://schemas.openxmlformats.org/officeDocument/2006/relationships/tags" Target="../tags/tag56.xm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custDataLst>
              <p:tags r:id="rId1"/>
            </p:custDataLst>
          </p:nvPr>
        </p:nvSpPr>
        <p:spPr bwMode="auto">
          <a:xfrm>
            <a:off x="0" y="0"/>
            <a:ext cx="9144000" cy="1828800"/>
          </a:xfrm>
          <a:prstGeom prst="rect">
            <a:avLst/>
          </a:prstGeom>
          <a:solidFill>
            <a:srgbClr val="FFC000"/>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dirty="0"/>
          </a:p>
        </p:txBody>
      </p:sp>
      <p:sp>
        <p:nvSpPr>
          <p:cNvPr id="4099" name="Text Box 3"/>
          <p:cNvSpPr txBox="1">
            <a:spLocks noChangeArrowheads="1"/>
          </p:cNvSpPr>
          <p:nvPr>
            <p:custDataLst>
              <p:tags r:id="rId2"/>
            </p:custDataLst>
          </p:nvPr>
        </p:nvSpPr>
        <p:spPr bwMode="auto">
          <a:xfrm>
            <a:off x="0" y="0"/>
            <a:ext cx="4953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dirty="0">
                <a:solidFill>
                  <a:schemeClr val="bg1"/>
                </a:solidFill>
              </a:rPr>
              <a:t>Applying for a 2022 </a:t>
            </a:r>
          </a:p>
          <a:p>
            <a:pPr algn="r" eaLnBrk="1" hangingPunct="1"/>
            <a:r>
              <a:rPr lang="en-US" altLang="en-US" dirty="0">
                <a:solidFill>
                  <a:schemeClr val="bg1"/>
                </a:solidFill>
              </a:rPr>
              <a:t>NCR-SARE </a:t>
            </a:r>
          </a:p>
          <a:p>
            <a:pPr algn="r" eaLnBrk="1" hangingPunct="1"/>
            <a:r>
              <a:rPr lang="en-US" altLang="en-US" dirty="0">
                <a:solidFill>
                  <a:schemeClr val="bg1"/>
                </a:solidFill>
              </a:rPr>
              <a:t>R&amp;E Grant </a:t>
            </a:r>
          </a:p>
          <a:p>
            <a:pPr algn="r" eaLnBrk="1" hangingPunct="1"/>
            <a:endParaRPr lang="en-US" altLang="en-US" dirty="0">
              <a:solidFill>
                <a:schemeClr val="bg1"/>
              </a:solidFill>
            </a:endParaRPr>
          </a:p>
        </p:txBody>
      </p:sp>
      <p:sp>
        <p:nvSpPr>
          <p:cNvPr id="4101" name="Line 5"/>
          <p:cNvSpPr>
            <a:spLocks noChangeShapeType="1"/>
          </p:cNvSpPr>
          <p:nvPr>
            <p:custDataLst>
              <p:tags r:id="rId3"/>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dirty="0"/>
          </a:p>
        </p:txBody>
      </p:sp>
      <p:sp>
        <p:nvSpPr>
          <p:cNvPr id="4103" name="Rectangle 7"/>
          <p:cNvSpPr>
            <a:spLocks noChangeArrowheads="1"/>
          </p:cNvSpPr>
          <p:nvPr>
            <p:custDataLst>
              <p:tags r:id="rId4"/>
            </p:custDataLst>
          </p:nvPr>
        </p:nvSpPr>
        <p:spPr bwMode="auto">
          <a:xfrm>
            <a:off x="-152400" y="2133600"/>
            <a:ext cx="51054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1800" b="1" dirty="0">
                <a:solidFill>
                  <a:srgbClr val="008000"/>
                </a:solidFill>
                <a:latin typeface="Georgia" pitchFamily="18" charset="0"/>
              </a:rPr>
              <a:t>NCR-SARE’s Research and Education Grant Program is a competitive grant program that funds </a:t>
            </a:r>
          </a:p>
          <a:p>
            <a:pPr algn="r" eaLnBrk="1" hangingPunct="1"/>
            <a:r>
              <a:rPr lang="en-US" altLang="en-US" sz="2400" b="1" dirty="0">
                <a:solidFill>
                  <a:srgbClr val="008000"/>
                </a:solidFill>
                <a:latin typeface="Georgia" pitchFamily="18" charset="0"/>
              </a:rPr>
              <a:t>collaborative teams </a:t>
            </a:r>
            <a:r>
              <a:rPr lang="en-US" altLang="en-US" sz="1800" b="1" dirty="0">
                <a:solidFill>
                  <a:srgbClr val="008000"/>
                </a:solidFill>
                <a:latin typeface="Georgia" pitchFamily="18" charset="0"/>
              </a:rPr>
              <a:t>of scientists, farmers, institutions and educators who are exploring sustainable agriculture through </a:t>
            </a:r>
            <a:r>
              <a:rPr lang="en-US" altLang="en-US" sz="2400" b="1" dirty="0">
                <a:solidFill>
                  <a:srgbClr val="008000"/>
                </a:solidFill>
                <a:latin typeface="Georgia" pitchFamily="18" charset="0"/>
              </a:rPr>
              <a:t>research projects </a:t>
            </a:r>
            <a:r>
              <a:rPr lang="en-US" altLang="en-US" sz="1800" b="1" dirty="0">
                <a:solidFill>
                  <a:srgbClr val="008000"/>
                </a:solidFill>
                <a:latin typeface="Georgia" pitchFamily="18" charset="0"/>
              </a:rPr>
              <a:t>or </a:t>
            </a:r>
            <a:r>
              <a:rPr lang="en-US" altLang="en-US" sz="2400" b="1" dirty="0">
                <a:solidFill>
                  <a:srgbClr val="008000"/>
                </a:solidFill>
                <a:latin typeface="Georgia" pitchFamily="18" charset="0"/>
              </a:rPr>
              <a:t>education/demonstration projects</a:t>
            </a:r>
            <a:r>
              <a:rPr lang="en-US" altLang="en-US" sz="1800" b="1" dirty="0">
                <a:solidFill>
                  <a:srgbClr val="008000"/>
                </a:solidFill>
                <a:latin typeface="Georgia" pitchFamily="18" charset="0"/>
              </a:rPr>
              <a:t>. </a:t>
            </a:r>
          </a:p>
          <a:p>
            <a:pPr algn="r" eaLnBrk="1" hangingPunct="1"/>
            <a:endParaRPr lang="en-US" altLang="en-US" sz="1800" b="1" dirty="0">
              <a:solidFill>
                <a:srgbClr val="008000"/>
              </a:solidFill>
              <a:latin typeface="Georgia" pitchFamily="18" charset="0"/>
            </a:endParaRPr>
          </a:p>
          <a:p>
            <a:pPr algn="r" eaLnBrk="1" hangingPunct="1"/>
            <a:r>
              <a:rPr lang="en-US" altLang="en-US" sz="1800" b="1" dirty="0">
                <a:solidFill>
                  <a:srgbClr val="008000"/>
                </a:solidFill>
                <a:latin typeface="Georgia" pitchFamily="18" charset="0"/>
              </a:rPr>
              <a:t>For 2022 program, preproposals are due</a:t>
            </a:r>
          </a:p>
          <a:p>
            <a:pPr algn="r" eaLnBrk="1" hangingPunct="1"/>
            <a:r>
              <a:rPr lang="en-US" altLang="en-US" sz="1800" b="1" dirty="0">
                <a:solidFill>
                  <a:srgbClr val="008000"/>
                </a:solidFill>
                <a:latin typeface="Georgia" pitchFamily="18" charset="0"/>
              </a:rPr>
              <a:t>Thurs., </a:t>
            </a:r>
            <a:r>
              <a:rPr lang="en-US" altLang="en-US" sz="2000" b="1" dirty="0">
                <a:solidFill>
                  <a:srgbClr val="008000"/>
                </a:solidFill>
                <a:latin typeface="Georgia" pitchFamily="18" charset="0"/>
              </a:rPr>
              <a:t>Oct. 7</a:t>
            </a:r>
            <a:r>
              <a:rPr lang="en-US" altLang="en-US" sz="1800" b="1" dirty="0">
                <a:solidFill>
                  <a:srgbClr val="008000"/>
                </a:solidFill>
                <a:latin typeface="Georgia" pitchFamily="18" charset="0"/>
              </a:rPr>
              <a:t>, 2021, 4:00 pm CDT </a:t>
            </a:r>
          </a:p>
        </p:txBody>
      </p:sp>
      <p:pic>
        <p:nvPicPr>
          <p:cNvPr id="9" name="Picture 6" descr="SARE_NorthCentral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070224"/>
            <a:ext cx="32004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custDataLst>
              <p:tags r:id="rId5"/>
            </p:custDataLst>
          </p:nvPr>
        </p:nvSpPr>
        <p:spPr>
          <a:xfrm>
            <a:off x="5029200" y="5333999"/>
            <a:ext cx="3733800" cy="769441"/>
          </a:xfrm>
          <a:prstGeom prst="rect">
            <a:avLst/>
          </a:prstGeom>
          <a:noFill/>
        </p:spPr>
        <p:txBody>
          <a:bodyPr wrap="square" rtlCol="0">
            <a:spAutoFit/>
          </a:bodyPr>
          <a:lstStyle/>
          <a:p>
            <a:r>
              <a:rPr lang="en-US" sz="2200" b="1" i="1" dirty="0">
                <a:solidFill>
                  <a:srgbClr val="46663C"/>
                </a:solidFill>
                <a:latin typeface="Georgia" panose="02040502050405020303" pitchFamily="18" charset="0"/>
              </a:rPr>
              <a:t>Advancing sustainable agriculture since 1988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custDataLst>
              <p:tags r:id="rId1"/>
            </p:custDataLst>
          </p:nvPr>
        </p:nvSpPr>
        <p:spPr bwMode="auto">
          <a:xfrm>
            <a:off x="0" y="0"/>
            <a:ext cx="4800600" cy="1828800"/>
          </a:xfrm>
          <a:prstGeom prst="rect">
            <a:avLst/>
          </a:prstGeom>
          <a:solidFill>
            <a:srgbClr val="C00000"/>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solidFill>
                <a:srgbClr val="C00000"/>
              </a:solidFill>
            </a:endParaRPr>
          </a:p>
        </p:txBody>
      </p:sp>
      <p:sp>
        <p:nvSpPr>
          <p:cNvPr id="13315" name="Text Box 3"/>
          <p:cNvSpPr txBox="1">
            <a:spLocks noChangeArrowheads="1"/>
          </p:cNvSpPr>
          <p:nvPr>
            <p:custDataLst>
              <p:tags r:id="rId2"/>
            </p:custDataLst>
          </p:nvPr>
        </p:nvSpPr>
        <p:spPr bwMode="auto">
          <a:xfrm>
            <a:off x="0" y="228600"/>
            <a:ext cx="4800600" cy="2032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4200" b="1" dirty="0">
                <a:solidFill>
                  <a:schemeClr val="bg1"/>
                </a:solidFill>
              </a:rPr>
              <a:t>Research and Education</a:t>
            </a:r>
          </a:p>
          <a:p>
            <a:pPr algn="r" eaLnBrk="1" hangingPunct="1"/>
            <a:r>
              <a:rPr lang="en-US" altLang="en-US" sz="4200" b="1" dirty="0">
                <a:solidFill>
                  <a:schemeClr val="bg1"/>
                </a:solidFill>
              </a:rPr>
              <a:t>Grant Program</a:t>
            </a:r>
          </a:p>
        </p:txBody>
      </p:sp>
      <p:sp>
        <p:nvSpPr>
          <p:cNvPr id="13316" name="Line 5"/>
          <p:cNvSpPr>
            <a:spLocks noChangeShapeType="1"/>
          </p:cNvSpPr>
          <p:nvPr>
            <p:custDataLst>
              <p:tags r:id="rId3"/>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13317" name="Text Box 7"/>
          <p:cNvSpPr txBox="1">
            <a:spLocks noChangeArrowheads="1"/>
          </p:cNvSpPr>
          <p:nvPr>
            <p:custDataLst>
              <p:tags r:id="rId4"/>
            </p:custDataLst>
          </p:nvPr>
        </p:nvSpPr>
        <p:spPr bwMode="auto">
          <a:xfrm rot="16200000">
            <a:off x="3701257" y="5823743"/>
            <a:ext cx="18288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courtesy Wayne Martin</a:t>
            </a:r>
          </a:p>
        </p:txBody>
      </p:sp>
      <p:sp>
        <p:nvSpPr>
          <p:cNvPr id="13318" name="Text Box 10"/>
          <p:cNvSpPr txBox="1">
            <a:spLocks noChangeArrowheads="1"/>
          </p:cNvSpPr>
          <p:nvPr>
            <p:custDataLst>
              <p:tags r:id="rId5"/>
            </p:custDataLst>
          </p:nvPr>
        </p:nvSpPr>
        <p:spPr bwMode="auto">
          <a:xfrm>
            <a:off x="228600" y="2286000"/>
            <a:ext cx="44958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lnSpc>
                <a:spcPct val="150000"/>
              </a:lnSpc>
            </a:pPr>
            <a:r>
              <a:rPr lang="en-US" altLang="en-US" sz="1600" b="1" dirty="0">
                <a:solidFill>
                  <a:srgbClr val="C00000"/>
                </a:solidFill>
                <a:latin typeface="Georgia" pitchFamily="18" charset="0"/>
              </a:rPr>
              <a:t>Grants for up to $250,000 total, 10% Indirect Costs allowed;</a:t>
            </a:r>
          </a:p>
          <a:p>
            <a:pPr eaLnBrk="1" hangingPunct="1">
              <a:lnSpc>
                <a:spcPct val="150000"/>
              </a:lnSpc>
            </a:pPr>
            <a:r>
              <a:rPr lang="en-US" altLang="en-US" sz="1600" b="1" dirty="0">
                <a:solidFill>
                  <a:srgbClr val="C00000"/>
                </a:solidFill>
                <a:latin typeface="Georgia" pitchFamily="18" charset="0"/>
              </a:rPr>
              <a:t>Can be up to 36 months</a:t>
            </a:r>
          </a:p>
          <a:p>
            <a:pPr eaLnBrk="1" hangingPunct="1">
              <a:lnSpc>
                <a:spcPct val="150000"/>
              </a:lnSpc>
            </a:pPr>
            <a:r>
              <a:rPr lang="en-US" altLang="en-US" sz="1600" b="1" dirty="0">
                <a:solidFill>
                  <a:srgbClr val="C00000"/>
                </a:solidFill>
                <a:latin typeface="Georgia" pitchFamily="18" charset="0"/>
              </a:rPr>
              <a:t>New long-term funding option</a:t>
            </a:r>
          </a:p>
          <a:p>
            <a:pPr eaLnBrk="1" hangingPunct="1">
              <a:lnSpc>
                <a:spcPct val="150000"/>
              </a:lnSpc>
            </a:pPr>
            <a:r>
              <a:rPr lang="en-US" altLang="en-US" sz="1600" b="1" dirty="0">
                <a:solidFill>
                  <a:srgbClr val="C00000"/>
                </a:solidFill>
                <a:latin typeface="Georgia" pitchFamily="18" charset="0"/>
              </a:rPr>
              <a:t>Can be research </a:t>
            </a:r>
            <a:r>
              <a:rPr lang="en-US" altLang="en-US" sz="1800" b="1" dirty="0">
                <a:solidFill>
                  <a:srgbClr val="C00000"/>
                </a:solidFill>
                <a:latin typeface="Georgia" pitchFamily="18" charset="0"/>
              </a:rPr>
              <a:t>OR</a:t>
            </a:r>
            <a:r>
              <a:rPr lang="en-US" altLang="en-US" sz="1600" b="1" dirty="0">
                <a:solidFill>
                  <a:srgbClr val="C00000"/>
                </a:solidFill>
                <a:latin typeface="Georgia" pitchFamily="18" charset="0"/>
              </a:rPr>
              <a:t> education, or demonstration projects</a:t>
            </a:r>
          </a:p>
          <a:p>
            <a:pPr eaLnBrk="1" hangingPunct="1">
              <a:lnSpc>
                <a:spcPct val="150000"/>
              </a:lnSpc>
            </a:pPr>
            <a:r>
              <a:rPr lang="en-US" altLang="en-US" sz="1600" b="1" dirty="0">
                <a:solidFill>
                  <a:srgbClr val="C00000"/>
                </a:solidFill>
                <a:latin typeface="Georgia" pitchFamily="18" charset="0"/>
              </a:rPr>
              <a:t>Proposals due October 7, 4:00 CDT</a:t>
            </a:r>
          </a:p>
          <a:p>
            <a:pPr eaLnBrk="1" hangingPunct="1">
              <a:lnSpc>
                <a:spcPct val="150000"/>
              </a:lnSpc>
            </a:pPr>
            <a:r>
              <a:rPr lang="en-US" altLang="en-US" sz="1600" b="1" dirty="0">
                <a:solidFill>
                  <a:srgbClr val="C00000"/>
                </a:solidFill>
                <a:latin typeface="Georgia" pitchFamily="18" charset="0"/>
              </a:rPr>
              <a:t>Invite 30 to 35 preproposals; fund 14-15 proposals</a:t>
            </a:r>
          </a:p>
          <a:p>
            <a:pPr eaLnBrk="1" hangingPunct="1">
              <a:lnSpc>
                <a:spcPct val="150000"/>
              </a:lnSpc>
            </a:pPr>
            <a:r>
              <a:rPr lang="en-US" altLang="en-US" sz="1600" b="1" dirty="0">
                <a:solidFill>
                  <a:srgbClr val="C00000"/>
                </a:solidFill>
                <a:latin typeface="Georgia" pitchFamily="18" charset="0"/>
              </a:rPr>
              <a:t>Funds available mid-fall, 2022</a:t>
            </a:r>
          </a:p>
          <a:p>
            <a:pPr algn="r" eaLnBrk="1" hangingPunct="1">
              <a:lnSpc>
                <a:spcPct val="150000"/>
              </a:lnSpc>
              <a:spcBef>
                <a:spcPct val="50000"/>
              </a:spcBef>
              <a:buFontTx/>
              <a:buChar char="•"/>
            </a:pPr>
            <a:endParaRPr lang="en-US" altLang="en-US" sz="1600" dirty="0">
              <a:solidFill>
                <a:schemeClr val="bg2"/>
              </a:solidFill>
              <a:latin typeface="Georgia" pitchFamily="18" charset="0"/>
            </a:endParaRPr>
          </a:p>
          <a:p>
            <a:pPr algn="r" eaLnBrk="1" hangingPunct="1">
              <a:lnSpc>
                <a:spcPct val="150000"/>
              </a:lnSpc>
              <a:spcBef>
                <a:spcPct val="50000"/>
              </a:spcBef>
            </a:pPr>
            <a:endParaRPr lang="en-US" altLang="en-US" sz="2000" dirty="0">
              <a:latin typeface="Georgia" pitchFamily="18" charset="0"/>
            </a:endParaRPr>
          </a:p>
        </p:txBody>
      </p:sp>
      <p:pic>
        <p:nvPicPr>
          <p:cNvPr id="13319" name="Picture 8" descr="768718-R1-023-101.jpg"/>
          <p:cNvPicPr>
            <a:picLocks noChangeAspect="1" noChangeArrowheads="1"/>
          </p:cNvPicPr>
          <p:nvPr/>
        </p:nvPicPr>
        <p:blipFill>
          <a:blip r:embed="rId8">
            <a:extLst>
              <a:ext uri="{28A0092B-C50C-407E-A947-70E740481C1C}">
                <a14:useLocalDpi xmlns:a14="http://schemas.microsoft.com/office/drawing/2010/main" val="0"/>
              </a:ext>
            </a:extLst>
          </a:blip>
          <a:srcRect l="8568" t="12772" r="10162"/>
          <a:stretch>
            <a:fillRect/>
          </a:stretch>
        </p:blipFill>
        <p:spPr bwMode="auto">
          <a:xfrm>
            <a:off x="4779963" y="0"/>
            <a:ext cx="4364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I:\SARE\Communications\PDP Bioenergy Feature\Photos\Bunker Storage after one mont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0"/>
            <a:ext cx="10326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custDataLst>
              <p:tags r:id="rId1"/>
            </p:custDataLst>
          </p:nvPr>
        </p:nvSpPr>
        <p:spPr>
          <a:xfrm>
            <a:off x="0" y="0"/>
            <a:ext cx="4572000" cy="1981200"/>
          </a:xfrm>
          <a:solidFill>
            <a:srgbClr val="C00000"/>
          </a:solidFill>
        </p:spPr>
        <p:txBody>
          <a:bodyPr rtlCol="0">
            <a:normAutofit/>
          </a:bodyPr>
          <a:lstStyle/>
          <a:p>
            <a:pPr eaLnBrk="1" fontAlgn="auto" hangingPunct="1">
              <a:spcAft>
                <a:spcPts val="0"/>
              </a:spcAft>
              <a:defRPr/>
            </a:pPr>
            <a:r>
              <a:rPr lang="en-US" sz="4200" b="1" dirty="0">
                <a:solidFill>
                  <a:schemeClr val="accent3">
                    <a:lumMod val="20000"/>
                    <a:lumOff val="80000"/>
                  </a:schemeClr>
                </a:solidFill>
                <a:latin typeface="Trebuchet MS" pitchFamily="34" charset="0"/>
              </a:rPr>
              <a:t>Preproposal</a:t>
            </a:r>
            <a:r>
              <a:rPr lang="en-US" sz="4000" b="1" dirty="0">
                <a:solidFill>
                  <a:schemeClr val="accent3">
                    <a:lumMod val="20000"/>
                    <a:lumOff val="80000"/>
                  </a:schemeClr>
                </a:solidFill>
                <a:latin typeface="Trebuchet MS" pitchFamily="34" charset="0"/>
              </a:rPr>
              <a:t> Review Process</a:t>
            </a:r>
          </a:p>
        </p:txBody>
      </p:sp>
      <p:pic>
        <p:nvPicPr>
          <p:cNvPr id="14340" name="Picture 5" descr="SARE_NorthCentral_CMY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5768975"/>
            <a:ext cx="982663" cy="88741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509" name="Rectangle 6"/>
          <p:cNvSpPr>
            <a:spLocks noChangeArrowheads="1"/>
          </p:cNvSpPr>
          <p:nvPr>
            <p:custDataLst>
              <p:tags r:id="rId2"/>
            </p:custDataLst>
          </p:nvPr>
        </p:nvSpPr>
        <p:spPr bwMode="auto">
          <a:xfrm>
            <a:off x="0" y="1981200"/>
            <a:ext cx="4572000" cy="6047809"/>
          </a:xfrm>
          <a:prstGeom prst="rect">
            <a:avLst/>
          </a:prstGeom>
          <a:solidFill>
            <a:schemeClr val="bg1"/>
          </a:solidFill>
          <a:ln w="9525">
            <a:noFill/>
            <a:miter lim="800000"/>
            <a:headEnd/>
            <a:tailEnd/>
          </a:ln>
        </p:spPr>
        <p:txBody>
          <a:bodyPr lIns="365760" tIns="274320">
            <a:spAutoFit/>
          </a:bodyPr>
          <a:lstStyle/>
          <a:p>
            <a:pPr algn="r">
              <a:defRPr/>
            </a:pPr>
            <a:r>
              <a:rPr lang="en-US" sz="2800" dirty="0"/>
              <a:t> </a:t>
            </a:r>
            <a:r>
              <a:rPr lang="en-US" sz="2000" b="1" dirty="0" err="1">
                <a:solidFill>
                  <a:schemeClr val="accent6">
                    <a:lumMod val="75000"/>
                  </a:schemeClr>
                </a:solidFill>
                <a:latin typeface="Georgia" pitchFamily="18" charset="0"/>
              </a:rPr>
              <a:t>Preproposals</a:t>
            </a:r>
            <a:r>
              <a:rPr lang="en-US" sz="2000" b="1" dirty="0">
                <a:solidFill>
                  <a:schemeClr val="accent6">
                    <a:lumMod val="75000"/>
                  </a:schemeClr>
                </a:solidFill>
                <a:latin typeface="Georgia" pitchFamily="18" charset="0"/>
              </a:rPr>
              <a:t> reviewed by Administrative Council members in groups based on expertise/topic.</a:t>
            </a:r>
          </a:p>
          <a:p>
            <a:pPr>
              <a:defRPr/>
            </a:pPr>
            <a:endParaRPr lang="en-US" sz="2000" b="1" dirty="0">
              <a:solidFill>
                <a:schemeClr val="accent6">
                  <a:lumMod val="75000"/>
                </a:schemeClr>
              </a:solidFill>
              <a:latin typeface="Georgia" pitchFamily="18" charset="0"/>
            </a:endParaRPr>
          </a:p>
          <a:p>
            <a:pPr algn="r">
              <a:defRPr/>
            </a:pPr>
            <a:r>
              <a:rPr lang="en-US" sz="2000" b="1" dirty="0">
                <a:solidFill>
                  <a:schemeClr val="accent6">
                    <a:lumMod val="75000"/>
                  </a:schemeClr>
                </a:solidFill>
                <a:latin typeface="Georgia" pitchFamily="18" charset="0"/>
              </a:rPr>
              <a:t>Score on relevance to sustainable agriculture in our region, methods/approach, and farmer engagement.</a:t>
            </a:r>
          </a:p>
          <a:p>
            <a:pPr algn="r">
              <a:defRPr/>
            </a:pPr>
            <a:endParaRPr lang="en-US" sz="2000" b="1" dirty="0">
              <a:solidFill>
                <a:schemeClr val="accent6">
                  <a:lumMod val="75000"/>
                </a:schemeClr>
              </a:solidFill>
              <a:latin typeface="Georgia" pitchFamily="18" charset="0"/>
            </a:endParaRPr>
          </a:p>
          <a:p>
            <a:pPr algn="r">
              <a:defRPr/>
            </a:pPr>
            <a:r>
              <a:rPr lang="en-US" sz="2000" b="1" dirty="0">
                <a:solidFill>
                  <a:schemeClr val="accent6">
                    <a:lumMod val="75000"/>
                  </a:schemeClr>
                </a:solidFill>
                <a:latin typeface="Georgia" pitchFamily="18" charset="0"/>
              </a:rPr>
              <a:t>Identify top 5-6 from each group, then whole AC discusses and votes on total slate.</a:t>
            </a:r>
          </a:p>
          <a:p>
            <a:pPr>
              <a:defRPr/>
            </a:pPr>
            <a:endParaRPr lang="en-US" sz="2400" b="1" dirty="0">
              <a:solidFill>
                <a:schemeClr val="accent6">
                  <a:lumMod val="75000"/>
                </a:schemeClr>
              </a:solidFill>
              <a:latin typeface="Georgia" pitchFamily="18" charset="0"/>
            </a:endParaRPr>
          </a:p>
          <a:p>
            <a:pPr>
              <a:defRPr/>
            </a:pPr>
            <a:endParaRPr lang="en-US" sz="2400" b="1" dirty="0">
              <a:solidFill>
                <a:schemeClr val="accent6">
                  <a:lumMod val="75000"/>
                </a:schemeClr>
              </a:solidFill>
              <a:latin typeface="Georgia" pitchFamily="18" charset="0"/>
            </a:endParaRPr>
          </a:p>
          <a:p>
            <a:pPr>
              <a:defRPr/>
            </a:pPr>
            <a:endParaRPr lang="en-US" sz="2800" dirty="0"/>
          </a:p>
          <a:p>
            <a:pPr>
              <a:defRPr/>
            </a:pPr>
            <a:endParaRPr lang="en-US" sz="2800" dirty="0"/>
          </a:p>
        </p:txBody>
      </p:sp>
      <p:sp>
        <p:nvSpPr>
          <p:cNvPr id="14342" name="TextBox 7"/>
          <p:cNvSpPr txBox="1">
            <a:spLocks noChangeArrowheads="1"/>
          </p:cNvSpPr>
          <p:nvPr>
            <p:custDataLst>
              <p:tags r:id="rId3"/>
            </p:custDataLst>
          </p:nvPr>
        </p:nvSpPr>
        <p:spPr bwMode="auto">
          <a:xfrm>
            <a:off x="4724400" y="6400800"/>
            <a:ext cx="1828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r>
              <a:rPr lang="en-US" altLang="en-US" sz="900"/>
              <a:t>photo credit: Francis John Hay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custDataLst>
              <p:tags r:id="rId1"/>
            </p:custDataLst>
          </p:nvPr>
        </p:nvSpPr>
        <p:spPr bwMode="auto">
          <a:xfrm>
            <a:off x="0" y="0"/>
            <a:ext cx="4953000" cy="1828800"/>
          </a:xfrm>
          <a:prstGeom prst="rect">
            <a:avLst/>
          </a:prstGeom>
          <a:solidFill>
            <a:srgbClr val="CC0066"/>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17411" name="Text Box 3"/>
          <p:cNvSpPr txBox="1">
            <a:spLocks noChangeArrowheads="1"/>
          </p:cNvSpPr>
          <p:nvPr>
            <p:custDataLst>
              <p:tags r:id="rId2"/>
            </p:custDataLst>
          </p:nvPr>
        </p:nvSpPr>
        <p:spPr bwMode="auto">
          <a:xfrm>
            <a:off x="228600" y="152400"/>
            <a:ext cx="441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b="1">
                <a:solidFill>
                  <a:schemeClr val="bg1"/>
                </a:solidFill>
              </a:rPr>
              <a:t>Successful Preproposals</a:t>
            </a:r>
          </a:p>
        </p:txBody>
      </p:sp>
      <p:sp>
        <p:nvSpPr>
          <p:cNvPr id="17412" name="Text Box 4"/>
          <p:cNvSpPr txBox="1">
            <a:spLocks noChangeArrowheads="1"/>
          </p:cNvSpPr>
          <p:nvPr>
            <p:custDataLst>
              <p:tags r:id="rId3"/>
            </p:custDataLst>
          </p:nvPr>
        </p:nvSpPr>
        <p:spPr bwMode="auto">
          <a:xfrm>
            <a:off x="1295400" y="2041525"/>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spcBef>
                <a:spcPct val="50000"/>
              </a:spcBef>
            </a:pPr>
            <a:endParaRPr lang="en-US" altLang="en-US" sz="1300">
              <a:solidFill>
                <a:srgbClr val="990000"/>
              </a:solidFill>
            </a:endParaRPr>
          </a:p>
        </p:txBody>
      </p:sp>
      <p:sp>
        <p:nvSpPr>
          <p:cNvPr id="17413" name="Line 5"/>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17414" name="Text Box 6"/>
          <p:cNvSpPr txBox="1">
            <a:spLocks noChangeArrowheads="1"/>
          </p:cNvSpPr>
          <p:nvPr>
            <p:custDataLst>
              <p:tags r:id="rId5"/>
            </p:custDataLst>
          </p:nvPr>
        </p:nvSpPr>
        <p:spPr bwMode="auto">
          <a:xfrm rot="16200000">
            <a:off x="3853657" y="5823743"/>
            <a:ext cx="18288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courtesy Joan Benjamin</a:t>
            </a:r>
          </a:p>
        </p:txBody>
      </p:sp>
      <p:sp>
        <p:nvSpPr>
          <p:cNvPr id="17415" name="Text Box 7"/>
          <p:cNvSpPr txBox="1">
            <a:spLocks noChangeArrowheads="1"/>
          </p:cNvSpPr>
          <p:nvPr>
            <p:custDataLst>
              <p:tags r:id="rId6"/>
            </p:custDataLst>
          </p:nvPr>
        </p:nvSpPr>
        <p:spPr bwMode="auto">
          <a:xfrm>
            <a:off x="0" y="1828800"/>
            <a:ext cx="4495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lnSpc>
                <a:spcPct val="150000"/>
              </a:lnSpc>
              <a:spcBef>
                <a:spcPct val="50000"/>
              </a:spcBef>
              <a:buFontTx/>
              <a:buChar char="•"/>
            </a:pPr>
            <a:endParaRPr lang="en-US" altLang="en-US" sz="1600">
              <a:latin typeface="Georgia" pitchFamily="18" charset="0"/>
            </a:endParaRPr>
          </a:p>
        </p:txBody>
      </p:sp>
      <p:sp>
        <p:nvSpPr>
          <p:cNvPr id="17416" name="Text Box 9"/>
          <p:cNvSpPr txBox="1">
            <a:spLocks noChangeArrowheads="1"/>
          </p:cNvSpPr>
          <p:nvPr>
            <p:custDataLst>
              <p:tags r:id="rId7"/>
            </p:custDataLst>
          </p:nvPr>
        </p:nvSpPr>
        <p:spPr bwMode="auto">
          <a:xfrm>
            <a:off x="152400" y="1828800"/>
            <a:ext cx="4495800" cy="326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2000" b="1" dirty="0">
                <a:solidFill>
                  <a:srgbClr val="CC0066"/>
                </a:solidFill>
                <a:latin typeface="Georgia" pitchFamily="18" charset="0"/>
              </a:rPr>
              <a:t>Demonstrate </a:t>
            </a:r>
            <a:r>
              <a:rPr lang="en-US" altLang="en-US" sz="2800" b="1" dirty="0">
                <a:solidFill>
                  <a:srgbClr val="CC0066"/>
                </a:solidFill>
                <a:latin typeface="Georgia" pitchFamily="18" charset="0"/>
              </a:rPr>
              <a:t>relevance </a:t>
            </a:r>
            <a:r>
              <a:rPr lang="en-US" altLang="en-US" sz="2000" b="1" dirty="0">
                <a:solidFill>
                  <a:srgbClr val="CC0066"/>
                </a:solidFill>
                <a:latin typeface="Georgia" pitchFamily="18" charset="0"/>
              </a:rPr>
              <a:t>to North Central region and Address NCR-SARE’s </a:t>
            </a:r>
            <a:r>
              <a:rPr lang="en-US" altLang="en-US" sz="2800" b="1" dirty="0">
                <a:solidFill>
                  <a:srgbClr val="CC0066"/>
                </a:solidFill>
                <a:latin typeface="Georgia" pitchFamily="18" charset="0"/>
              </a:rPr>
              <a:t>three</a:t>
            </a:r>
            <a:r>
              <a:rPr lang="en-US" altLang="en-US" sz="2000" b="1" dirty="0">
                <a:solidFill>
                  <a:srgbClr val="CC0066"/>
                </a:solidFill>
                <a:latin typeface="Georgia" pitchFamily="18" charset="0"/>
              </a:rPr>
              <a:t> broad-based outcomes</a:t>
            </a:r>
          </a:p>
          <a:p>
            <a:pPr algn="r" eaLnBrk="1" hangingPunct="1">
              <a:lnSpc>
                <a:spcPct val="150000"/>
              </a:lnSpc>
            </a:pPr>
            <a:r>
              <a:rPr lang="en-US" altLang="en-US" sz="2400" b="1" dirty="0">
                <a:solidFill>
                  <a:srgbClr val="CC0066"/>
                </a:solidFill>
                <a:latin typeface="Georgia" pitchFamily="18" charset="0"/>
              </a:rPr>
              <a:t>Involve farmers/ranchers </a:t>
            </a:r>
            <a:r>
              <a:rPr lang="en-US" altLang="en-US" sz="2000" b="1" dirty="0">
                <a:solidFill>
                  <a:srgbClr val="CC0066"/>
                </a:solidFill>
                <a:latin typeface="Georgia" pitchFamily="18" charset="0"/>
              </a:rPr>
              <a:t>in project</a:t>
            </a:r>
          </a:p>
        </p:txBody>
      </p:sp>
      <p:pic>
        <p:nvPicPr>
          <p:cNvPr id="17417" name="Picture 9" descr="Another%20farm%20of%20MAWSBFP%203.jpg"/>
          <p:cNvPicPr>
            <a:picLocks noChangeAspect="1" noChangeArrowheads="1"/>
          </p:cNvPicPr>
          <p:nvPr/>
        </p:nvPicPr>
        <p:blipFill>
          <a:blip r:embed="rId10" cstate="print">
            <a:extLst>
              <a:ext uri="{28A0092B-C50C-407E-A947-70E740481C1C}">
                <a14:useLocalDpi xmlns:a14="http://schemas.microsoft.com/office/drawing/2010/main" val="0"/>
              </a:ext>
            </a:extLst>
          </a:blip>
          <a:srcRect l="29289" r="17455"/>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1"/>
          <p:cNvSpPr>
            <a:spLocks noChangeArrowheads="1"/>
          </p:cNvSpPr>
          <p:nvPr>
            <p:custDataLst>
              <p:tags r:id="rId1"/>
            </p:custDataLst>
          </p:nvPr>
        </p:nvSpPr>
        <p:spPr bwMode="auto">
          <a:xfrm>
            <a:off x="0" y="0"/>
            <a:ext cx="9144000" cy="1828800"/>
          </a:xfrm>
          <a:prstGeom prst="rect">
            <a:avLst/>
          </a:prstGeom>
          <a:solidFill>
            <a:srgbClr val="9A001D"/>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18435" name="Text Box 10"/>
          <p:cNvSpPr txBox="1">
            <a:spLocks noChangeArrowheads="1"/>
          </p:cNvSpPr>
          <p:nvPr>
            <p:custDataLst>
              <p:tags r:id="rId2"/>
            </p:custDataLst>
          </p:nvPr>
        </p:nvSpPr>
        <p:spPr bwMode="auto">
          <a:xfrm>
            <a:off x="304800" y="0"/>
            <a:ext cx="3962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b="1">
                <a:solidFill>
                  <a:schemeClr val="bg1"/>
                </a:solidFill>
              </a:rPr>
              <a:t>Successful Preproposals</a:t>
            </a:r>
          </a:p>
          <a:p>
            <a:pPr algn="r" eaLnBrk="1" hangingPunct="1"/>
            <a:r>
              <a:rPr lang="en-US" altLang="en-US" sz="2400">
                <a:solidFill>
                  <a:schemeClr val="bg1"/>
                </a:solidFill>
              </a:rPr>
              <a:t>(cont)</a:t>
            </a:r>
          </a:p>
        </p:txBody>
      </p:sp>
      <p:sp>
        <p:nvSpPr>
          <p:cNvPr id="18436" name="Text Box 11"/>
          <p:cNvSpPr txBox="1">
            <a:spLocks noChangeArrowheads="1"/>
          </p:cNvSpPr>
          <p:nvPr>
            <p:custDataLst>
              <p:tags r:id="rId3"/>
            </p:custDataLst>
          </p:nvPr>
        </p:nvSpPr>
        <p:spPr bwMode="auto">
          <a:xfrm>
            <a:off x="70262" y="2641698"/>
            <a:ext cx="4191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spcBef>
                <a:spcPct val="50000"/>
              </a:spcBef>
            </a:pPr>
            <a:r>
              <a:rPr lang="en-US" altLang="en-US" sz="2500" b="1" dirty="0">
                <a:latin typeface="Arial" charset="0"/>
              </a:rPr>
              <a:t> </a:t>
            </a:r>
            <a:r>
              <a:rPr lang="en-US" altLang="en-US" sz="2400" b="1" dirty="0">
                <a:solidFill>
                  <a:srgbClr val="C00000"/>
                </a:solidFill>
                <a:latin typeface="Georgia" pitchFamily="18" charset="0"/>
              </a:rPr>
              <a:t>Have clear </a:t>
            </a:r>
            <a:r>
              <a:rPr lang="en-US" altLang="en-US" sz="3200" b="1" dirty="0">
                <a:solidFill>
                  <a:srgbClr val="C00000"/>
                </a:solidFill>
                <a:latin typeface="Georgia" pitchFamily="18" charset="0"/>
              </a:rPr>
              <a:t>outcomes</a:t>
            </a:r>
          </a:p>
          <a:p>
            <a:pPr algn="r" eaLnBrk="1" hangingPunct="1">
              <a:lnSpc>
                <a:spcPct val="150000"/>
              </a:lnSpc>
              <a:spcBef>
                <a:spcPct val="50000"/>
              </a:spcBef>
            </a:pPr>
            <a:endParaRPr lang="en-US" altLang="en-US" sz="1600" dirty="0">
              <a:solidFill>
                <a:srgbClr val="9A001D"/>
              </a:solidFill>
              <a:latin typeface="Georgia" pitchFamily="18" charset="0"/>
            </a:endParaRPr>
          </a:p>
        </p:txBody>
      </p:sp>
      <p:sp>
        <p:nvSpPr>
          <p:cNvPr id="18437" name="Text Box 20"/>
          <p:cNvSpPr txBox="1">
            <a:spLocks noChangeArrowheads="1"/>
          </p:cNvSpPr>
          <p:nvPr>
            <p:custDataLst>
              <p:tags r:id="rId4"/>
            </p:custDataLst>
          </p:nvPr>
        </p:nvSpPr>
        <p:spPr bwMode="auto">
          <a:xfrm rot="16200000">
            <a:off x="3557588" y="6053137"/>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courtesy Karl Kupers</a:t>
            </a:r>
          </a:p>
        </p:txBody>
      </p:sp>
      <p:pic>
        <p:nvPicPr>
          <p:cNvPr id="18438" name="Picture 22" descr="direct seeding drill Kupers"/>
          <p:cNvPicPr>
            <a:picLocks noChangeAspect="1" noChangeArrowheads="1"/>
          </p:cNvPicPr>
          <p:nvPr/>
        </p:nvPicPr>
        <p:blipFill>
          <a:blip r:embed="rId7">
            <a:extLst>
              <a:ext uri="{28A0092B-C50C-407E-A947-70E740481C1C}">
                <a14:useLocalDpi xmlns:a14="http://schemas.microsoft.com/office/drawing/2010/main" val="0"/>
              </a:ext>
            </a:extLst>
          </a:blip>
          <a:srcRect l="39999" r="10001"/>
          <a:stretch>
            <a:fillRect/>
          </a:stretch>
        </p:blipFill>
        <p:spPr bwMode="auto">
          <a:xfrm>
            <a:off x="4572000" y="-38100"/>
            <a:ext cx="4572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custDataLst>
              <p:tags r:id="rId1"/>
            </p:custDataLst>
          </p:nvPr>
        </p:nvSpPr>
        <p:spPr bwMode="auto">
          <a:xfrm>
            <a:off x="0" y="0"/>
            <a:ext cx="9144000" cy="1828800"/>
          </a:xfrm>
          <a:prstGeom prst="rect">
            <a:avLst/>
          </a:prstGeom>
          <a:solidFill>
            <a:srgbClr val="008000"/>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20483" name="Text Box 3"/>
          <p:cNvSpPr txBox="1">
            <a:spLocks noChangeArrowheads="1"/>
          </p:cNvSpPr>
          <p:nvPr>
            <p:custDataLst>
              <p:tags r:id="rId2"/>
            </p:custDataLst>
          </p:nvPr>
        </p:nvSpPr>
        <p:spPr bwMode="auto">
          <a:xfrm>
            <a:off x="228600" y="152400"/>
            <a:ext cx="4343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b="1" dirty="0">
                <a:solidFill>
                  <a:schemeClr val="bg1"/>
                </a:solidFill>
              </a:rPr>
              <a:t>Preproposal</a:t>
            </a:r>
          </a:p>
          <a:p>
            <a:pPr algn="r" eaLnBrk="1" hangingPunct="1"/>
            <a:r>
              <a:rPr lang="en-US" altLang="en-US" b="1" dirty="0">
                <a:solidFill>
                  <a:schemeClr val="bg1"/>
                </a:solidFill>
              </a:rPr>
              <a:t>Application</a:t>
            </a:r>
          </a:p>
          <a:p>
            <a:pPr algn="r" eaLnBrk="1" hangingPunct="1"/>
            <a:r>
              <a:rPr lang="en-US" altLang="en-US" b="1" dirty="0">
                <a:solidFill>
                  <a:schemeClr val="bg1"/>
                </a:solidFill>
              </a:rPr>
              <a:t> </a:t>
            </a:r>
          </a:p>
        </p:txBody>
      </p:sp>
      <p:sp>
        <p:nvSpPr>
          <p:cNvPr id="20484" name="Text Box 4"/>
          <p:cNvSpPr txBox="1">
            <a:spLocks noChangeArrowheads="1"/>
          </p:cNvSpPr>
          <p:nvPr>
            <p:custDataLst>
              <p:tags r:id="rId3"/>
            </p:custDataLst>
          </p:nvPr>
        </p:nvSpPr>
        <p:spPr bwMode="auto">
          <a:xfrm>
            <a:off x="1295400" y="2041525"/>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spcBef>
                <a:spcPct val="50000"/>
              </a:spcBef>
            </a:pPr>
            <a:endParaRPr lang="en-US" altLang="en-US" sz="1300">
              <a:solidFill>
                <a:srgbClr val="990000"/>
              </a:solidFill>
            </a:endParaRPr>
          </a:p>
        </p:txBody>
      </p:sp>
      <p:sp>
        <p:nvSpPr>
          <p:cNvPr id="20485" name="Line 5"/>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20486" name="Text Box 6"/>
          <p:cNvSpPr txBox="1">
            <a:spLocks noChangeArrowheads="1"/>
          </p:cNvSpPr>
          <p:nvPr>
            <p:custDataLst>
              <p:tags r:id="rId5"/>
            </p:custDataLst>
          </p:nvPr>
        </p:nvSpPr>
        <p:spPr bwMode="auto">
          <a:xfrm rot="16200000">
            <a:off x="3538538" y="6538912"/>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courtesy NRCS</a:t>
            </a:r>
          </a:p>
        </p:txBody>
      </p:sp>
      <p:sp>
        <p:nvSpPr>
          <p:cNvPr id="20487" name="Text Box 7"/>
          <p:cNvSpPr txBox="1">
            <a:spLocks noChangeArrowheads="1"/>
          </p:cNvSpPr>
          <p:nvPr>
            <p:custDataLst>
              <p:tags r:id="rId6"/>
            </p:custDataLst>
          </p:nvPr>
        </p:nvSpPr>
        <p:spPr bwMode="auto">
          <a:xfrm>
            <a:off x="0" y="1828800"/>
            <a:ext cx="4495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lnSpc>
                <a:spcPct val="150000"/>
              </a:lnSpc>
              <a:spcBef>
                <a:spcPct val="50000"/>
              </a:spcBef>
              <a:buFontTx/>
              <a:buChar char="•"/>
            </a:pPr>
            <a:endParaRPr lang="en-US" altLang="en-US" sz="1600">
              <a:latin typeface="Georgia" pitchFamily="18" charset="0"/>
            </a:endParaRPr>
          </a:p>
        </p:txBody>
      </p:sp>
      <p:sp>
        <p:nvSpPr>
          <p:cNvPr id="20488" name="Text Box 9"/>
          <p:cNvSpPr txBox="1">
            <a:spLocks noChangeArrowheads="1"/>
          </p:cNvSpPr>
          <p:nvPr>
            <p:custDataLst>
              <p:tags r:id="rId7"/>
            </p:custDataLst>
          </p:nvPr>
        </p:nvSpPr>
        <p:spPr bwMode="auto">
          <a:xfrm>
            <a:off x="-76200" y="2095500"/>
            <a:ext cx="4191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2800" b="1" dirty="0">
                <a:solidFill>
                  <a:srgbClr val="008000"/>
                </a:solidFill>
                <a:latin typeface="Georgia" pitchFamily="18" charset="0"/>
              </a:rPr>
              <a:t>Online submission</a:t>
            </a:r>
          </a:p>
          <a:p>
            <a:pPr algn="r" eaLnBrk="1" hangingPunct="1"/>
            <a:r>
              <a:rPr lang="en-US" altLang="en-US" sz="2000" b="1" dirty="0">
                <a:solidFill>
                  <a:srgbClr val="008000"/>
                </a:solidFill>
                <a:latin typeface="Georgia" pitchFamily="18" charset="0"/>
              </a:rPr>
              <a:t>(link in Call for Preproposals)</a:t>
            </a:r>
          </a:p>
          <a:p>
            <a:pPr algn="r" eaLnBrk="1" hangingPunct="1">
              <a:lnSpc>
                <a:spcPct val="150000"/>
              </a:lnSpc>
            </a:pPr>
            <a:endParaRPr lang="en-US" altLang="en-US" sz="2400" b="1" dirty="0">
              <a:solidFill>
                <a:srgbClr val="008000"/>
              </a:solidFill>
              <a:latin typeface="Georgia" pitchFamily="18" charset="0"/>
            </a:endParaRPr>
          </a:p>
          <a:p>
            <a:pPr algn="r" eaLnBrk="1" hangingPunct="1"/>
            <a:r>
              <a:rPr lang="en-US" altLang="en-US" sz="2400" b="1" dirty="0">
                <a:solidFill>
                  <a:srgbClr val="008000"/>
                </a:solidFill>
                <a:latin typeface="Georgia" pitchFamily="18" charset="0"/>
              </a:rPr>
              <a:t>Suggest you prepare as a word document, following questions in  the Call for Preproposals.   Then cut and paste into online system.</a:t>
            </a:r>
          </a:p>
        </p:txBody>
      </p:sp>
      <p:pic>
        <p:nvPicPr>
          <p:cNvPr id="20489" name="Picture 8" descr="Will Allen presenting at the Workday Project at Deam of Wild Health Farm _1-1.JPG"/>
          <p:cNvPicPr>
            <a:picLocks noChangeAspect="1" noChangeArrowheads="1"/>
          </p:cNvPicPr>
          <p:nvPr/>
        </p:nvPicPr>
        <p:blipFill>
          <a:blip r:embed="rId10">
            <a:extLst>
              <a:ext uri="{28A0092B-C50C-407E-A947-70E740481C1C}">
                <a14:useLocalDpi xmlns:a14="http://schemas.microsoft.com/office/drawing/2010/main" val="0"/>
              </a:ext>
            </a:extLst>
          </a:blip>
          <a:srcRect l="2899" r="2899"/>
          <a:stretch>
            <a:fillRect/>
          </a:stretch>
        </p:blipFill>
        <p:spPr bwMode="auto">
          <a:xfrm>
            <a:off x="4191000" y="1828800"/>
            <a:ext cx="495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9973" t="29284" r="15875" b="48493"/>
          <a:stretch/>
        </p:blipFill>
        <p:spPr>
          <a:xfrm>
            <a:off x="6858000" y="0"/>
            <a:ext cx="4114800" cy="6707832"/>
          </a:xfrm>
          <a:prstGeom prst="rect">
            <a:avLst/>
          </a:prstGeom>
        </p:spPr>
      </p:pic>
      <p:sp>
        <p:nvSpPr>
          <p:cNvPr id="17410" name="Rectangle 2"/>
          <p:cNvSpPr>
            <a:spLocks noGrp="1" noChangeArrowheads="1"/>
          </p:cNvSpPr>
          <p:nvPr>
            <p:ph type="title"/>
            <p:custDataLst>
              <p:tags r:id="rId2"/>
            </p:custDataLst>
          </p:nvPr>
        </p:nvSpPr>
        <p:spPr>
          <a:xfrm>
            <a:off x="0" y="-1"/>
            <a:ext cx="6858000" cy="1676401"/>
          </a:xfrm>
          <a:solidFill>
            <a:srgbClr val="0070C0"/>
          </a:solidFill>
        </p:spPr>
        <p:txBody>
          <a:bodyPr>
            <a:normAutofit/>
          </a:bodyPr>
          <a:lstStyle/>
          <a:p>
            <a:pPr eaLnBrk="1" hangingPunct="1"/>
            <a:r>
              <a:rPr lang="en-US" sz="4000" dirty="0">
                <a:solidFill>
                  <a:schemeClr val="bg1"/>
                </a:solidFill>
                <a:latin typeface="Trebuchet MS" panose="020B0603020202020204" pitchFamily="34" charset="0"/>
              </a:rPr>
              <a:t>Long-term funding option</a:t>
            </a:r>
          </a:p>
        </p:txBody>
      </p:sp>
      <p:sp>
        <p:nvSpPr>
          <p:cNvPr id="6" name="TextBox 5"/>
          <p:cNvSpPr txBox="1"/>
          <p:nvPr>
            <p:custDataLst>
              <p:tags r:id="rId3"/>
            </p:custDataLst>
          </p:nvPr>
        </p:nvSpPr>
        <p:spPr>
          <a:xfrm>
            <a:off x="40433" y="1676400"/>
            <a:ext cx="6553200" cy="4170372"/>
          </a:xfrm>
          <a:prstGeom prst="rect">
            <a:avLst/>
          </a:prstGeom>
          <a:solidFill>
            <a:schemeClr val="bg1"/>
          </a:solidFill>
        </p:spPr>
        <p:txBody>
          <a:bodyPr wrap="square" tIns="274320" rtlCol="0">
            <a:spAutoFit/>
          </a:bodyPr>
          <a:lstStyle/>
          <a:p>
            <a:pPr marL="457200" indent="-457200">
              <a:spcBef>
                <a:spcPts val="1200"/>
              </a:spcBef>
              <a:buFont typeface="Arial" panose="020B0604020202020204" pitchFamily="34" charset="0"/>
              <a:buChar char="•"/>
            </a:pPr>
            <a:r>
              <a:rPr lang="en-US" sz="2200" b="1" dirty="0">
                <a:solidFill>
                  <a:srgbClr val="0070C0"/>
                </a:solidFill>
                <a:latin typeface="Georgia" panose="02040502050405020303" pitchFamily="18" charset="0"/>
              </a:rPr>
              <a:t>Indicate long-term option on preproposal (preproposals compete with other long-term preproposals only)</a:t>
            </a:r>
          </a:p>
          <a:p>
            <a:pPr marL="457200" indent="-457200">
              <a:spcBef>
                <a:spcPts val="1200"/>
              </a:spcBef>
              <a:buFont typeface="Arial" panose="020B0604020202020204" pitchFamily="34" charset="0"/>
              <a:buChar char="•"/>
            </a:pPr>
            <a:r>
              <a:rPr lang="en-US" sz="2200" b="1" dirty="0">
                <a:solidFill>
                  <a:srgbClr val="0070C0"/>
                </a:solidFill>
                <a:latin typeface="Georgia" panose="02040502050405020303" pitchFamily="18" charset="0"/>
              </a:rPr>
              <a:t>Include strong justification for why this research requires long-term funding</a:t>
            </a:r>
          </a:p>
          <a:p>
            <a:pPr marL="457200" indent="-457200">
              <a:spcBef>
                <a:spcPts val="1200"/>
              </a:spcBef>
              <a:buFont typeface="Arial" panose="020B0604020202020204" pitchFamily="34" charset="0"/>
              <a:buChar char="•"/>
            </a:pPr>
            <a:r>
              <a:rPr lang="en-US" sz="2200" b="1" dirty="0">
                <a:solidFill>
                  <a:srgbClr val="0070C0"/>
                </a:solidFill>
                <a:latin typeface="Georgia" panose="02040502050405020303" pitchFamily="18" charset="0"/>
              </a:rPr>
              <a:t>For full proposal, initial 3-year cycle with budget with work plan for later cycles</a:t>
            </a:r>
          </a:p>
          <a:p>
            <a:pPr marL="457200" indent="-457200">
              <a:spcBef>
                <a:spcPts val="1200"/>
              </a:spcBef>
              <a:buFont typeface="Arial" panose="020B0604020202020204" pitchFamily="34" charset="0"/>
              <a:buChar char="•"/>
            </a:pPr>
            <a:r>
              <a:rPr lang="en-US" sz="2200" b="1" dirty="0">
                <a:solidFill>
                  <a:srgbClr val="0070C0"/>
                </a:solidFill>
                <a:latin typeface="Georgia" panose="02040502050405020303" pitchFamily="18" charset="0"/>
              </a:rPr>
              <a:t>Funding for further cycles awarded if project proceeding as expected. </a:t>
            </a:r>
          </a:p>
        </p:txBody>
      </p:sp>
    </p:spTree>
    <p:custDataLst>
      <p:tags r:id="rId1"/>
    </p:custDataLst>
    <p:extLst>
      <p:ext uri="{BB962C8B-B14F-4D97-AF65-F5344CB8AC3E}">
        <p14:creationId xmlns:p14="http://schemas.microsoft.com/office/powerpoint/2010/main" val="1389162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8"/>
          <p:cNvSpPr txBox="1">
            <a:spLocks noChangeArrowheads="1"/>
          </p:cNvSpPr>
          <p:nvPr>
            <p:custDataLst>
              <p:tags r:id="rId1"/>
            </p:custDataLst>
          </p:nvPr>
        </p:nvSpPr>
        <p:spPr bwMode="auto">
          <a:xfrm>
            <a:off x="3893223" y="6955135"/>
            <a:ext cx="24177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1600" dirty="0"/>
              <a:t>Look up past SARE projects to see how your work differs or builds on past projects</a:t>
            </a:r>
          </a:p>
        </p:txBody>
      </p:sp>
      <p:sp>
        <p:nvSpPr>
          <p:cNvPr id="8" name="Striped Right Arrow 7"/>
          <p:cNvSpPr/>
          <p:nvPr>
            <p:custDataLst>
              <p:tags r:id="rId2"/>
            </p:custDataLst>
          </p:nvPr>
        </p:nvSpPr>
        <p:spPr bwMode="auto">
          <a:xfrm rot="9676721">
            <a:off x="6102350" y="3051175"/>
            <a:ext cx="893763" cy="292100"/>
          </a:xfrm>
          <a:prstGeom prst="stripedRightArrow">
            <a:avLst/>
          </a:prstGeom>
          <a:solidFill>
            <a:srgbClr val="FF0000"/>
          </a:solidFill>
          <a:ln w="0" cap="flat" cmpd="sng" algn="ctr">
            <a:solidFill>
              <a:srgbClr val="00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sp>
        <p:nvSpPr>
          <p:cNvPr id="9" name="Striped Right Arrow 8"/>
          <p:cNvSpPr/>
          <p:nvPr>
            <p:custDataLst>
              <p:tags r:id="rId3"/>
            </p:custDataLst>
          </p:nvPr>
        </p:nvSpPr>
        <p:spPr bwMode="auto">
          <a:xfrm rot="16846354">
            <a:off x="6939386" y="4672273"/>
            <a:ext cx="536938" cy="292100"/>
          </a:xfrm>
          <a:prstGeom prst="stripedRightArrow">
            <a:avLst/>
          </a:prstGeom>
          <a:solidFill>
            <a:srgbClr val="FF0000"/>
          </a:solidFill>
          <a:ln w="0" cap="flat" cmpd="sng" algn="ctr">
            <a:solidFill>
              <a:srgbClr val="00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309220"/>
            <a:ext cx="7645812" cy="4928043"/>
          </a:xfrm>
          <a:prstGeom prst="rect">
            <a:avLst/>
          </a:prstGeom>
          <a:ln>
            <a:solidFill>
              <a:schemeClr val="tx1"/>
            </a:solidFill>
          </a:ln>
        </p:spPr>
      </p:pic>
      <p:sp>
        <p:nvSpPr>
          <p:cNvPr id="10" name="TextBox 5"/>
          <p:cNvSpPr txBox="1">
            <a:spLocks noChangeArrowheads="1"/>
          </p:cNvSpPr>
          <p:nvPr>
            <p:custDataLst>
              <p:tags r:id="rId4"/>
            </p:custDataLst>
          </p:nvPr>
        </p:nvSpPr>
        <p:spPr bwMode="auto">
          <a:xfrm>
            <a:off x="1676400" y="5410200"/>
            <a:ext cx="5139732"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1800" dirty="0"/>
              <a:t>Go to Research and Education grants page and click on Research and Education Call for Preproposals</a:t>
            </a:r>
          </a:p>
        </p:txBody>
      </p:sp>
      <p:sp>
        <p:nvSpPr>
          <p:cNvPr id="11" name="Striped Right Arrow 10"/>
          <p:cNvSpPr/>
          <p:nvPr>
            <p:custDataLst>
              <p:tags r:id="rId5"/>
            </p:custDataLst>
          </p:nvPr>
        </p:nvSpPr>
        <p:spPr bwMode="auto">
          <a:xfrm rot="19269614">
            <a:off x="4334241" y="4233303"/>
            <a:ext cx="2570305" cy="633937"/>
          </a:xfrm>
          <a:prstGeom prst="stripedRightArrow">
            <a:avLst>
              <a:gd name="adj1" fmla="val 25979"/>
              <a:gd name="adj2" fmla="val 71320"/>
            </a:avLst>
          </a:prstGeom>
          <a:solidFill>
            <a:srgbClr val="FF0000">
              <a:alpha val="39000"/>
            </a:srgbClr>
          </a:solidFill>
          <a:ln w="0" cap="flat" cmpd="sng" algn="ctr">
            <a:solidFill>
              <a:srgbClr val="FF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spTree>
    <p:extLst>
      <p:ext uri="{BB962C8B-B14F-4D97-AF65-F5344CB8AC3E}">
        <p14:creationId xmlns:p14="http://schemas.microsoft.com/office/powerpoint/2010/main" val="174907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57200"/>
            <a:ext cx="7841961" cy="4477336"/>
          </a:xfrm>
          <a:prstGeom prst="rect">
            <a:avLst/>
          </a:prstGeom>
          <a:ln>
            <a:solidFill>
              <a:schemeClr val="tx1"/>
            </a:solidFill>
          </a:ln>
        </p:spPr>
      </p:pic>
      <p:sp>
        <p:nvSpPr>
          <p:cNvPr id="7" name="Striped Right Arrow 6"/>
          <p:cNvSpPr/>
          <p:nvPr>
            <p:custDataLst>
              <p:tags r:id="rId1"/>
            </p:custDataLst>
          </p:nvPr>
        </p:nvSpPr>
        <p:spPr bwMode="auto">
          <a:xfrm rot="20296312">
            <a:off x="4218743" y="4521679"/>
            <a:ext cx="2787469" cy="386279"/>
          </a:xfrm>
          <a:prstGeom prst="stripedRightArrow">
            <a:avLst>
              <a:gd name="adj1" fmla="val 25979"/>
              <a:gd name="adj2" fmla="val 71320"/>
            </a:avLst>
          </a:prstGeom>
          <a:solidFill>
            <a:srgbClr val="FF0000">
              <a:alpha val="39000"/>
            </a:srgbClr>
          </a:solidFill>
          <a:ln w="0" cap="flat" cmpd="sng" algn="ctr">
            <a:solidFill>
              <a:srgbClr val="FF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17" y="0"/>
            <a:ext cx="5483284" cy="5254525"/>
          </a:xfrm>
          <a:prstGeom prst="rect">
            <a:avLst/>
          </a:prstGeom>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8"/>
          <p:cNvSpPr txBox="1">
            <a:spLocks noChangeArrowheads="1"/>
          </p:cNvSpPr>
          <p:nvPr>
            <p:custDataLst>
              <p:tags r:id="rId1"/>
            </p:custDataLst>
          </p:nvPr>
        </p:nvSpPr>
        <p:spPr bwMode="auto">
          <a:xfrm>
            <a:off x="3893223" y="6955135"/>
            <a:ext cx="24177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1600" dirty="0"/>
              <a:t>Look up past SARE projects to see how your work differs or builds on past projects</a:t>
            </a:r>
          </a:p>
        </p:txBody>
      </p:sp>
      <p:sp>
        <p:nvSpPr>
          <p:cNvPr id="22532" name="TextBox 9"/>
          <p:cNvSpPr txBox="1">
            <a:spLocks noChangeArrowheads="1"/>
          </p:cNvSpPr>
          <p:nvPr>
            <p:custDataLst>
              <p:tags r:id="rId2"/>
            </p:custDataLst>
          </p:nvPr>
        </p:nvSpPr>
        <p:spPr bwMode="auto">
          <a:xfrm>
            <a:off x="3893223" y="5228796"/>
            <a:ext cx="3870325" cy="11324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2400" dirty="0"/>
              <a:t>Contact your SARE state coordinator</a:t>
            </a:r>
          </a:p>
        </p:txBody>
      </p:sp>
      <p:sp>
        <p:nvSpPr>
          <p:cNvPr id="8" name="Striped Right Arrow 7"/>
          <p:cNvSpPr/>
          <p:nvPr>
            <p:custDataLst>
              <p:tags r:id="rId3"/>
            </p:custDataLst>
          </p:nvPr>
        </p:nvSpPr>
        <p:spPr bwMode="auto">
          <a:xfrm rot="9676721">
            <a:off x="6102350" y="3051175"/>
            <a:ext cx="893763" cy="292100"/>
          </a:xfrm>
          <a:prstGeom prst="stripedRightArrow">
            <a:avLst/>
          </a:prstGeom>
          <a:solidFill>
            <a:srgbClr val="FF0000"/>
          </a:solidFill>
          <a:ln w="0" cap="flat" cmpd="sng" algn="ctr">
            <a:solidFill>
              <a:srgbClr val="00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322" y="394011"/>
            <a:ext cx="7943759" cy="4308596"/>
          </a:xfrm>
          <a:prstGeom prst="rect">
            <a:avLst/>
          </a:prstGeom>
          <a:ln>
            <a:solidFill>
              <a:schemeClr val="tx1"/>
            </a:solidFill>
          </a:ln>
        </p:spPr>
      </p:pic>
      <p:sp>
        <p:nvSpPr>
          <p:cNvPr id="9" name="Striped Right Arrow 8"/>
          <p:cNvSpPr/>
          <p:nvPr>
            <p:custDataLst>
              <p:tags r:id="rId4"/>
            </p:custDataLst>
          </p:nvPr>
        </p:nvSpPr>
        <p:spPr bwMode="auto">
          <a:xfrm rot="16846354">
            <a:off x="6939386" y="4672273"/>
            <a:ext cx="536938" cy="292100"/>
          </a:xfrm>
          <a:prstGeom prst="stripedRightArrow">
            <a:avLst/>
          </a:prstGeom>
          <a:solidFill>
            <a:srgbClr val="FF0000"/>
          </a:solidFill>
          <a:ln w="0" cap="flat" cmpd="sng" algn="ctr">
            <a:solidFill>
              <a:srgbClr val="00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9"/>
          <p:cNvSpPr txBox="1">
            <a:spLocks noChangeArrowheads="1"/>
          </p:cNvSpPr>
          <p:nvPr>
            <p:custDataLst>
              <p:tags r:id="rId1"/>
            </p:custDataLst>
          </p:nvPr>
        </p:nvSpPr>
        <p:spPr bwMode="auto">
          <a:xfrm>
            <a:off x="2402454" y="5259183"/>
            <a:ext cx="4953000" cy="12003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r>
              <a:rPr lang="en-US" altLang="en-US" sz="2400" dirty="0"/>
              <a:t>Look up past SARE projects to see how your work differs or builds on past projects.</a:t>
            </a:r>
          </a:p>
        </p:txBody>
      </p:sp>
      <p:sp>
        <p:nvSpPr>
          <p:cNvPr id="8" name="Striped Right Arrow 7"/>
          <p:cNvSpPr/>
          <p:nvPr>
            <p:custDataLst>
              <p:tags r:id="rId2"/>
            </p:custDataLst>
          </p:nvPr>
        </p:nvSpPr>
        <p:spPr bwMode="auto">
          <a:xfrm rot="9676721">
            <a:off x="6102350" y="3051175"/>
            <a:ext cx="893763" cy="292100"/>
          </a:xfrm>
          <a:prstGeom prst="stripedRightArrow">
            <a:avLst/>
          </a:prstGeom>
          <a:solidFill>
            <a:srgbClr val="FF0000"/>
          </a:solidFill>
          <a:ln w="0" cap="flat" cmpd="sng" algn="ctr">
            <a:solidFill>
              <a:srgbClr val="00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161312"/>
            <a:ext cx="7008321" cy="4071826"/>
          </a:xfrm>
          <a:prstGeom prst="rect">
            <a:avLst/>
          </a:prstGeom>
          <a:ln>
            <a:solidFill>
              <a:schemeClr val="tx1"/>
            </a:solidFill>
          </a:ln>
        </p:spPr>
      </p:pic>
      <p:sp>
        <p:nvSpPr>
          <p:cNvPr id="9" name="Striped Right Arrow 8"/>
          <p:cNvSpPr/>
          <p:nvPr>
            <p:custDataLst>
              <p:tags r:id="rId3"/>
            </p:custDataLst>
          </p:nvPr>
        </p:nvSpPr>
        <p:spPr bwMode="auto">
          <a:xfrm rot="14942040">
            <a:off x="599587" y="4419974"/>
            <a:ext cx="2599317" cy="497258"/>
          </a:xfrm>
          <a:prstGeom prst="stripedRightArrow">
            <a:avLst/>
          </a:prstGeom>
          <a:solidFill>
            <a:srgbClr val="FF0000"/>
          </a:solidFill>
          <a:ln w="0" cap="flat" cmpd="sng" algn="ctr">
            <a:solidFill>
              <a:srgbClr val="000000"/>
            </a:solidFill>
            <a:prstDash val="solid"/>
            <a:round/>
            <a:headEnd type="none" w="med" len="med"/>
            <a:tailEnd type="none" w="med" len="med"/>
          </a:ln>
          <a:effectLst/>
        </p:spPr>
        <p:txBody>
          <a:bodyPr/>
          <a:lstStyle/>
          <a:p>
            <a:pPr marL="342900" indent="-342900" algn="r">
              <a:lnSpc>
                <a:spcPct val="150000"/>
              </a:lnSpc>
              <a:defRPr/>
            </a:pPr>
            <a:endParaRPr lang="en-US">
              <a:cs typeface="+mn-cs"/>
            </a:endParaRPr>
          </a:p>
        </p:txBody>
      </p:sp>
      <p:sp>
        <p:nvSpPr>
          <p:cNvPr id="4" name="TextBox 3"/>
          <p:cNvSpPr txBox="1"/>
          <p:nvPr/>
        </p:nvSpPr>
        <p:spPr>
          <a:xfrm>
            <a:off x="1202041" y="440404"/>
            <a:ext cx="5897768" cy="707886"/>
          </a:xfrm>
          <a:prstGeom prst="rect">
            <a:avLst/>
          </a:prstGeom>
          <a:noFill/>
        </p:spPr>
        <p:txBody>
          <a:bodyPr wrap="none" rtlCol="0">
            <a:spAutoFit/>
          </a:bodyPr>
          <a:lstStyle/>
          <a:p>
            <a:r>
              <a:rPr lang="en-US" dirty="0"/>
              <a:t>Go to : projects.sare.org</a:t>
            </a:r>
          </a:p>
        </p:txBody>
      </p:sp>
    </p:spTree>
    <p:extLst>
      <p:ext uri="{BB962C8B-B14F-4D97-AF65-F5344CB8AC3E}">
        <p14:creationId xmlns:p14="http://schemas.microsoft.com/office/powerpoint/2010/main" val="411404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9"/>
          <p:cNvSpPr txBox="1">
            <a:spLocks noChangeArrowheads="1"/>
          </p:cNvSpPr>
          <p:nvPr>
            <p:custDataLst>
              <p:tags r:id="rId1"/>
            </p:custDataLst>
          </p:nvPr>
        </p:nvSpPr>
        <p:spPr bwMode="auto">
          <a:xfrm rot="16200000">
            <a:off x="3548063" y="6481762"/>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by Jerry DeWitt</a:t>
            </a:r>
          </a:p>
        </p:txBody>
      </p:sp>
      <p:pic>
        <p:nvPicPr>
          <p:cNvPr id="5124" name="Picture 27" descr="Mary-Kempfert2-(W-LW)"/>
          <p:cNvPicPr>
            <a:picLocks noChangeAspect="1" noChangeArrowheads="1"/>
          </p:cNvPicPr>
          <p:nvPr/>
        </p:nvPicPr>
        <p:blipFill>
          <a:blip r:embed="rId5">
            <a:extLst>
              <a:ext uri="{28A0092B-C50C-407E-A947-70E740481C1C}">
                <a14:useLocalDpi xmlns:a14="http://schemas.microsoft.com/office/drawing/2010/main" val="0"/>
              </a:ext>
            </a:extLst>
          </a:blip>
          <a:srcRect l="25145" t="1097" r="18976"/>
          <a:stretch>
            <a:fillRect/>
          </a:stretch>
        </p:blipFill>
        <p:spPr bwMode="auto">
          <a:xfrm>
            <a:off x="4572000" y="0"/>
            <a:ext cx="457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ARE_NorthCentral_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219200"/>
            <a:ext cx="32004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custDataLst>
              <p:tags r:id="rId2"/>
            </p:custDataLst>
          </p:nvPr>
        </p:nvSpPr>
        <p:spPr>
          <a:xfrm>
            <a:off x="381000" y="4495800"/>
            <a:ext cx="3733800" cy="769441"/>
          </a:xfrm>
          <a:prstGeom prst="rect">
            <a:avLst/>
          </a:prstGeom>
          <a:noFill/>
        </p:spPr>
        <p:txBody>
          <a:bodyPr wrap="square" rtlCol="0">
            <a:spAutoFit/>
          </a:bodyPr>
          <a:lstStyle/>
          <a:p>
            <a:r>
              <a:rPr lang="en-US" sz="2200" b="1" i="1" dirty="0">
                <a:solidFill>
                  <a:srgbClr val="46663C"/>
                </a:solidFill>
                <a:latin typeface="Georgia" panose="02040502050405020303" pitchFamily="18" charset="0"/>
              </a:rPr>
              <a:t>Advancing sustainable agriculture since 1988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custDataLst>
              <p:tags r:id="rId1"/>
            </p:custDataLst>
          </p:nvPr>
        </p:nvSpPr>
        <p:spPr bwMode="auto">
          <a:xfrm>
            <a:off x="0" y="0"/>
            <a:ext cx="9144000" cy="1828800"/>
          </a:xfrm>
          <a:prstGeom prst="rect">
            <a:avLst/>
          </a:prstGeom>
          <a:solidFill>
            <a:srgbClr val="CC9900"/>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23555" name="Text Box 3"/>
          <p:cNvSpPr txBox="1">
            <a:spLocks noChangeArrowheads="1"/>
          </p:cNvSpPr>
          <p:nvPr>
            <p:custDataLst>
              <p:tags r:id="rId2"/>
            </p:custDataLst>
          </p:nvPr>
        </p:nvSpPr>
        <p:spPr bwMode="auto">
          <a:xfrm>
            <a:off x="228600" y="304800"/>
            <a:ext cx="434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4400" b="1">
                <a:solidFill>
                  <a:schemeClr val="bg1"/>
                </a:solidFill>
              </a:rPr>
              <a:t>Cover</a:t>
            </a:r>
            <a:endParaRPr lang="en-US" altLang="en-US" b="1">
              <a:solidFill>
                <a:schemeClr val="bg1"/>
              </a:solidFill>
            </a:endParaRPr>
          </a:p>
        </p:txBody>
      </p:sp>
      <p:sp>
        <p:nvSpPr>
          <p:cNvPr id="23556" name="Text Box 4"/>
          <p:cNvSpPr txBox="1">
            <a:spLocks noChangeArrowheads="1"/>
          </p:cNvSpPr>
          <p:nvPr>
            <p:custDataLst>
              <p:tags r:id="rId3"/>
            </p:custDataLst>
          </p:nvPr>
        </p:nvSpPr>
        <p:spPr bwMode="auto">
          <a:xfrm>
            <a:off x="1295400" y="2041525"/>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spcBef>
                <a:spcPct val="50000"/>
              </a:spcBef>
            </a:pPr>
            <a:endParaRPr lang="en-US" altLang="en-US" sz="1300">
              <a:solidFill>
                <a:srgbClr val="990000"/>
              </a:solidFill>
            </a:endParaRPr>
          </a:p>
        </p:txBody>
      </p:sp>
      <p:sp>
        <p:nvSpPr>
          <p:cNvPr id="23557" name="Line 5"/>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23558" name="Text Box 9"/>
          <p:cNvSpPr txBox="1">
            <a:spLocks noChangeArrowheads="1"/>
          </p:cNvSpPr>
          <p:nvPr>
            <p:custDataLst>
              <p:tags r:id="rId5"/>
            </p:custDataLst>
          </p:nvPr>
        </p:nvSpPr>
        <p:spPr bwMode="auto">
          <a:xfrm>
            <a:off x="266700" y="1891054"/>
            <a:ext cx="4343400" cy="4524315"/>
          </a:xfrm>
          <a:prstGeom prst="rect">
            <a:avLst/>
          </a:prstGeom>
          <a:noFill/>
          <a:ln w="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spcAft>
                <a:spcPts val="600"/>
              </a:spcAft>
              <a:buFont typeface="Arial" panose="020B0604020202020204" pitchFamily="34" charset="0"/>
              <a:buChar char="•"/>
            </a:pPr>
            <a:r>
              <a:rPr lang="en-US" altLang="en-US" sz="1800" b="1" dirty="0">
                <a:solidFill>
                  <a:srgbClr val="CC9900"/>
                </a:solidFill>
                <a:latin typeface="Georgia" pitchFamily="18" charset="0"/>
              </a:rPr>
              <a:t>Title, Project Description</a:t>
            </a:r>
          </a:p>
          <a:p>
            <a:pPr eaLnBrk="1" hangingPunct="1">
              <a:spcAft>
                <a:spcPts val="600"/>
              </a:spcAft>
              <a:buFont typeface="Arial" panose="020B0604020202020204" pitchFamily="34" charset="0"/>
              <a:buChar char="•"/>
            </a:pPr>
            <a:r>
              <a:rPr lang="en-US" altLang="en-US" sz="1800" b="1" dirty="0">
                <a:solidFill>
                  <a:srgbClr val="CC9900"/>
                </a:solidFill>
                <a:latin typeface="Georgia" pitchFamily="18" charset="0"/>
              </a:rPr>
              <a:t>Start and End Dates</a:t>
            </a:r>
          </a:p>
          <a:p>
            <a:pPr eaLnBrk="1" hangingPunct="1">
              <a:spcAft>
                <a:spcPts val="600"/>
              </a:spcAft>
              <a:buFont typeface="Arial" panose="020B0604020202020204" pitchFamily="34" charset="0"/>
              <a:buChar char="•"/>
            </a:pPr>
            <a:r>
              <a:rPr lang="en-US" altLang="en-US" sz="1800" b="1" dirty="0">
                <a:solidFill>
                  <a:srgbClr val="CC9900"/>
                </a:solidFill>
                <a:latin typeface="Georgia" pitchFamily="18" charset="0"/>
              </a:rPr>
              <a:t>Whether your project will focus on socially disadvantaged or limited resource farmers</a:t>
            </a:r>
          </a:p>
          <a:p>
            <a:pPr eaLnBrk="1" hangingPunct="1">
              <a:spcAft>
                <a:spcPts val="600"/>
              </a:spcAft>
              <a:buFont typeface="Arial" panose="020B0604020202020204" pitchFamily="34" charset="0"/>
              <a:buChar char="•"/>
            </a:pPr>
            <a:r>
              <a:rPr lang="en-US" altLang="en-US" sz="1800" b="1" dirty="0">
                <a:solidFill>
                  <a:srgbClr val="CC9900"/>
                </a:solidFill>
                <a:latin typeface="Georgia" pitchFamily="18" charset="0"/>
              </a:rPr>
              <a:t>Funding Request range</a:t>
            </a:r>
          </a:p>
          <a:p>
            <a:pPr eaLnBrk="1" hangingPunct="1">
              <a:spcAft>
                <a:spcPts val="600"/>
              </a:spcAft>
              <a:buFont typeface="Arial" panose="020B0604020202020204" pitchFamily="34" charset="0"/>
              <a:buChar char="•"/>
            </a:pPr>
            <a:r>
              <a:rPr lang="en-US" altLang="en-US" sz="1800" b="1" dirty="0">
                <a:solidFill>
                  <a:srgbClr val="CC9900"/>
                </a:solidFill>
                <a:latin typeface="Georgia" pitchFamily="18" charset="0"/>
              </a:rPr>
              <a:t>Project Focus (Research OR Education/Demonstration</a:t>
            </a:r>
          </a:p>
          <a:p>
            <a:pPr eaLnBrk="1" hangingPunct="1">
              <a:spcAft>
                <a:spcPts val="600"/>
              </a:spcAft>
              <a:buFont typeface="Arial" panose="020B0604020202020204" pitchFamily="34" charset="0"/>
              <a:buChar char="•"/>
            </a:pPr>
            <a:r>
              <a:rPr lang="en-US" altLang="en-US" sz="1800" b="1" dirty="0">
                <a:solidFill>
                  <a:srgbClr val="CC9900"/>
                </a:solidFill>
                <a:latin typeface="Georgia" pitchFamily="18" charset="0"/>
              </a:rPr>
              <a:t>Long-term funding option? </a:t>
            </a:r>
          </a:p>
          <a:p>
            <a:pPr eaLnBrk="1" hangingPunct="1">
              <a:spcAft>
                <a:spcPts val="600"/>
              </a:spcAft>
              <a:buFont typeface="Arial" panose="020B0604020202020204" pitchFamily="34" charset="0"/>
              <a:buChar char="•"/>
            </a:pPr>
            <a:r>
              <a:rPr lang="en-US" altLang="en-US" sz="1800" b="1" dirty="0">
                <a:solidFill>
                  <a:srgbClr val="CC9900"/>
                </a:solidFill>
                <a:latin typeface="Georgia" pitchFamily="18" charset="0"/>
              </a:rPr>
              <a:t>Systems category and Commodity category</a:t>
            </a:r>
          </a:p>
          <a:p>
            <a:pPr eaLnBrk="1" hangingPunct="1">
              <a:spcAft>
                <a:spcPts val="600"/>
              </a:spcAft>
              <a:buFont typeface="Arial" panose="020B0604020202020204" pitchFamily="34" charset="0"/>
              <a:buChar char="•"/>
            </a:pPr>
            <a:r>
              <a:rPr lang="en-US" altLang="en-US" sz="2000" b="1" dirty="0">
                <a:solidFill>
                  <a:srgbClr val="CC9900"/>
                </a:solidFill>
                <a:latin typeface="Georgia" pitchFamily="18" charset="0"/>
              </a:rPr>
              <a:t>Institutional information</a:t>
            </a:r>
          </a:p>
          <a:p>
            <a:pPr marL="0" indent="0" eaLnBrk="1" hangingPunct="1">
              <a:lnSpc>
                <a:spcPct val="150000"/>
              </a:lnSpc>
            </a:pPr>
            <a:endParaRPr lang="en-US" altLang="en-US" sz="2000" b="1" dirty="0">
              <a:solidFill>
                <a:srgbClr val="CC9900"/>
              </a:solidFill>
              <a:latin typeface="Georgia" pitchFamily="18" charset="0"/>
            </a:endParaRPr>
          </a:p>
        </p:txBody>
      </p:sp>
      <p:pic>
        <p:nvPicPr>
          <p:cNvPr id="23559" name="Picture 7" descr="100_0218.jpg"/>
          <p:cNvPicPr>
            <a:picLocks noChangeAspect="1" noChangeArrowheads="1"/>
          </p:cNvPicPr>
          <p:nvPr/>
        </p:nvPicPr>
        <p:blipFill>
          <a:blip r:embed="rId8">
            <a:extLst>
              <a:ext uri="{28A0092B-C50C-407E-A947-70E740481C1C}">
                <a14:useLocalDpi xmlns:a14="http://schemas.microsoft.com/office/drawing/2010/main" val="0"/>
              </a:ext>
            </a:extLst>
          </a:blip>
          <a:srcRect l="12148" r="17528"/>
          <a:stretch>
            <a:fillRect/>
          </a:stretch>
        </p:blipFill>
        <p:spPr bwMode="auto">
          <a:xfrm>
            <a:off x="4724400" y="1828800"/>
            <a:ext cx="441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6"/>
          <p:cNvSpPr>
            <a:spLocks noChangeArrowheads="1"/>
          </p:cNvSpPr>
          <p:nvPr>
            <p:custDataLst>
              <p:tags r:id="rId1"/>
            </p:custDataLst>
          </p:nvPr>
        </p:nvSpPr>
        <p:spPr bwMode="auto">
          <a:xfrm>
            <a:off x="0" y="0"/>
            <a:ext cx="9144000" cy="1828800"/>
          </a:xfrm>
          <a:prstGeom prst="rect">
            <a:avLst/>
          </a:prstGeom>
          <a:solidFill>
            <a:srgbClr val="99CC0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pic>
        <p:nvPicPr>
          <p:cNvPr id="25603" name="Picture 8" descr="Troy-Bishopp2-(NE-EC)"/>
          <p:cNvPicPr>
            <a:picLocks noChangeAspect="1" noChangeArrowheads="1"/>
          </p:cNvPicPr>
          <p:nvPr/>
        </p:nvPicPr>
        <p:blipFill>
          <a:blip r:embed="rId7">
            <a:extLst>
              <a:ext uri="{28A0092B-C50C-407E-A947-70E740481C1C}">
                <a14:useLocalDpi xmlns:a14="http://schemas.microsoft.com/office/drawing/2010/main" val="0"/>
              </a:ext>
            </a:extLst>
          </a:blip>
          <a:srcRect l="28358" t="27258" r="26102"/>
          <a:stretch>
            <a:fillRect/>
          </a:stretch>
        </p:blipFill>
        <p:spPr bwMode="auto">
          <a:xfrm>
            <a:off x="4946650" y="1828800"/>
            <a:ext cx="41973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13"/>
          <p:cNvSpPr txBox="1">
            <a:spLocks noChangeArrowheads="1"/>
          </p:cNvSpPr>
          <p:nvPr>
            <p:custDataLst>
              <p:tags r:id="rId2"/>
            </p:custDataLst>
          </p:nvPr>
        </p:nvSpPr>
        <p:spPr bwMode="auto">
          <a:xfrm>
            <a:off x="228600" y="2590800"/>
            <a:ext cx="488632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1963" indent="-287338"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marL="517525" indent="-342900" eaLnBrk="1" hangingPunct="1">
              <a:spcAft>
                <a:spcPts val="600"/>
              </a:spcAft>
              <a:buFont typeface="Arial" panose="020B0604020202020204" pitchFamily="34" charset="0"/>
              <a:buChar char="•"/>
            </a:pPr>
            <a:r>
              <a:rPr lang="en-US" altLang="en-US" sz="2400" b="1" dirty="0">
                <a:solidFill>
                  <a:srgbClr val="668A00"/>
                </a:solidFill>
                <a:latin typeface="Georgia" pitchFamily="18" charset="0"/>
              </a:rPr>
              <a:t>Project Summary</a:t>
            </a:r>
          </a:p>
          <a:p>
            <a:pPr marL="517525" indent="-342900" eaLnBrk="1" hangingPunct="1">
              <a:spcAft>
                <a:spcPts val="600"/>
              </a:spcAft>
              <a:buFont typeface="Arial" panose="020B0604020202020204" pitchFamily="34" charset="0"/>
              <a:buChar char="•"/>
            </a:pPr>
            <a:r>
              <a:rPr lang="en-US" altLang="en-US" sz="2400" b="1" dirty="0">
                <a:solidFill>
                  <a:srgbClr val="668A00"/>
                </a:solidFill>
                <a:latin typeface="Georgia" pitchFamily="18" charset="0"/>
              </a:rPr>
              <a:t>Objectives/Outcomes</a:t>
            </a:r>
          </a:p>
          <a:p>
            <a:pPr marL="517525" indent="-342900" eaLnBrk="1" hangingPunct="1">
              <a:spcAft>
                <a:spcPts val="600"/>
              </a:spcAft>
              <a:buFont typeface="Arial" panose="020B0604020202020204" pitchFamily="34" charset="0"/>
              <a:buChar char="•"/>
            </a:pPr>
            <a:r>
              <a:rPr lang="en-US" altLang="en-US" sz="2400" b="1" dirty="0">
                <a:solidFill>
                  <a:srgbClr val="668A00"/>
                </a:solidFill>
                <a:latin typeface="Georgia" pitchFamily="18" charset="0"/>
              </a:rPr>
              <a:t>Relevance to sustainable agriculture in our region</a:t>
            </a:r>
          </a:p>
          <a:p>
            <a:pPr marL="517525" indent="-342900" eaLnBrk="1" hangingPunct="1">
              <a:spcAft>
                <a:spcPts val="600"/>
              </a:spcAft>
              <a:buFont typeface="Arial" panose="020B0604020202020204" pitchFamily="34" charset="0"/>
              <a:buChar char="•"/>
            </a:pPr>
            <a:r>
              <a:rPr lang="en-US" altLang="en-US" sz="2400" b="1" dirty="0">
                <a:solidFill>
                  <a:srgbClr val="668A00"/>
                </a:solidFill>
                <a:latin typeface="Georgia" pitchFamily="18" charset="0"/>
              </a:rPr>
              <a:t>Method/Approach</a:t>
            </a:r>
          </a:p>
          <a:p>
            <a:pPr marL="517525" indent="-342900" eaLnBrk="1" hangingPunct="1">
              <a:spcAft>
                <a:spcPts val="600"/>
              </a:spcAft>
              <a:buFont typeface="Arial" panose="020B0604020202020204" pitchFamily="34" charset="0"/>
              <a:buChar char="•"/>
            </a:pPr>
            <a:endParaRPr lang="en-US" altLang="en-US" sz="2400" b="1" dirty="0">
              <a:solidFill>
                <a:srgbClr val="668A00"/>
              </a:solidFill>
              <a:latin typeface="Georgia" pitchFamily="18" charset="0"/>
            </a:endParaRPr>
          </a:p>
        </p:txBody>
      </p:sp>
      <p:sp>
        <p:nvSpPr>
          <p:cNvPr id="25605" name="Text Box 15"/>
          <p:cNvSpPr txBox="1">
            <a:spLocks noChangeArrowheads="1"/>
          </p:cNvSpPr>
          <p:nvPr>
            <p:custDataLst>
              <p:tags r:id="rId3"/>
            </p:custDataLst>
          </p:nvPr>
        </p:nvSpPr>
        <p:spPr bwMode="auto">
          <a:xfrm rot="16200000">
            <a:off x="3852863" y="6434137"/>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by Troy Bishopp</a:t>
            </a:r>
          </a:p>
        </p:txBody>
      </p:sp>
      <p:sp>
        <p:nvSpPr>
          <p:cNvPr id="25606" name="Text Box 17"/>
          <p:cNvSpPr txBox="1">
            <a:spLocks noChangeArrowheads="1"/>
          </p:cNvSpPr>
          <p:nvPr>
            <p:custDataLst>
              <p:tags r:id="rId4"/>
            </p:custDataLst>
          </p:nvPr>
        </p:nvSpPr>
        <p:spPr bwMode="auto">
          <a:xfrm>
            <a:off x="-152400" y="304800"/>
            <a:ext cx="5410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3600" b="1" dirty="0">
                <a:solidFill>
                  <a:schemeClr val="bg1"/>
                </a:solidFill>
              </a:rPr>
              <a:t>Preproposal Body</a:t>
            </a:r>
          </a:p>
          <a:p>
            <a:pPr algn="r" eaLnBrk="1" hangingPunct="1"/>
            <a:endParaRPr lang="en-US" altLang="en-US" sz="42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9"/>
          <p:cNvSpPr txBox="1">
            <a:spLocks noChangeArrowheads="1"/>
          </p:cNvSpPr>
          <p:nvPr>
            <p:custDataLst>
              <p:tags r:id="rId1"/>
            </p:custDataLst>
          </p:nvPr>
        </p:nvSpPr>
        <p:spPr bwMode="auto">
          <a:xfrm rot="16200000">
            <a:off x="4691063" y="6357937"/>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by Jerry DeWitt</a:t>
            </a:r>
          </a:p>
        </p:txBody>
      </p:sp>
      <p:pic>
        <p:nvPicPr>
          <p:cNvPr id="30723" name="Picture 27" descr="Mary-Kempfert2-(W-LW)"/>
          <p:cNvPicPr>
            <a:picLocks noChangeAspect="1" noChangeArrowheads="1"/>
          </p:cNvPicPr>
          <p:nvPr/>
        </p:nvPicPr>
        <p:blipFill>
          <a:blip r:embed="rId7">
            <a:extLst>
              <a:ext uri="{28A0092B-C50C-407E-A947-70E740481C1C}">
                <a14:useLocalDpi xmlns:a14="http://schemas.microsoft.com/office/drawing/2010/main" val="0"/>
              </a:ext>
            </a:extLst>
          </a:blip>
          <a:srcRect l="25145" t="1097" r="18976"/>
          <a:stretch>
            <a:fillRect/>
          </a:stretch>
        </p:blipFill>
        <p:spPr bwMode="auto">
          <a:xfrm>
            <a:off x="5715000" y="1704975"/>
            <a:ext cx="3429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custDataLst>
              <p:tags r:id="rId2"/>
            </p:custDataLst>
          </p:nvPr>
        </p:nvSpPr>
        <p:spPr bwMode="auto">
          <a:xfrm>
            <a:off x="0" y="0"/>
            <a:ext cx="9144000" cy="1828800"/>
          </a:xfrm>
          <a:prstGeom prst="rect">
            <a:avLst/>
          </a:prstGeom>
          <a:solidFill>
            <a:srgbClr val="C00000"/>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endParaRPr lang="en-US" altLang="en-US" sz="2800" b="1">
              <a:solidFill>
                <a:schemeClr val="bg1"/>
              </a:solidFill>
            </a:endParaRPr>
          </a:p>
        </p:txBody>
      </p:sp>
      <p:sp>
        <p:nvSpPr>
          <p:cNvPr id="30725" name="TextBox 5"/>
          <p:cNvSpPr txBox="1">
            <a:spLocks noChangeArrowheads="1"/>
          </p:cNvSpPr>
          <p:nvPr>
            <p:custDataLst>
              <p:tags r:id="rId3"/>
            </p:custDataLst>
          </p:nvPr>
        </p:nvSpPr>
        <p:spPr bwMode="auto">
          <a:xfrm>
            <a:off x="304800" y="1981200"/>
            <a:ext cx="51054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2400" b="1" dirty="0">
                <a:solidFill>
                  <a:srgbClr val="C00000"/>
                </a:solidFill>
                <a:latin typeface="Georgia" pitchFamily="18" charset="0"/>
              </a:rPr>
              <a:t>Education Project: </a:t>
            </a:r>
            <a:r>
              <a:rPr lang="en-US" altLang="en-US" sz="2000" b="1" dirty="0">
                <a:solidFill>
                  <a:srgbClr val="C00000"/>
                </a:solidFill>
                <a:latin typeface="Georgia" pitchFamily="18" charset="0"/>
              </a:rPr>
              <a:t>Post-harvest handling workshops</a:t>
            </a:r>
          </a:p>
          <a:p>
            <a:pPr algn="r" eaLnBrk="1" hangingPunct="1">
              <a:lnSpc>
                <a:spcPct val="150000"/>
              </a:lnSpc>
            </a:pPr>
            <a:r>
              <a:rPr lang="en-US" altLang="en-US" sz="2400" b="1" dirty="0">
                <a:solidFill>
                  <a:srgbClr val="C00000"/>
                </a:solidFill>
                <a:latin typeface="Georgia" pitchFamily="18" charset="0"/>
              </a:rPr>
              <a:t>Learning Outcomes: </a:t>
            </a:r>
            <a:r>
              <a:rPr lang="en-US" altLang="en-US" sz="2000" b="1" dirty="0">
                <a:solidFill>
                  <a:srgbClr val="C00000"/>
                </a:solidFill>
                <a:latin typeface="Georgia" pitchFamily="18" charset="0"/>
              </a:rPr>
              <a:t>Farmers will learn post harvest handling and packing techniques for sales to institutions.</a:t>
            </a:r>
          </a:p>
          <a:p>
            <a:pPr algn="r" eaLnBrk="1" hangingPunct="1">
              <a:lnSpc>
                <a:spcPct val="150000"/>
              </a:lnSpc>
            </a:pPr>
            <a:r>
              <a:rPr lang="en-US" altLang="en-US" sz="2400" b="1" dirty="0">
                <a:solidFill>
                  <a:srgbClr val="C00000"/>
                </a:solidFill>
                <a:latin typeface="Georgia" pitchFamily="18" charset="0"/>
              </a:rPr>
              <a:t> Action outcomes: </a:t>
            </a:r>
            <a:r>
              <a:rPr lang="en-US" altLang="en-US" sz="2000" b="1" dirty="0">
                <a:solidFill>
                  <a:srgbClr val="C00000"/>
                </a:solidFill>
                <a:latin typeface="Georgia" pitchFamily="18" charset="0"/>
              </a:rPr>
              <a:t>Farmers will use post harvest techniques and increase sales to institutions </a:t>
            </a:r>
          </a:p>
          <a:p>
            <a:pPr algn="r" eaLnBrk="1" hangingPunct="1">
              <a:lnSpc>
                <a:spcPct val="150000"/>
              </a:lnSpc>
            </a:pPr>
            <a:endParaRPr lang="en-US" altLang="en-US" sz="2400" b="1" dirty="0">
              <a:solidFill>
                <a:srgbClr val="C00000"/>
              </a:solidFill>
              <a:latin typeface="Georgia" pitchFamily="18" charset="0"/>
            </a:endParaRPr>
          </a:p>
        </p:txBody>
      </p:sp>
      <p:sp>
        <p:nvSpPr>
          <p:cNvPr id="30726" name="TextBox 6"/>
          <p:cNvSpPr txBox="1">
            <a:spLocks noChangeArrowheads="1"/>
          </p:cNvSpPr>
          <p:nvPr>
            <p:custDataLst>
              <p:tags r:id="rId4"/>
            </p:custDataLst>
          </p:nvPr>
        </p:nvSpPr>
        <p:spPr bwMode="auto">
          <a:xfrm>
            <a:off x="0" y="0"/>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endParaRPr lang="en-US" altLang="en-US" b="1">
              <a:solidFill>
                <a:schemeClr val="bg1"/>
              </a:solidFill>
            </a:endParaRPr>
          </a:p>
          <a:p>
            <a:pPr algn="r" eaLnBrk="1" hangingPunct="1"/>
            <a:r>
              <a:rPr lang="en-US" altLang="en-US" sz="4400" b="1">
                <a:solidFill>
                  <a:schemeClr val="bg1"/>
                </a:solidFill>
              </a:rPr>
              <a:t>Outcomes</a:t>
            </a:r>
            <a:r>
              <a:rPr lang="en-US" altLang="en-US" b="1">
                <a:solidFill>
                  <a:schemeClr val="bg1"/>
                </a:solidFil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custDataLst>
              <p:tags r:id="rId1"/>
            </p:custDataLst>
          </p:nvPr>
        </p:nvSpPr>
        <p:spPr bwMode="auto">
          <a:xfrm rot="16200000">
            <a:off x="4837907" y="6363493"/>
            <a:ext cx="1828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by Beth Nelson</a:t>
            </a:r>
          </a:p>
        </p:txBody>
      </p:sp>
      <p:sp>
        <p:nvSpPr>
          <p:cNvPr id="31747" name="Rectangle 2"/>
          <p:cNvSpPr>
            <a:spLocks noChangeArrowheads="1"/>
          </p:cNvSpPr>
          <p:nvPr>
            <p:custDataLst>
              <p:tags r:id="rId2"/>
            </p:custDataLst>
          </p:nvPr>
        </p:nvSpPr>
        <p:spPr bwMode="auto">
          <a:xfrm>
            <a:off x="0" y="0"/>
            <a:ext cx="9144000" cy="1828800"/>
          </a:xfrm>
          <a:prstGeom prst="rect">
            <a:avLst/>
          </a:prstGeom>
          <a:solidFill>
            <a:srgbClr val="0070C0"/>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endParaRPr lang="en-US" altLang="en-US" sz="2800" b="1">
              <a:solidFill>
                <a:schemeClr val="bg1"/>
              </a:solidFill>
            </a:endParaRPr>
          </a:p>
        </p:txBody>
      </p:sp>
      <p:sp>
        <p:nvSpPr>
          <p:cNvPr id="31748" name="TextBox 5"/>
          <p:cNvSpPr txBox="1">
            <a:spLocks noChangeArrowheads="1"/>
          </p:cNvSpPr>
          <p:nvPr>
            <p:custDataLst>
              <p:tags r:id="rId3"/>
            </p:custDataLst>
          </p:nvPr>
        </p:nvSpPr>
        <p:spPr bwMode="auto">
          <a:xfrm>
            <a:off x="0" y="1981200"/>
            <a:ext cx="5410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2400" b="1" dirty="0">
                <a:solidFill>
                  <a:srgbClr val="0070C0"/>
                </a:solidFill>
                <a:latin typeface="Georgia" pitchFamily="18" charset="0"/>
              </a:rPr>
              <a:t>Research Project: </a:t>
            </a:r>
            <a:r>
              <a:rPr lang="en-US" altLang="en-US" sz="2000" b="1" dirty="0">
                <a:solidFill>
                  <a:srgbClr val="0070C0"/>
                </a:solidFill>
                <a:latin typeface="Georgia" pitchFamily="18" charset="0"/>
              </a:rPr>
              <a:t>Landscape diversity influence on vegetable crop pollinator population</a:t>
            </a:r>
          </a:p>
          <a:p>
            <a:pPr algn="r" eaLnBrk="1" hangingPunct="1">
              <a:lnSpc>
                <a:spcPct val="150000"/>
              </a:lnSpc>
            </a:pPr>
            <a:r>
              <a:rPr lang="en-US" altLang="en-US" sz="2400" b="1" dirty="0">
                <a:solidFill>
                  <a:srgbClr val="0070C0"/>
                </a:solidFill>
                <a:latin typeface="Georgia" pitchFamily="18" charset="0"/>
              </a:rPr>
              <a:t>Learning Outcomes: </a:t>
            </a:r>
            <a:r>
              <a:rPr lang="en-US" altLang="en-US" sz="2000" b="1" dirty="0">
                <a:solidFill>
                  <a:srgbClr val="0070C0"/>
                </a:solidFill>
                <a:latin typeface="Georgia" pitchFamily="18" charset="0"/>
              </a:rPr>
              <a:t>Farmers will learn how diverse landscape influences number and type of pollinators.</a:t>
            </a:r>
          </a:p>
          <a:p>
            <a:pPr algn="r" eaLnBrk="1" hangingPunct="1">
              <a:lnSpc>
                <a:spcPct val="150000"/>
              </a:lnSpc>
            </a:pPr>
            <a:r>
              <a:rPr lang="en-US" altLang="en-US" sz="2400" b="1" dirty="0">
                <a:solidFill>
                  <a:srgbClr val="0070C0"/>
                </a:solidFill>
                <a:latin typeface="Georgia" pitchFamily="18" charset="0"/>
              </a:rPr>
              <a:t> Action Outcomes: </a:t>
            </a:r>
            <a:r>
              <a:rPr lang="en-US" altLang="en-US" sz="2000" b="1" dirty="0">
                <a:solidFill>
                  <a:srgbClr val="0070C0"/>
                </a:solidFill>
                <a:latin typeface="Georgia" pitchFamily="18" charset="0"/>
              </a:rPr>
              <a:t>Farmers will use </a:t>
            </a:r>
            <a:r>
              <a:rPr lang="en-US" altLang="en-US" sz="2000" b="1" dirty="0" err="1">
                <a:solidFill>
                  <a:srgbClr val="0070C0"/>
                </a:solidFill>
                <a:latin typeface="Georgia" pitchFamily="18" charset="0"/>
              </a:rPr>
              <a:t>biodiverse</a:t>
            </a:r>
            <a:r>
              <a:rPr lang="en-US" altLang="en-US" sz="2000" b="1" dirty="0">
                <a:solidFill>
                  <a:srgbClr val="0070C0"/>
                </a:solidFill>
                <a:latin typeface="Georgia" pitchFamily="18" charset="0"/>
              </a:rPr>
              <a:t> plantings to increase pollinator population.</a:t>
            </a:r>
          </a:p>
          <a:p>
            <a:pPr algn="r" eaLnBrk="1" hangingPunct="1">
              <a:lnSpc>
                <a:spcPct val="150000"/>
              </a:lnSpc>
            </a:pPr>
            <a:endParaRPr lang="en-US" altLang="en-US" sz="2400" b="1" dirty="0">
              <a:solidFill>
                <a:srgbClr val="C00000"/>
              </a:solidFill>
              <a:latin typeface="Georgia" pitchFamily="18" charset="0"/>
            </a:endParaRPr>
          </a:p>
        </p:txBody>
      </p:sp>
      <p:pic>
        <p:nvPicPr>
          <p:cNvPr id="31749" name="Picture 9" descr="100_01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6763" y="1828800"/>
            <a:ext cx="32972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custDataLst>
              <p:tags r:id="rId4"/>
            </p:custDataLst>
          </p:nvPr>
        </p:nvSpPr>
        <p:spPr bwMode="auto">
          <a:xfrm>
            <a:off x="0" y="304800"/>
            <a:ext cx="533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4400" b="1">
                <a:solidFill>
                  <a:schemeClr val="bg1"/>
                </a:solidFill>
              </a:rPr>
              <a:t>Outcomes</a:t>
            </a:r>
            <a:r>
              <a:rPr lang="en-US" altLang="en-US" sz="2800" b="1">
                <a:solidFill>
                  <a:schemeClr val="bg1"/>
                </a:solidFill>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custDataLst>
              <p:tags r:id="rId1"/>
            </p:custDataLst>
          </p:nvPr>
        </p:nvSpPr>
        <p:spPr bwMode="auto">
          <a:xfrm>
            <a:off x="0" y="0"/>
            <a:ext cx="9144000" cy="1600200"/>
          </a:xfrm>
          <a:prstGeom prst="rect">
            <a:avLst/>
          </a:prstGeom>
          <a:solidFill>
            <a:srgbClr val="0000CC"/>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solidFill>
                <a:srgbClr val="0000CC"/>
              </a:solidFill>
            </a:endParaRPr>
          </a:p>
        </p:txBody>
      </p:sp>
      <p:sp>
        <p:nvSpPr>
          <p:cNvPr id="29699" name="Text Box 3"/>
          <p:cNvSpPr txBox="1">
            <a:spLocks noChangeArrowheads="1"/>
          </p:cNvSpPr>
          <p:nvPr>
            <p:custDataLst>
              <p:tags r:id="rId2"/>
            </p:custDataLst>
          </p:nvPr>
        </p:nvSpPr>
        <p:spPr bwMode="auto">
          <a:xfrm>
            <a:off x="738188" y="199935"/>
            <a:ext cx="434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3600" b="1" dirty="0">
                <a:solidFill>
                  <a:schemeClr val="bg1"/>
                </a:solidFill>
              </a:rPr>
              <a:t>Preproposal Body (cont.)</a:t>
            </a:r>
          </a:p>
        </p:txBody>
      </p:sp>
      <p:sp>
        <p:nvSpPr>
          <p:cNvPr id="29700" name="Text Box 4"/>
          <p:cNvSpPr txBox="1">
            <a:spLocks noChangeArrowheads="1"/>
          </p:cNvSpPr>
          <p:nvPr>
            <p:custDataLst>
              <p:tags r:id="rId3"/>
            </p:custDataLst>
          </p:nvPr>
        </p:nvSpPr>
        <p:spPr bwMode="auto">
          <a:xfrm>
            <a:off x="273132" y="2671626"/>
            <a:ext cx="4267200"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marL="342900" indent="-342900" eaLnBrk="1" hangingPunct="1">
              <a:buFont typeface="Arial" panose="020B0604020202020204" pitchFamily="34" charset="0"/>
              <a:buChar char="•"/>
            </a:pPr>
            <a:r>
              <a:rPr lang="en-US" altLang="en-US" sz="2400" b="1" dirty="0">
                <a:solidFill>
                  <a:srgbClr val="0000CC"/>
                </a:solidFill>
                <a:latin typeface="Georgia" pitchFamily="18" charset="0"/>
              </a:rPr>
              <a:t>Team Members</a:t>
            </a:r>
          </a:p>
          <a:p>
            <a:pPr marL="342900" indent="-342900" eaLnBrk="1" hangingPunct="1">
              <a:buFont typeface="Arial" panose="020B0604020202020204" pitchFamily="34" charset="0"/>
              <a:buChar char="•"/>
            </a:pPr>
            <a:endParaRPr lang="en-US" altLang="en-US" sz="2400" b="1" dirty="0">
              <a:solidFill>
                <a:srgbClr val="0000CC"/>
              </a:solidFill>
              <a:latin typeface="Georgia" pitchFamily="18" charset="0"/>
            </a:endParaRPr>
          </a:p>
          <a:p>
            <a:pPr marL="342900" indent="-342900" eaLnBrk="1" hangingPunct="1">
              <a:buFont typeface="Arial" panose="020B0604020202020204" pitchFamily="34" charset="0"/>
              <a:buChar char="•"/>
            </a:pPr>
            <a:r>
              <a:rPr lang="en-US" altLang="en-US" sz="2400" b="1" dirty="0">
                <a:solidFill>
                  <a:srgbClr val="0000CC"/>
                </a:solidFill>
                <a:latin typeface="Georgia" pitchFamily="18" charset="0"/>
              </a:rPr>
              <a:t>Farmer Rancher Involvement</a:t>
            </a:r>
          </a:p>
          <a:p>
            <a:pPr marL="342900" indent="-342900" eaLnBrk="1" hangingPunct="1">
              <a:buFont typeface="Arial" panose="020B0604020202020204" pitchFamily="34" charset="0"/>
              <a:buChar char="•"/>
            </a:pPr>
            <a:endParaRPr lang="en-US" altLang="en-US" sz="2400" b="1" dirty="0">
              <a:solidFill>
                <a:srgbClr val="0000CC"/>
              </a:solidFill>
              <a:latin typeface="Georgia" pitchFamily="18" charset="0"/>
            </a:endParaRPr>
          </a:p>
          <a:p>
            <a:pPr marL="342900" indent="-342900" eaLnBrk="1" hangingPunct="1">
              <a:buFont typeface="Arial" panose="020B0604020202020204" pitchFamily="34" charset="0"/>
              <a:buChar char="•"/>
            </a:pPr>
            <a:r>
              <a:rPr lang="en-US" altLang="en-US" sz="2400" b="1" dirty="0">
                <a:solidFill>
                  <a:srgbClr val="0000CC"/>
                </a:solidFill>
                <a:latin typeface="Georgia" pitchFamily="18" charset="0"/>
              </a:rPr>
              <a:t>Statement regarding resubmitted ideas</a:t>
            </a:r>
          </a:p>
        </p:txBody>
      </p:sp>
      <p:sp>
        <p:nvSpPr>
          <p:cNvPr id="29701" name="Line 5"/>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pic>
        <p:nvPicPr>
          <p:cNvPr id="29702" name="Picture 7" descr="100_0168.jpg"/>
          <p:cNvPicPr>
            <a:picLocks noChangeAspect="1" noChangeArrowheads="1"/>
          </p:cNvPicPr>
          <p:nvPr/>
        </p:nvPicPr>
        <p:blipFill>
          <a:blip r:embed="rId7" cstate="print">
            <a:extLst>
              <a:ext uri="{28A0092B-C50C-407E-A947-70E740481C1C}">
                <a14:useLocalDpi xmlns:a14="http://schemas.microsoft.com/office/drawing/2010/main" val="0"/>
              </a:ext>
            </a:extLst>
          </a:blip>
          <a:srcRect l="23277" r="18115" b="9048"/>
          <a:stretch>
            <a:fillRect/>
          </a:stretch>
        </p:blipFill>
        <p:spPr bwMode="auto">
          <a:xfrm>
            <a:off x="5081588" y="1600200"/>
            <a:ext cx="40624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I:\SARE\Communications\PDP Bioenergy Feature\Photos\Bunker Storage after one mon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1856" y="0"/>
            <a:ext cx="10326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custDataLst>
              <p:tags r:id="rId1"/>
            </p:custDataLst>
          </p:nvPr>
        </p:nvSpPr>
        <p:spPr>
          <a:xfrm>
            <a:off x="0" y="0"/>
            <a:ext cx="6096000" cy="1981200"/>
          </a:xfrm>
          <a:solidFill>
            <a:srgbClr val="C00000"/>
          </a:solidFill>
        </p:spPr>
        <p:txBody>
          <a:bodyPr rtlCol="0">
            <a:normAutofit fontScale="90000"/>
          </a:bodyPr>
          <a:lstStyle/>
          <a:p>
            <a:pPr eaLnBrk="1" fontAlgn="auto" hangingPunct="1">
              <a:spcAft>
                <a:spcPts val="0"/>
              </a:spcAft>
              <a:defRPr/>
            </a:pPr>
            <a:r>
              <a:rPr lang="en-US" sz="4200" b="1" dirty="0">
                <a:solidFill>
                  <a:schemeClr val="accent3">
                    <a:lumMod val="20000"/>
                    <a:lumOff val="80000"/>
                  </a:schemeClr>
                </a:solidFill>
                <a:latin typeface="Trebuchet MS" pitchFamily="34" charset="0"/>
              </a:rPr>
              <a:t>Impact on Sustainable Agriculture in the North Central Region</a:t>
            </a:r>
            <a:endParaRPr lang="en-US" sz="4000" b="1" dirty="0">
              <a:solidFill>
                <a:schemeClr val="accent3">
                  <a:lumMod val="20000"/>
                  <a:lumOff val="80000"/>
                </a:schemeClr>
              </a:solidFill>
              <a:latin typeface="Trebuchet MS" pitchFamily="34" charset="0"/>
            </a:endParaRPr>
          </a:p>
        </p:txBody>
      </p:sp>
      <p:pic>
        <p:nvPicPr>
          <p:cNvPr id="14340" name="Picture 5" descr="SARE_NorthCentral_CMY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68975"/>
            <a:ext cx="982663" cy="88741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509" name="Rectangle 6"/>
          <p:cNvSpPr>
            <a:spLocks noChangeArrowheads="1"/>
          </p:cNvSpPr>
          <p:nvPr>
            <p:custDataLst>
              <p:tags r:id="rId2"/>
            </p:custDataLst>
          </p:nvPr>
        </p:nvSpPr>
        <p:spPr bwMode="auto">
          <a:xfrm>
            <a:off x="0" y="1981200"/>
            <a:ext cx="6096000" cy="5001369"/>
          </a:xfrm>
          <a:prstGeom prst="rect">
            <a:avLst/>
          </a:prstGeom>
          <a:solidFill>
            <a:schemeClr val="bg1"/>
          </a:solidFill>
          <a:ln w="9525">
            <a:noFill/>
            <a:miter lim="800000"/>
            <a:headEnd/>
            <a:tailEnd/>
          </a:ln>
        </p:spPr>
        <p:txBody>
          <a:bodyPr wrap="square" lIns="365760" tIns="274320">
            <a:spAutoFit/>
          </a:bodyPr>
          <a:lstStyle/>
          <a:p>
            <a:pPr>
              <a:defRPr/>
            </a:pPr>
            <a:r>
              <a:rPr lang="en-US" sz="2800" dirty="0">
                <a:solidFill>
                  <a:srgbClr val="FF0000"/>
                </a:solidFill>
              </a:rPr>
              <a:t>How do your project outcomes align with NCR-SARE’s proposed outcomes?</a:t>
            </a:r>
          </a:p>
          <a:p>
            <a:pPr marL="457200" indent="-457200">
              <a:buFont typeface="Arial" panose="020B0604020202020204" pitchFamily="34" charset="0"/>
              <a:buChar char="•"/>
              <a:defRPr/>
            </a:pPr>
            <a:r>
              <a:rPr lang="en-US" sz="2200" dirty="0">
                <a:solidFill>
                  <a:srgbClr val="FF0000"/>
                </a:solidFill>
              </a:rPr>
              <a:t>Improving the profitability of farmers and associated agricultural businesses.</a:t>
            </a:r>
          </a:p>
          <a:p>
            <a:pPr marL="457200" indent="-457200">
              <a:buFont typeface="Arial" panose="020B0604020202020204" pitchFamily="34" charset="0"/>
              <a:buChar char="•"/>
              <a:defRPr/>
            </a:pPr>
            <a:r>
              <a:rPr lang="en-US" sz="2200" dirty="0">
                <a:solidFill>
                  <a:srgbClr val="FF0000"/>
                </a:solidFill>
              </a:rPr>
              <a:t>Sustaining and improving the environmental quality and natural resource base on which agriculture depends.</a:t>
            </a:r>
          </a:p>
          <a:p>
            <a:pPr marL="457200" indent="-457200">
              <a:buFont typeface="Arial" panose="020B0604020202020204" pitchFamily="34" charset="0"/>
              <a:buChar char="•"/>
              <a:defRPr/>
            </a:pPr>
            <a:r>
              <a:rPr lang="en-US" sz="2200" dirty="0">
                <a:solidFill>
                  <a:srgbClr val="FF0000"/>
                </a:solidFill>
              </a:rPr>
              <a:t>Enhancing the quality of life for farmers/ranchers, communities, and society as a whole.</a:t>
            </a:r>
          </a:p>
          <a:p>
            <a:pPr>
              <a:defRPr/>
            </a:pPr>
            <a:endParaRPr lang="en-US" sz="2200" dirty="0">
              <a:solidFill>
                <a:srgbClr val="FF0000"/>
              </a:solidFill>
            </a:endParaRPr>
          </a:p>
        </p:txBody>
      </p:sp>
    </p:spTree>
    <p:extLst>
      <p:ext uri="{BB962C8B-B14F-4D97-AF65-F5344CB8AC3E}">
        <p14:creationId xmlns:p14="http://schemas.microsoft.com/office/powerpoint/2010/main" val="488899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2057400" y="475013"/>
            <a:ext cx="5562600" cy="584775"/>
          </a:xfrm>
          <a:prstGeom prst="rect">
            <a:avLst/>
          </a:prstGeom>
          <a:noFill/>
        </p:spPr>
        <p:txBody>
          <a:bodyPr wrap="square" rtlCol="0">
            <a:spAutoFit/>
          </a:bodyPr>
          <a:lstStyle/>
          <a:p>
            <a:r>
              <a:rPr lang="en-US" sz="3200" dirty="0">
                <a:latin typeface="+mj-lt"/>
              </a:rPr>
              <a:t>https://projects.sare.org/</a:t>
            </a:r>
          </a:p>
        </p:txBody>
      </p:sp>
      <p:sp>
        <p:nvSpPr>
          <p:cNvPr id="3" name="Right Arrow 2"/>
          <p:cNvSpPr>
            <a:spLocks noChangeArrowheads="1"/>
          </p:cNvSpPr>
          <p:nvPr>
            <p:custDataLst>
              <p:tags r:id="rId2"/>
            </p:custDataLst>
          </p:nvPr>
        </p:nvSpPr>
        <p:spPr bwMode="auto">
          <a:xfrm rot="399659">
            <a:off x="473162" y="2903123"/>
            <a:ext cx="465987" cy="302341"/>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
        <p:nvSpPr>
          <p:cNvPr id="8" name="Right Arrow 7"/>
          <p:cNvSpPr>
            <a:spLocks noChangeArrowheads="1"/>
          </p:cNvSpPr>
          <p:nvPr>
            <p:custDataLst>
              <p:tags r:id="rId3"/>
            </p:custDataLst>
          </p:nvPr>
        </p:nvSpPr>
        <p:spPr bwMode="auto">
          <a:xfrm rot="399659">
            <a:off x="473163" y="3367335"/>
            <a:ext cx="465987" cy="302341"/>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100" y="2061564"/>
            <a:ext cx="7315200" cy="2339812"/>
          </a:xfrm>
          <a:prstGeom prst="rect">
            <a:avLst/>
          </a:prstGeom>
          <a:ln>
            <a:solidFill>
              <a:srgbClr val="000000"/>
            </a:solidFill>
          </a:ln>
        </p:spPr>
      </p:pic>
    </p:spTree>
    <p:extLst>
      <p:ext uri="{BB962C8B-B14F-4D97-AF65-F5344CB8AC3E}">
        <p14:creationId xmlns:p14="http://schemas.microsoft.com/office/powerpoint/2010/main" val="1050433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bwMode="auto">
          <a:xfrm>
            <a:off x="2895600" y="2320636"/>
            <a:ext cx="838200" cy="152400"/>
          </a:xfrm>
          <a:prstGeom prst="rect">
            <a:avLst/>
          </a:prstGeom>
          <a:solidFill>
            <a:srgbClr val="FFFFFF"/>
          </a:solidFill>
          <a:ln w="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r" defTabSz="914400" rtl="0" eaLnBrk="1" fontAlgn="base" latinLnBrk="0" hangingPunct="1">
              <a:lnSpc>
                <a:spcPct val="15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Trebuchet MS" pitchFamily="34" charset="0"/>
            </a:endParaRPr>
          </a:p>
        </p:txBody>
      </p:sp>
      <p:sp>
        <p:nvSpPr>
          <p:cNvPr id="5" name="Right Arrow 4"/>
          <p:cNvSpPr>
            <a:spLocks noChangeArrowheads="1"/>
          </p:cNvSpPr>
          <p:nvPr>
            <p:custDataLst>
              <p:tags r:id="rId2"/>
            </p:custDataLst>
          </p:nvPr>
        </p:nvSpPr>
        <p:spPr bwMode="auto">
          <a:xfrm rot="399659">
            <a:off x="1200182" y="6156817"/>
            <a:ext cx="1295400" cy="257308"/>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228600"/>
            <a:ext cx="5301017" cy="6259786"/>
          </a:xfrm>
          <a:prstGeom prst="rect">
            <a:avLst/>
          </a:prstGeom>
          <a:ln>
            <a:solidFill>
              <a:srgbClr val="000000"/>
            </a:solidFill>
          </a:ln>
        </p:spPr>
      </p:pic>
    </p:spTree>
    <p:extLst>
      <p:ext uri="{BB962C8B-B14F-4D97-AF65-F5344CB8AC3E}">
        <p14:creationId xmlns:p14="http://schemas.microsoft.com/office/powerpoint/2010/main" val="128634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r="28726"/>
          <a:stretch/>
        </p:blipFill>
        <p:spPr>
          <a:xfrm>
            <a:off x="1302572" y="1219200"/>
            <a:ext cx="7322150" cy="4582333"/>
          </a:xfrm>
          <a:prstGeom prst="rect">
            <a:avLst/>
          </a:prstGeom>
          <a:ln>
            <a:solidFill>
              <a:srgbClr val="000000"/>
            </a:solidFill>
          </a:ln>
        </p:spPr>
      </p:pic>
      <p:sp>
        <p:nvSpPr>
          <p:cNvPr id="5" name="Right Arrow 4"/>
          <p:cNvSpPr>
            <a:spLocks noChangeArrowheads="1"/>
          </p:cNvSpPr>
          <p:nvPr>
            <p:custDataLst>
              <p:tags r:id="rId1"/>
            </p:custDataLst>
          </p:nvPr>
        </p:nvSpPr>
        <p:spPr bwMode="auto">
          <a:xfrm>
            <a:off x="533400" y="3300815"/>
            <a:ext cx="977900" cy="419101"/>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Tree>
    <p:extLst>
      <p:ext uri="{BB962C8B-B14F-4D97-AF65-F5344CB8AC3E}">
        <p14:creationId xmlns:p14="http://schemas.microsoft.com/office/powerpoint/2010/main" val="1066184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0" y="2209801"/>
            <a:ext cx="2578100" cy="1938992"/>
          </a:xfrm>
          <a:prstGeom prst="rect">
            <a:avLst/>
          </a:prstGeom>
          <a:solidFill>
            <a:schemeClr val="bg1"/>
          </a:solidFill>
          <a:ln>
            <a:solidFill>
              <a:srgbClr val="000000"/>
            </a:solidFill>
          </a:ln>
        </p:spPr>
        <p:txBody>
          <a:bodyPr wrap="square" rtlCol="0">
            <a:spAutoFit/>
          </a:bodyPr>
          <a:lstStyle/>
          <a:p>
            <a:r>
              <a:rPr lang="en-US" sz="2400" dirty="0"/>
              <a:t>Make sure you choose the North Central Region and the correct grant program</a:t>
            </a:r>
          </a:p>
        </p:txBody>
      </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8100" y="220103"/>
            <a:ext cx="3232905" cy="2504363"/>
          </a:xfrm>
          <a:prstGeom prst="rect">
            <a:avLst/>
          </a:prstGeom>
          <a:ln>
            <a:solidFill>
              <a:srgbClr val="000000"/>
            </a:solidFill>
          </a:ln>
        </p:spPr>
      </p:pic>
      <p:sp>
        <p:nvSpPr>
          <p:cNvPr id="5" name="Right Arrow 4"/>
          <p:cNvSpPr>
            <a:spLocks noChangeArrowheads="1"/>
          </p:cNvSpPr>
          <p:nvPr>
            <p:custDataLst>
              <p:tags r:id="rId2"/>
            </p:custDataLst>
          </p:nvPr>
        </p:nvSpPr>
        <p:spPr bwMode="auto">
          <a:xfrm>
            <a:off x="1631950" y="1235256"/>
            <a:ext cx="977900" cy="228600"/>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6" name="Picture 5"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0196" y="3142899"/>
            <a:ext cx="4930667" cy="3673469"/>
          </a:xfrm>
          <a:prstGeom prst="rect">
            <a:avLst/>
          </a:prstGeom>
          <a:ln>
            <a:solidFill>
              <a:schemeClr val="tx1"/>
            </a:solidFill>
          </a:ln>
        </p:spPr>
      </p:pic>
      <p:sp>
        <p:nvSpPr>
          <p:cNvPr id="11" name="Freeform 10"/>
          <p:cNvSpPr/>
          <p:nvPr>
            <p:custDataLst>
              <p:tags r:id="rId3"/>
            </p:custDataLst>
          </p:nvPr>
        </p:nvSpPr>
        <p:spPr bwMode="auto">
          <a:xfrm>
            <a:off x="3790032" y="4199574"/>
            <a:ext cx="4806964" cy="883920"/>
          </a:xfrm>
          <a:custGeom>
            <a:avLst/>
            <a:gdLst>
              <a:gd name="connsiteX0" fmla="*/ 119072 w 4806964"/>
              <a:gd name="connsiteY0" fmla="*/ 558800 h 883920"/>
              <a:gd name="connsiteX1" fmla="*/ 108912 w 4806964"/>
              <a:gd name="connsiteY1" fmla="*/ 508000 h 883920"/>
              <a:gd name="connsiteX2" fmla="*/ 98752 w 4806964"/>
              <a:gd name="connsiteY2" fmla="*/ 477520 h 883920"/>
              <a:gd name="connsiteX3" fmla="*/ 88592 w 4806964"/>
              <a:gd name="connsiteY3" fmla="*/ 436880 h 883920"/>
              <a:gd name="connsiteX4" fmla="*/ 98752 w 4806964"/>
              <a:gd name="connsiteY4" fmla="*/ 213360 h 883920"/>
              <a:gd name="connsiteX5" fmla="*/ 119072 w 4806964"/>
              <a:gd name="connsiteY5" fmla="*/ 132080 h 883920"/>
              <a:gd name="connsiteX6" fmla="*/ 180032 w 4806964"/>
              <a:gd name="connsiteY6" fmla="*/ 71120 h 883920"/>
              <a:gd name="connsiteX7" fmla="*/ 240992 w 4806964"/>
              <a:gd name="connsiteY7" fmla="*/ 40640 h 883920"/>
              <a:gd name="connsiteX8" fmla="*/ 281632 w 4806964"/>
              <a:gd name="connsiteY8" fmla="*/ 30480 h 883920"/>
              <a:gd name="connsiteX9" fmla="*/ 312112 w 4806964"/>
              <a:gd name="connsiteY9" fmla="*/ 20320 h 883920"/>
              <a:gd name="connsiteX10" fmla="*/ 403552 w 4806964"/>
              <a:gd name="connsiteY10" fmla="*/ 0 h 883920"/>
              <a:gd name="connsiteX11" fmla="*/ 2466032 w 4806964"/>
              <a:gd name="connsiteY11" fmla="*/ 10160 h 883920"/>
              <a:gd name="connsiteX12" fmla="*/ 2516832 w 4806964"/>
              <a:gd name="connsiteY12" fmla="*/ 20320 h 883920"/>
              <a:gd name="connsiteX13" fmla="*/ 2669232 w 4806964"/>
              <a:gd name="connsiteY13" fmla="*/ 30480 h 883920"/>
              <a:gd name="connsiteX14" fmla="*/ 2913072 w 4806964"/>
              <a:gd name="connsiteY14" fmla="*/ 71120 h 883920"/>
              <a:gd name="connsiteX15" fmla="*/ 4050992 w 4806964"/>
              <a:gd name="connsiteY15" fmla="*/ 91440 h 883920"/>
              <a:gd name="connsiteX16" fmla="*/ 4264352 w 4806964"/>
              <a:gd name="connsiteY16" fmla="*/ 111760 h 883920"/>
              <a:gd name="connsiteX17" fmla="*/ 4325312 w 4806964"/>
              <a:gd name="connsiteY17" fmla="*/ 121920 h 883920"/>
              <a:gd name="connsiteX18" fmla="*/ 4396432 w 4806964"/>
              <a:gd name="connsiteY18" fmla="*/ 142240 h 883920"/>
              <a:gd name="connsiteX19" fmla="*/ 4498032 w 4806964"/>
              <a:gd name="connsiteY19" fmla="*/ 152400 h 883920"/>
              <a:gd name="connsiteX20" fmla="*/ 4569152 w 4806964"/>
              <a:gd name="connsiteY20" fmla="*/ 182880 h 883920"/>
              <a:gd name="connsiteX21" fmla="*/ 4630112 w 4806964"/>
              <a:gd name="connsiteY21" fmla="*/ 203200 h 883920"/>
              <a:gd name="connsiteX22" fmla="*/ 4691072 w 4806964"/>
              <a:gd name="connsiteY22" fmla="*/ 233680 h 883920"/>
              <a:gd name="connsiteX23" fmla="*/ 4721552 w 4806964"/>
              <a:gd name="connsiteY23" fmla="*/ 254000 h 883920"/>
              <a:gd name="connsiteX24" fmla="*/ 4782512 w 4806964"/>
              <a:gd name="connsiteY24" fmla="*/ 274320 h 883920"/>
              <a:gd name="connsiteX25" fmla="*/ 4782512 w 4806964"/>
              <a:gd name="connsiteY25" fmla="*/ 599440 h 883920"/>
              <a:gd name="connsiteX26" fmla="*/ 4762192 w 4806964"/>
              <a:gd name="connsiteY26" fmla="*/ 629920 h 883920"/>
              <a:gd name="connsiteX27" fmla="*/ 4670752 w 4806964"/>
              <a:gd name="connsiteY27" fmla="*/ 660400 h 883920"/>
              <a:gd name="connsiteX28" fmla="*/ 4619952 w 4806964"/>
              <a:gd name="connsiteY28" fmla="*/ 680720 h 883920"/>
              <a:gd name="connsiteX29" fmla="*/ 4589472 w 4806964"/>
              <a:gd name="connsiteY29" fmla="*/ 701040 h 883920"/>
              <a:gd name="connsiteX30" fmla="*/ 4518352 w 4806964"/>
              <a:gd name="connsiteY30" fmla="*/ 721360 h 883920"/>
              <a:gd name="connsiteX31" fmla="*/ 4315152 w 4806964"/>
              <a:gd name="connsiteY31" fmla="*/ 741680 h 883920"/>
              <a:gd name="connsiteX32" fmla="*/ 4223712 w 4806964"/>
              <a:gd name="connsiteY32" fmla="*/ 762000 h 883920"/>
              <a:gd name="connsiteX33" fmla="*/ 4122112 w 4806964"/>
              <a:gd name="connsiteY33" fmla="*/ 772160 h 883920"/>
              <a:gd name="connsiteX34" fmla="*/ 4061152 w 4806964"/>
              <a:gd name="connsiteY34" fmla="*/ 782320 h 883920"/>
              <a:gd name="connsiteX35" fmla="*/ 3908752 w 4806964"/>
              <a:gd name="connsiteY35" fmla="*/ 802640 h 883920"/>
              <a:gd name="connsiteX36" fmla="*/ 3847792 w 4806964"/>
              <a:gd name="connsiteY36" fmla="*/ 812800 h 883920"/>
              <a:gd name="connsiteX37" fmla="*/ 3695392 w 4806964"/>
              <a:gd name="connsiteY37" fmla="*/ 833120 h 883920"/>
              <a:gd name="connsiteX38" fmla="*/ 3654752 w 4806964"/>
              <a:gd name="connsiteY38" fmla="*/ 843280 h 883920"/>
              <a:gd name="connsiteX39" fmla="*/ 3563312 w 4806964"/>
              <a:gd name="connsiteY39" fmla="*/ 853440 h 883920"/>
              <a:gd name="connsiteX40" fmla="*/ 3410912 w 4806964"/>
              <a:gd name="connsiteY40" fmla="*/ 873760 h 883920"/>
              <a:gd name="connsiteX41" fmla="*/ 3106112 w 4806964"/>
              <a:gd name="connsiteY41" fmla="*/ 883920 h 883920"/>
              <a:gd name="connsiteX42" fmla="*/ 312112 w 4806964"/>
              <a:gd name="connsiteY42" fmla="*/ 873760 h 883920"/>
              <a:gd name="connsiteX43" fmla="*/ 200352 w 4806964"/>
              <a:gd name="connsiteY43" fmla="*/ 853440 h 883920"/>
              <a:gd name="connsiteX44" fmla="*/ 98752 w 4806964"/>
              <a:gd name="connsiteY44" fmla="*/ 833120 h 883920"/>
              <a:gd name="connsiteX45" fmla="*/ 78432 w 4806964"/>
              <a:gd name="connsiteY45" fmla="*/ 792480 h 883920"/>
              <a:gd name="connsiteX46" fmla="*/ 58112 w 4806964"/>
              <a:gd name="connsiteY46" fmla="*/ 762000 h 883920"/>
              <a:gd name="connsiteX47" fmla="*/ 17472 w 4806964"/>
              <a:gd name="connsiteY47" fmla="*/ 670560 h 883920"/>
              <a:gd name="connsiteX48" fmla="*/ 17472 w 4806964"/>
              <a:gd name="connsiteY48" fmla="*/ 447040 h 883920"/>
              <a:gd name="connsiteX49" fmla="*/ 108912 w 4806964"/>
              <a:gd name="connsiteY49" fmla="*/ 365760 h 883920"/>
              <a:gd name="connsiteX50" fmla="*/ 129232 w 4806964"/>
              <a:gd name="connsiteY50" fmla="*/ 355600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806964" h="883920">
                <a:moveTo>
                  <a:pt x="119072" y="558800"/>
                </a:moveTo>
                <a:cubicBezTo>
                  <a:pt x="115685" y="541867"/>
                  <a:pt x="113100" y="524753"/>
                  <a:pt x="108912" y="508000"/>
                </a:cubicBezTo>
                <a:cubicBezTo>
                  <a:pt x="106315" y="497610"/>
                  <a:pt x="101694" y="487818"/>
                  <a:pt x="98752" y="477520"/>
                </a:cubicBezTo>
                <a:cubicBezTo>
                  <a:pt x="94916" y="464094"/>
                  <a:pt x="91979" y="450427"/>
                  <a:pt x="88592" y="436880"/>
                </a:cubicBezTo>
                <a:cubicBezTo>
                  <a:pt x="91979" y="362373"/>
                  <a:pt x="91331" y="287573"/>
                  <a:pt x="98752" y="213360"/>
                </a:cubicBezTo>
                <a:cubicBezTo>
                  <a:pt x="101531" y="185571"/>
                  <a:pt x="99325" y="151827"/>
                  <a:pt x="119072" y="132080"/>
                </a:cubicBezTo>
                <a:cubicBezTo>
                  <a:pt x="139392" y="111760"/>
                  <a:pt x="152770" y="80207"/>
                  <a:pt x="180032" y="71120"/>
                </a:cubicBezTo>
                <a:cubicBezTo>
                  <a:pt x="308466" y="28309"/>
                  <a:pt x="103124" y="99726"/>
                  <a:pt x="240992" y="40640"/>
                </a:cubicBezTo>
                <a:cubicBezTo>
                  <a:pt x="253827" y="35139"/>
                  <a:pt x="268206" y="34316"/>
                  <a:pt x="281632" y="30480"/>
                </a:cubicBezTo>
                <a:cubicBezTo>
                  <a:pt x="291930" y="27538"/>
                  <a:pt x="301814" y="23262"/>
                  <a:pt x="312112" y="20320"/>
                </a:cubicBezTo>
                <a:cubicBezTo>
                  <a:pt x="345591" y="10754"/>
                  <a:pt x="368634" y="6984"/>
                  <a:pt x="403552" y="0"/>
                </a:cubicBezTo>
                <a:lnTo>
                  <a:pt x="2466032" y="10160"/>
                </a:lnTo>
                <a:cubicBezTo>
                  <a:pt x="2483300" y="10326"/>
                  <a:pt x="2499649" y="18602"/>
                  <a:pt x="2516832" y="20320"/>
                </a:cubicBezTo>
                <a:cubicBezTo>
                  <a:pt x="2567492" y="25386"/>
                  <a:pt x="2618432" y="27093"/>
                  <a:pt x="2669232" y="30480"/>
                </a:cubicBezTo>
                <a:cubicBezTo>
                  <a:pt x="2792794" y="71667"/>
                  <a:pt x="2754251" y="67368"/>
                  <a:pt x="2913072" y="71120"/>
                </a:cubicBezTo>
                <a:lnTo>
                  <a:pt x="4050992" y="91440"/>
                </a:lnTo>
                <a:cubicBezTo>
                  <a:pt x="4125477" y="97647"/>
                  <a:pt x="4191035" y="101984"/>
                  <a:pt x="4264352" y="111760"/>
                </a:cubicBezTo>
                <a:cubicBezTo>
                  <a:pt x="4284772" y="114483"/>
                  <a:pt x="4305202" y="117451"/>
                  <a:pt x="4325312" y="121920"/>
                </a:cubicBezTo>
                <a:cubicBezTo>
                  <a:pt x="4377420" y="133500"/>
                  <a:pt x="4334474" y="133389"/>
                  <a:pt x="4396432" y="142240"/>
                </a:cubicBezTo>
                <a:cubicBezTo>
                  <a:pt x="4430126" y="147053"/>
                  <a:pt x="4464165" y="149013"/>
                  <a:pt x="4498032" y="152400"/>
                </a:cubicBezTo>
                <a:cubicBezTo>
                  <a:pt x="4605537" y="179276"/>
                  <a:pt x="4478941" y="142786"/>
                  <a:pt x="4569152" y="182880"/>
                </a:cubicBezTo>
                <a:cubicBezTo>
                  <a:pt x="4588725" y="191579"/>
                  <a:pt x="4612290" y="191319"/>
                  <a:pt x="4630112" y="203200"/>
                </a:cubicBezTo>
                <a:cubicBezTo>
                  <a:pt x="4717463" y="261434"/>
                  <a:pt x="4606944" y="191616"/>
                  <a:pt x="4691072" y="233680"/>
                </a:cubicBezTo>
                <a:cubicBezTo>
                  <a:pt x="4701994" y="239141"/>
                  <a:pt x="4710394" y="249041"/>
                  <a:pt x="4721552" y="254000"/>
                </a:cubicBezTo>
                <a:cubicBezTo>
                  <a:pt x="4741125" y="262699"/>
                  <a:pt x="4782512" y="274320"/>
                  <a:pt x="4782512" y="274320"/>
                </a:cubicBezTo>
                <a:cubicBezTo>
                  <a:pt x="4822209" y="393411"/>
                  <a:pt x="4807165" y="336470"/>
                  <a:pt x="4782512" y="599440"/>
                </a:cubicBezTo>
                <a:cubicBezTo>
                  <a:pt x="4781372" y="611597"/>
                  <a:pt x="4772128" y="622823"/>
                  <a:pt x="4762192" y="629920"/>
                </a:cubicBezTo>
                <a:cubicBezTo>
                  <a:pt x="4734367" y="649795"/>
                  <a:pt x="4701568" y="650128"/>
                  <a:pt x="4670752" y="660400"/>
                </a:cubicBezTo>
                <a:cubicBezTo>
                  <a:pt x="4653450" y="666167"/>
                  <a:pt x="4636264" y="672564"/>
                  <a:pt x="4619952" y="680720"/>
                </a:cubicBezTo>
                <a:cubicBezTo>
                  <a:pt x="4609030" y="686181"/>
                  <a:pt x="4600809" y="696505"/>
                  <a:pt x="4589472" y="701040"/>
                </a:cubicBezTo>
                <a:cubicBezTo>
                  <a:pt x="4566580" y="710197"/>
                  <a:pt x="4542585" y="716816"/>
                  <a:pt x="4518352" y="721360"/>
                </a:cubicBezTo>
                <a:cubicBezTo>
                  <a:pt x="4491451" y="726404"/>
                  <a:pt x="4333383" y="740023"/>
                  <a:pt x="4315152" y="741680"/>
                </a:cubicBezTo>
                <a:cubicBezTo>
                  <a:pt x="4284672" y="748453"/>
                  <a:pt x="4254553" y="757130"/>
                  <a:pt x="4223712" y="762000"/>
                </a:cubicBezTo>
                <a:cubicBezTo>
                  <a:pt x="4190093" y="767308"/>
                  <a:pt x="4155885" y="767938"/>
                  <a:pt x="4122112" y="772160"/>
                </a:cubicBezTo>
                <a:cubicBezTo>
                  <a:pt x="4101671" y="774715"/>
                  <a:pt x="4081545" y="779407"/>
                  <a:pt x="4061152" y="782320"/>
                </a:cubicBezTo>
                <a:cubicBezTo>
                  <a:pt x="3897324" y="805724"/>
                  <a:pt x="4058460" y="779608"/>
                  <a:pt x="3908752" y="802640"/>
                </a:cubicBezTo>
                <a:cubicBezTo>
                  <a:pt x="3888391" y="805772"/>
                  <a:pt x="3868185" y="809887"/>
                  <a:pt x="3847792" y="812800"/>
                </a:cubicBezTo>
                <a:cubicBezTo>
                  <a:pt x="3797058" y="820048"/>
                  <a:pt x="3746014" y="825127"/>
                  <a:pt x="3695392" y="833120"/>
                </a:cubicBezTo>
                <a:cubicBezTo>
                  <a:pt x="3681599" y="835298"/>
                  <a:pt x="3668553" y="841157"/>
                  <a:pt x="3654752" y="843280"/>
                </a:cubicBezTo>
                <a:cubicBezTo>
                  <a:pt x="3624441" y="847943"/>
                  <a:pt x="3593711" y="849387"/>
                  <a:pt x="3563312" y="853440"/>
                </a:cubicBezTo>
                <a:cubicBezTo>
                  <a:pt x="3489863" y="863233"/>
                  <a:pt x="3496385" y="869377"/>
                  <a:pt x="3410912" y="873760"/>
                </a:cubicBezTo>
                <a:cubicBezTo>
                  <a:pt x="3309389" y="878966"/>
                  <a:pt x="3207712" y="880533"/>
                  <a:pt x="3106112" y="883920"/>
                </a:cubicBezTo>
                <a:lnTo>
                  <a:pt x="312112" y="873760"/>
                </a:lnTo>
                <a:cubicBezTo>
                  <a:pt x="263947" y="873418"/>
                  <a:pt x="242779" y="862532"/>
                  <a:pt x="200352" y="853440"/>
                </a:cubicBezTo>
                <a:cubicBezTo>
                  <a:pt x="166581" y="846203"/>
                  <a:pt x="98752" y="833120"/>
                  <a:pt x="98752" y="833120"/>
                </a:cubicBezTo>
                <a:cubicBezTo>
                  <a:pt x="91979" y="819573"/>
                  <a:pt x="85946" y="805630"/>
                  <a:pt x="78432" y="792480"/>
                </a:cubicBezTo>
                <a:cubicBezTo>
                  <a:pt x="72374" y="781878"/>
                  <a:pt x="63071" y="773158"/>
                  <a:pt x="58112" y="762000"/>
                </a:cubicBezTo>
                <a:cubicBezTo>
                  <a:pt x="9749" y="653184"/>
                  <a:pt x="63459" y="739540"/>
                  <a:pt x="17472" y="670560"/>
                </a:cubicBezTo>
                <a:cubicBezTo>
                  <a:pt x="1539" y="590896"/>
                  <a:pt x="-12197" y="544524"/>
                  <a:pt x="17472" y="447040"/>
                </a:cubicBezTo>
                <a:cubicBezTo>
                  <a:pt x="24660" y="423423"/>
                  <a:pt x="81039" y="382484"/>
                  <a:pt x="108912" y="365760"/>
                </a:cubicBezTo>
                <a:cubicBezTo>
                  <a:pt x="115406" y="361864"/>
                  <a:pt x="122459" y="358987"/>
                  <a:pt x="129232" y="355600"/>
                </a:cubicBezTo>
              </a:path>
            </a:pathLst>
          </a:custGeom>
          <a:noFill/>
          <a:ln w="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r" defTabSz="914400" rtl="0" eaLnBrk="1" fontAlgn="base" latinLnBrk="0" hangingPunct="1">
              <a:lnSpc>
                <a:spcPct val="15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Trebuchet MS" pitchFamily="34" charset="0"/>
            </a:endParaRPr>
          </a:p>
        </p:txBody>
      </p:sp>
      <p:sp>
        <p:nvSpPr>
          <p:cNvPr id="12" name="Right Arrow 11"/>
          <p:cNvSpPr>
            <a:spLocks noChangeArrowheads="1"/>
          </p:cNvSpPr>
          <p:nvPr>
            <p:custDataLst>
              <p:tags r:id="rId4"/>
            </p:custDataLst>
          </p:nvPr>
        </p:nvSpPr>
        <p:spPr bwMode="auto">
          <a:xfrm>
            <a:off x="3048000" y="5160828"/>
            <a:ext cx="977900" cy="381000"/>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Tree>
    <p:extLst>
      <p:ext uri="{BB962C8B-B14F-4D97-AF65-F5344CB8AC3E}">
        <p14:creationId xmlns:p14="http://schemas.microsoft.com/office/powerpoint/2010/main" val="964396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1"/>
          <p:cNvSpPr>
            <a:spLocks noChangeArrowheads="1"/>
          </p:cNvSpPr>
          <p:nvPr>
            <p:custDataLst>
              <p:tags r:id="rId1"/>
            </p:custDataLst>
          </p:nvPr>
        </p:nvSpPr>
        <p:spPr bwMode="auto">
          <a:xfrm>
            <a:off x="0" y="0"/>
            <a:ext cx="9144000" cy="1828800"/>
          </a:xfrm>
          <a:prstGeom prst="rect">
            <a:avLst/>
          </a:prstGeom>
          <a:solidFill>
            <a:srgbClr val="BF7D1B"/>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6147" name="Text Box 3"/>
          <p:cNvSpPr txBox="1">
            <a:spLocks noChangeArrowheads="1"/>
          </p:cNvSpPr>
          <p:nvPr>
            <p:custDataLst>
              <p:tags r:id="rId2"/>
            </p:custDataLst>
          </p:nvPr>
        </p:nvSpPr>
        <p:spPr bwMode="auto">
          <a:xfrm>
            <a:off x="457200" y="1955800"/>
            <a:ext cx="381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2400" b="1">
                <a:solidFill>
                  <a:srgbClr val="BF7D1B"/>
                </a:solidFill>
                <a:latin typeface="Georgia" pitchFamily="18" charset="0"/>
              </a:rPr>
              <a:t>Grants and outreach to advance sustainable innovations to the whole of American agriculture.</a:t>
            </a:r>
          </a:p>
          <a:p>
            <a:pPr eaLnBrk="1" hangingPunct="1">
              <a:lnSpc>
                <a:spcPct val="150000"/>
              </a:lnSpc>
            </a:pPr>
            <a:endParaRPr lang="en-US" altLang="en-US" sz="2400" b="1">
              <a:solidFill>
                <a:srgbClr val="BF7D1B"/>
              </a:solidFill>
              <a:latin typeface="Georgia" pitchFamily="18" charset="0"/>
            </a:endParaRPr>
          </a:p>
        </p:txBody>
      </p:sp>
      <p:sp>
        <p:nvSpPr>
          <p:cNvPr id="6148" name="Line 5"/>
          <p:cNvSpPr>
            <a:spLocks noChangeShapeType="1"/>
          </p:cNvSpPr>
          <p:nvPr>
            <p:custDataLst>
              <p:tags r:id="rId3"/>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pic>
        <p:nvPicPr>
          <p:cNvPr id="6149" name="Picture 13" descr="Clover in wheat"/>
          <p:cNvPicPr>
            <a:picLocks noChangeAspect="1" noChangeArrowheads="1"/>
          </p:cNvPicPr>
          <p:nvPr/>
        </p:nvPicPr>
        <p:blipFill>
          <a:blip r:embed="rId7">
            <a:extLst>
              <a:ext uri="{28A0092B-C50C-407E-A947-70E740481C1C}">
                <a14:useLocalDpi xmlns:a14="http://schemas.microsoft.com/office/drawing/2010/main" val="0"/>
              </a:ext>
            </a:extLst>
          </a:blip>
          <a:srcRect l="1639"/>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32"/>
          <p:cNvSpPr txBox="1">
            <a:spLocks noChangeArrowheads="1"/>
          </p:cNvSpPr>
          <p:nvPr>
            <p:custDataLst>
              <p:tags r:id="rId4"/>
            </p:custDataLst>
          </p:nvPr>
        </p:nvSpPr>
        <p:spPr bwMode="auto">
          <a:xfrm>
            <a:off x="381000" y="102076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50000"/>
              </a:lnSpc>
              <a:spcBef>
                <a:spcPct val="50000"/>
              </a:spcBef>
            </a:pPr>
            <a:r>
              <a:rPr lang="en-US" altLang="en-US" sz="4400" b="1">
                <a:solidFill>
                  <a:schemeClr val="bg1"/>
                </a:solidFill>
              </a:rPr>
              <a:t>What is SARE?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70" y="326526"/>
            <a:ext cx="8515881" cy="5265149"/>
          </a:xfrm>
          <a:prstGeom prst="rect">
            <a:avLst/>
          </a:prstGeom>
          <a:ln>
            <a:solidFill>
              <a:schemeClr val="tx1"/>
            </a:solidFill>
          </a:ln>
        </p:spPr>
      </p:pic>
      <p:sp>
        <p:nvSpPr>
          <p:cNvPr id="7" name="Right Arrow 6"/>
          <p:cNvSpPr>
            <a:spLocks noChangeArrowheads="1"/>
          </p:cNvSpPr>
          <p:nvPr>
            <p:custDataLst>
              <p:tags r:id="rId1"/>
            </p:custDataLst>
          </p:nvPr>
        </p:nvSpPr>
        <p:spPr bwMode="auto">
          <a:xfrm rot="11960517">
            <a:off x="1168160" y="5482259"/>
            <a:ext cx="975959" cy="540996"/>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
        <p:nvSpPr>
          <p:cNvPr id="6" name="Right Arrow 5"/>
          <p:cNvSpPr>
            <a:spLocks noChangeArrowheads="1"/>
          </p:cNvSpPr>
          <p:nvPr>
            <p:custDataLst>
              <p:tags r:id="rId2"/>
            </p:custDataLst>
          </p:nvPr>
        </p:nvSpPr>
        <p:spPr bwMode="auto">
          <a:xfrm rot="10800000">
            <a:off x="1905000" y="1828800"/>
            <a:ext cx="975959" cy="428158"/>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
        <p:nvSpPr>
          <p:cNvPr id="5" name="Right Arrow 4"/>
          <p:cNvSpPr>
            <a:spLocks noChangeArrowheads="1"/>
          </p:cNvSpPr>
          <p:nvPr>
            <p:custDataLst>
              <p:tags r:id="rId3"/>
            </p:custDataLst>
          </p:nvPr>
        </p:nvSpPr>
        <p:spPr bwMode="auto">
          <a:xfrm rot="10800000">
            <a:off x="4258731" y="1143000"/>
            <a:ext cx="975959" cy="466258"/>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Tree>
    <p:extLst>
      <p:ext uri="{BB962C8B-B14F-4D97-AF65-F5344CB8AC3E}">
        <p14:creationId xmlns:p14="http://schemas.microsoft.com/office/powerpoint/2010/main" val="850612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28600"/>
            <a:ext cx="5782482" cy="6239746"/>
          </a:xfrm>
          <a:prstGeom prst="rect">
            <a:avLst/>
          </a:prstGeom>
          <a:ln>
            <a:solidFill>
              <a:srgbClr val="000000"/>
            </a:solidFill>
          </a:ln>
        </p:spPr>
      </p:pic>
      <p:sp>
        <p:nvSpPr>
          <p:cNvPr id="5" name="Right Arrow 4"/>
          <p:cNvSpPr>
            <a:spLocks noChangeArrowheads="1"/>
          </p:cNvSpPr>
          <p:nvPr>
            <p:custDataLst>
              <p:tags r:id="rId1"/>
            </p:custDataLst>
          </p:nvPr>
        </p:nvSpPr>
        <p:spPr bwMode="auto">
          <a:xfrm rot="184052">
            <a:off x="1150144" y="2626074"/>
            <a:ext cx="1326426" cy="302512"/>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Tree>
    <p:extLst>
      <p:ext uri="{BB962C8B-B14F-4D97-AF65-F5344CB8AC3E}">
        <p14:creationId xmlns:p14="http://schemas.microsoft.com/office/powerpoint/2010/main" val="2487081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914400" y="2819400"/>
            <a:ext cx="1295400" cy="2308324"/>
          </a:xfrm>
          <a:prstGeom prst="rect">
            <a:avLst/>
          </a:prstGeom>
          <a:solidFill>
            <a:schemeClr val="bg1"/>
          </a:solidFill>
          <a:ln>
            <a:solidFill>
              <a:srgbClr val="000000"/>
            </a:solidFill>
          </a:ln>
        </p:spPr>
        <p:txBody>
          <a:bodyPr wrap="square" rtlCol="0">
            <a:spAutoFit/>
          </a:bodyPr>
          <a:lstStyle/>
          <a:p>
            <a:r>
              <a:rPr lang="en-US" sz="1800" dirty="0"/>
              <a:t>Required completed questions are marked with a green check.</a:t>
            </a:r>
          </a:p>
        </p:txBody>
      </p:sp>
      <p:sp>
        <p:nvSpPr>
          <p:cNvPr id="7" name="TextBox 6"/>
          <p:cNvSpPr txBox="1"/>
          <p:nvPr>
            <p:custDataLst>
              <p:tags r:id="rId2"/>
            </p:custDataLst>
          </p:nvPr>
        </p:nvSpPr>
        <p:spPr>
          <a:xfrm>
            <a:off x="914400" y="398197"/>
            <a:ext cx="990600" cy="1200329"/>
          </a:xfrm>
          <a:prstGeom prst="rect">
            <a:avLst/>
          </a:prstGeom>
          <a:solidFill>
            <a:schemeClr val="bg1"/>
          </a:solidFill>
          <a:ln>
            <a:solidFill>
              <a:srgbClr val="000000"/>
            </a:solidFill>
          </a:ln>
        </p:spPr>
        <p:txBody>
          <a:bodyPr wrap="square" rtlCol="0">
            <a:spAutoFit/>
          </a:bodyPr>
          <a:lstStyle/>
          <a:p>
            <a:r>
              <a:rPr lang="en-US" sz="1800" dirty="0"/>
              <a:t>To return to main page</a:t>
            </a:r>
          </a:p>
        </p:txBody>
      </p:sp>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3314" y="228600"/>
            <a:ext cx="5734850" cy="6249272"/>
          </a:xfrm>
          <a:prstGeom prst="rect">
            <a:avLst/>
          </a:prstGeom>
          <a:ln>
            <a:solidFill>
              <a:srgbClr val="000000"/>
            </a:solidFill>
          </a:ln>
        </p:spPr>
      </p:pic>
      <p:sp>
        <p:nvSpPr>
          <p:cNvPr id="6" name="Right Arrow 5"/>
          <p:cNvSpPr>
            <a:spLocks noChangeArrowheads="1"/>
          </p:cNvSpPr>
          <p:nvPr>
            <p:custDataLst>
              <p:tags r:id="rId3"/>
            </p:custDataLst>
          </p:nvPr>
        </p:nvSpPr>
        <p:spPr bwMode="auto">
          <a:xfrm rot="184052">
            <a:off x="1988345" y="246941"/>
            <a:ext cx="1326426" cy="302512"/>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Tree>
    <p:extLst>
      <p:ext uri="{BB962C8B-B14F-4D97-AF65-F5344CB8AC3E}">
        <p14:creationId xmlns:p14="http://schemas.microsoft.com/office/powerpoint/2010/main" val="3758867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457200" y="1828800"/>
            <a:ext cx="1828800" cy="1815882"/>
          </a:xfrm>
          <a:prstGeom prst="rect">
            <a:avLst/>
          </a:prstGeom>
          <a:solidFill>
            <a:schemeClr val="bg1"/>
          </a:solidFill>
          <a:ln>
            <a:solidFill>
              <a:schemeClr val="tx1"/>
            </a:solidFill>
          </a:ln>
        </p:spPr>
        <p:txBody>
          <a:bodyPr wrap="square" rtlCol="0">
            <a:spAutoFit/>
          </a:bodyPr>
          <a:lstStyle/>
          <a:p>
            <a:pPr lvl="0" defTabSz="914153" eaLnBrk="0" hangingPunct="0">
              <a:spcBef>
                <a:spcPct val="30000"/>
              </a:spcBef>
              <a:defRPr/>
            </a:pPr>
            <a:r>
              <a:rPr lang="en-US" sz="1600" dirty="0"/>
              <a:t>If all required questions in a section are complete, the section will be marked with a green check.</a:t>
            </a:r>
          </a:p>
        </p:txBody>
      </p:sp>
      <p:sp>
        <p:nvSpPr>
          <p:cNvPr id="5" name="TextBox 4"/>
          <p:cNvSpPr txBox="1"/>
          <p:nvPr>
            <p:custDataLst>
              <p:tags r:id="rId2"/>
            </p:custDataLst>
          </p:nvPr>
        </p:nvSpPr>
        <p:spPr>
          <a:xfrm>
            <a:off x="228601" y="5298987"/>
            <a:ext cx="1371600" cy="584775"/>
          </a:xfrm>
          <a:prstGeom prst="rect">
            <a:avLst/>
          </a:prstGeom>
          <a:solidFill>
            <a:schemeClr val="bg1"/>
          </a:solidFill>
          <a:ln>
            <a:solidFill>
              <a:schemeClr val="tx1"/>
            </a:solidFill>
          </a:ln>
        </p:spPr>
        <p:txBody>
          <a:bodyPr wrap="square" rtlCol="0">
            <a:spAutoFit/>
          </a:bodyPr>
          <a:lstStyle/>
          <a:p>
            <a:r>
              <a:rPr lang="en-US" sz="1600" dirty="0"/>
              <a:t>Click on “Body”</a:t>
            </a:r>
          </a:p>
        </p:txBody>
      </p:sp>
      <p:sp>
        <p:nvSpPr>
          <p:cNvPr id="8" name="Right Arrow 7"/>
          <p:cNvSpPr>
            <a:spLocks noChangeArrowheads="1"/>
          </p:cNvSpPr>
          <p:nvPr>
            <p:custDataLst>
              <p:tags r:id="rId3"/>
            </p:custDataLst>
          </p:nvPr>
        </p:nvSpPr>
        <p:spPr bwMode="auto">
          <a:xfrm rot="21169003" flipV="1">
            <a:off x="1166420" y="5625847"/>
            <a:ext cx="1419332" cy="169842"/>
          </a:xfrm>
          <a:prstGeom prst="rightArrow">
            <a:avLst>
              <a:gd name="adj1" fmla="val 65655"/>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685800"/>
            <a:ext cx="6187277" cy="5334077"/>
          </a:xfrm>
          <a:prstGeom prst="rect">
            <a:avLst/>
          </a:prstGeom>
          <a:ln>
            <a:solidFill>
              <a:srgbClr val="000000"/>
            </a:solidFill>
          </a:ln>
        </p:spPr>
      </p:pic>
    </p:spTree>
    <p:extLst>
      <p:ext uri="{BB962C8B-B14F-4D97-AF65-F5344CB8AC3E}">
        <p14:creationId xmlns:p14="http://schemas.microsoft.com/office/powerpoint/2010/main" val="3145966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52400" y="3230137"/>
            <a:ext cx="1371600" cy="2742289"/>
          </a:xfrm>
          <a:prstGeom prst="rect">
            <a:avLst/>
          </a:prstGeom>
          <a:solidFill>
            <a:schemeClr val="bg1"/>
          </a:solidFill>
          <a:ln>
            <a:solidFill>
              <a:schemeClr val="tx1"/>
            </a:solidFill>
          </a:ln>
        </p:spPr>
        <p:txBody>
          <a:bodyPr wrap="square" rtlCol="0">
            <a:spAutoFit/>
          </a:bodyPr>
          <a:lstStyle/>
          <a:p>
            <a:pPr lvl="0" defTabSz="914153" eaLnBrk="0" hangingPunct="0">
              <a:spcBef>
                <a:spcPct val="30000"/>
              </a:spcBef>
              <a:defRPr/>
            </a:pPr>
            <a:r>
              <a:rPr lang="en-US" sz="1400" dirty="0"/>
              <a:t>Some sections allow you to add images or tables.  Click on “add media”.</a:t>
            </a:r>
          </a:p>
          <a:p>
            <a:pPr lvl="0" defTabSz="914153" eaLnBrk="0" hangingPunct="0">
              <a:spcBef>
                <a:spcPct val="30000"/>
              </a:spcBef>
              <a:defRPr/>
            </a:pPr>
            <a:r>
              <a:rPr lang="en-US" sz="1400" dirty="0"/>
              <a:t>Limit images/table to the equivalent of one two-sided page.</a:t>
            </a:r>
          </a:p>
        </p:txBody>
      </p:sp>
      <p:sp>
        <p:nvSpPr>
          <p:cNvPr id="8" name="Right Arrow 7"/>
          <p:cNvSpPr>
            <a:spLocks noChangeArrowheads="1"/>
          </p:cNvSpPr>
          <p:nvPr>
            <p:custDataLst>
              <p:tags r:id="rId2"/>
            </p:custDataLst>
          </p:nvPr>
        </p:nvSpPr>
        <p:spPr bwMode="auto">
          <a:xfrm rot="21169003" flipV="1">
            <a:off x="1502720" y="3699585"/>
            <a:ext cx="690188" cy="297028"/>
          </a:xfrm>
          <a:prstGeom prst="rightArrow">
            <a:avLst>
              <a:gd name="adj1" fmla="val 65655"/>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
        <p:nvSpPr>
          <p:cNvPr id="9" name="Right Arrow 8"/>
          <p:cNvSpPr>
            <a:spLocks noChangeArrowheads="1"/>
          </p:cNvSpPr>
          <p:nvPr>
            <p:custDataLst>
              <p:tags r:id="rId3"/>
            </p:custDataLst>
          </p:nvPr>
        </p:nvSpPr>
        <p:spPr bwMode="auto">
          <a:xfrm rot="184052">
            <a:off x="1825454" y="5420057"/>
            <a:ext cx="376522" cy="302512"/>
          </a:xfrm>
          <a:prstGeom prst="rightArrow">
            <a:avLst>
              <a:gd name="adj1" fmla="val 50000"/>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152400"/>
            <a:ext cx="6536249" cy="6425230"/>
          </a:xfrm>
          <a:prstGeom prst="rect">
            <a:avLst/>
          </a:prstGeom>
          <a:ln>
            <a:solidFill>
              <a:schemeClr val="tx1"/>
            </a:solidFill>
          </a:ln>
        </p:spPr>
      </p:pic>
    </p:spTree>
    <p:extLst>
      <p:ext uri="{BB962C8B-B14F-4D97-AF65-F5344CB8AC3E}">
        <p14:creationId xmlns:p14="http://schemas.microsoft.com/office/powerpoint/2010/main" val="122814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76200" y="1993410"/>
            <a:ext cx="1371600" cy="954107"/>
          </a:xfrm>
          <a:prstGeom prst="rect">
            <a:avLst/>
          </a:prstGeom>
          <a:solidFill>
            <a:schemeClr val="bg1"/>
          </a:solidFill>
          <a:ln>
            <a:solidFill>
              <a:schemeClr val="tx1"/>
            </a:solidFill>
          </a:ln>
        </p:spPr>
        <p:txBody>
          <a:bodyPr wrap="square" rtlCol="0">
            <a:spAutoFit/>
          </a:bodyPr>
          <a:lstStyle/>
          <a:p>
            <a:pPr lvl="0" defTabSz="914153" eaLnBrk="0" hangingPunct="0">
              <a:spcBef>
                <a:spcPct val="30000"/>
              </a:spcBef>
              <a:defRPr/>
            </a:pPr>
            <a:r>
              <a:rPr lang="en-US" sz="1400" dirty="0"/>
              <a:t>You can view a draft of your proposal at any time.</a:t>
            </a:r>
          </a:p>
        </p:txBody>
      </p:sp>
      <p:sp>
        <p:nvSpPr>
          <p:cNvPr id="8" name="Right Arrow 7"/>
          <p:cNvSpPr>
            <a:spLocks noChangeArrowheads="1"/>
          </p:cNvSpPr>
          <p:nvPr>
            <p:custDataLst>
              <p:tags r:id="rId2"/>
            </p:custDataLst>
          </p:nvPr>
        </p:nvSpPr>
        <p:spPr bwMode="auto">
          <a:xfrm rot="21169003" flipV="1">
            <a:off x="1455744" y="3624084"/>
            <a:ext cx="706113" cy="372810"/>
          </a:xfrm>
          <a:prstGeom prst="rightArrow">
            <a:avLst>
              <a:gd name="adj1" fmla="val 65655"/>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3928" y="228600"/>
            <a:ext cx="6896627" cy="6182582"/>
          </a:xfrm>
          <a:prstGeom prst="rect">
            <a:avLst/>
          </a:prstGeom>
          <a:ln>
            <a:solidFill>
              <a:schemeClr val="tx1"/>
            </a:solidFill>
          </a:ln>
        </p:spPr>
      </p:pic>
    </p:spTree>
    <p:extLst>
      <p:ext uri="{BB962C8B-B14F-4D97-AF65-F5344CB8AC3E}">
        <p14:creationId xmlns:p14="http://schemas.microsoft.com/office/powerpoint/2010/main" val="3682455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69239" y="1215424"/>
            <a:ext cx="1676400" cy="1169551"/>
          </a:xfrm>
          <a:prstGeom prst="rect">
            <a:avLst/>
          </a:prstGeom>
          <a:solidFill>
            <a:schemeClr val="bg1"/>
          </a:solidFill>
          <a:ln>
            <a:solidFill>
              <a:srgbClr val="000000"/>
            </a:solidFill>
          </a:ln>
        </p:spPr>
        <p:txBody>
          <a:bodyPr wrap="square" rtlCol="0">
            <a:spAutoFit/>
          </a:bodyPr>
          <a:lstStyle/>
          <a:p>
            <a:pPr lvl="0" defTabSz="914153" eaLnBrk="0" hangingPunct="0">
              <a:spcBef>
                <a:spcPct val="30000"/>
              </a:spcBef>
              <a:defRPr/>
            </a:pPr>
            <a:r>
              <a:rPr lang="en-US" sz="1400" dirty="0"/>
              <a:t>The draft has a link that you can send to others who can then view the draft.</a:t>
            </a:r>
          </a:p>
        </p:txBody>
      </p:sp>
      <p:sp>
        <p:nvSpPr>
          <p:cNvPr id="8" name="Right Arrow 7"/>
          <p:cNvSpPr>
            <a:spLocks noChangeArrowheads="1"/>
          </p:cNvSpPr>
          <p:nvPr>
            <p:custDataLst>
              <p:tags r:id="rId2"/>
            </p:custDataLst>
          </p:nvPr>
        </p:nvSpPr>
        <p:spPr bwMode="auto">
          <a:xfrm rot="21169003" flipV="1">
            <a:off x="2127130" y="1723030"/>
            <a:ext cx="760657" cy="236334"/>
          </a:xfrm>
          <a:prstGeom prst="rightArrow">
            <a:avLst>
              <a:gd name="adj1" fmla="val 65655"/>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9278" y="381000"/>
            <a:ext cx="5010849" cy="5992061"/>
          </a:xfrm>
          <a:prstGeom prst="rect">
            <a:avLst/>
          </a:prstGeom>
          <a:ln>
            <a:solidFill>
              <a:srgbClr val="000000"/>
            </a:solidFill>
          </a:ln>
        </p:spPr>
      </p:pic>
    </p:spTree>
    <p:extLst>
      <p:ext uri="{BB962C8B-B14F-4D97-AF65-F5344CB8AC3E}">
        <p14:creationId xmlns:p14="http://schemas.microsoft.com/office/powerpoint/2010/main" val="2984518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28600" y="1755099"/>
            <a:ext cx="1371600" cy="2957733"/>
          </a:xfrm>
          <a:prstGeom prst="rect">
            <a:avLst/>
          </a:prstGeom>
          <a:solidFill>
            <a:schemeClr val="bg1"/>
          </a:solidFill>
          <a:ln>
            <a:solidFill>
              <a:srgbClr val="000000"/>
            </a:solidFill>
          </a:ln>
        </p:spPr>
        <p:txBody>
          <a:bodyPr wrap="square" rtlCol="0">
            <a:spAutoFit/>
          </a:bodyPr>
          <a:lstStyle/>
          <a:p>
            <a:pPr lvl="0" defTabSz="914153" eaLnBrk="0" hangingPunct="0">
              <a:spcBef>
                <a:spcPct val="30000"/>
              </a:spcBef>
              <a:defRPr/>
            </a:pPr>
            <a:r>
              <a:rPr lang="en-US" sz="1400" dirty="0"/>
              <a:t>When all required information is complete, the submit proposal button appears.</a:t>
            </a:r>
          </a:p>
          <a:p>
            <a:pPr lvl="0" defTabSz="914153" eaLnBrk="0" hangingPunct="0">
              <a:spcBef>
                <a:spcPct val="30000"/>
              </a:spcBef>
              <a:defRPr/>
            </a:pPr>
            <a:r>
              <a:rPr lang="en-US" sz="1400" dirty="0"/>
              <a:t>Once you are satisfied with your proposal, click “submit proposal”</a:t>
            </a:r>
          </a:p>
        </p:txBody>
      </p:sp>
      <p:sp>
        <p:nvSpPr>
          <p:cNvPr id="8" name="Right Arrow 7"/>
          <p:cNvSpPr>
            <a:spLocks noChangeArrowheads="1"/>
          </p:cNvSpPr>
          <p:nvPr>
            <p:custDataLst>
              <p:tags r:id="rId2"/>
            </p:custDataLst>
          </p:nvPr>
        </p:nvSpPr>
        <p:spPr bwMode="auto">
          <a:xfrm rot="21169003" flipV="1">
            <a:off x="1961621" y="5136029"/>
            <a:ext cx="513293" cy="372810"/>
          </a:xfrm>
          <a:prstGeom prst="rightArrow">
            <a:avLst>
              <a:gd name="adj1" fmla="val 65655"/>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88894"/>
            <a:ext cx="6198375" cy="6290141"/>
          </a:xfrm>
          <a:prstGeom prst="rect">
            <a:avLst/>
          </a:prstGeom>
          <a:ln>
            <a:solidFill>
              <a:srgbClr val="000000"/>
            </a:solidFill>
          </a:ln>
        </p:spPr>
      </p:pic>
    </p:spTree>
    <p:extLst>
      <p:ext uri="{BB962C8B-B14F-4D97-AF65-F5344CB8AC3E}">
        <p14:creationId xmlns:p14="http://schemas.microsoft.com/office/powerpoint/2010/main" val="4112988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905000" y="4943179"/>
            <a:ext cx="4762500" cy="954107"/>
          </a:xfrm>
          <a:prstGeom prst="rect">
            <a:avLst/>
          </a:prstGeom>
          <a:solidFill>
            <a:schemeClr val="bg1"/>
          </a:solidFill>
          <a:ln>
            <a:solidFill>
              <a:srgbClr val="000000"/>
            </a:solidFill>
          </a:ln>
        </p:spPr>
        <p:txBody>
          <a:bodyPr wrap="square" rtlCol="0">
            <a:spAutoFit/>
          </a:bodyPr>
          <a:lstStyle/>
          <a:p>
            <a:pPr lvl="0" defTabSz="914153" eaLnBrk="0" hangingPunct="0">
              <a:spcBef>
                <a:spcPct val="30000"/>
              </a:spcBef>
              <a:defRPr/>
            </a:pPr>
            <a:r>
              <a:rPr lang="en-US" sz="1400" dirty="0"/>
              <a:t>Once you are “submit proposal”. Note that in this system, you do have the ability to “</a:t>
            </a:r>
            <a:r>
              <a:rPr lang="en-US" sz="1400" dirty="0" err="1"/>
              <a:t>unsubmit</a:t>
            </a:r>
            <a:r>
              <a:rPr lang="en-US" sz="1400" dirty="0"/>
              <a:t>” and make corrections BEFORE the close date! satisfied with your proposal, check “I understand” and click </a:t>
            </a:r>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990600"/>
            <a:ext cx="8348133" cy="2979587"/>
          </a:xfrm>
          <a:prstGeom prst="rect">
            <a:avLst/>
          </a:prstGeom>
          <a:ln>
            <a:solidFill>
              <a:srgbClr val="000000"/>
            </a:solidFill>
          </a:ln>
        </p:spPr>
      </p:pic>
      <p:sp>
        <p:nvSpPr>
          <p:cNvPr id="8" name="Right Arrow 7"/>
          <p:cNvSpPr>
            <a:spLocks noChangeArrowheads="1"/>
          </p:cNvSpPr>
          <p:nvPr>
            <p:custDataLst>
              <p:tags r:id="rId2"/>
            </p:custDataLst>
          </p:nvPr>
        </p:nvSpPr>
        <p:spPr bwMode="auto">
          <a:xfrm rot="16200000" flipV="1">
            <a:off x="4354870" y="3948896"/>
            <a:ext cx="978177" cy="547984"/>
          </a:xfrm>
          <a:prstGeom prst="rightArrow">
            <a:avLst>
              <a:gd name="adj1" fmla="val 65655"/>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spTree>
    <p:extLst>
      <p:ext uri="{BB962C8B-B14F-4D97-AF65-F5344CB8AC3E}">
        <p14:creationId xmlns:p14="http://schemas.microsoft.com/office/powerpoint/2010/main" val="4005871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848991" y="175393"/>
            <a:ext cx="1866900" cy="6318653"/>
          </a:xfrm>
          <a:prstGeom prst="rect">
            <a:avLst/>
          </a:prstGeom>
          <a:solidFill>
            <a:schemeClr val="bg1"/>
          </a:solidFill>
          <a:ln>
            <a:solidFill>
              <a:srgbClr val="000000"/>
            </a:solidFill>
          </a:ln>
        </p:spPr>
        <p:txBody>
          <a:bodyPr wrap="square" rtlCol="0">
            <a:spAutoFit/>
          </a:bodyPr>
          <a:lstStyle/>
          <a:p>
            <a:pPr lvl="0" defTabSz="914153" eaLnBrk="0" hangingPunct="0">
              <a:spcBef>
                <a:spcPct val="30000"/>
              </a:spcBef>
              <a:defRPr/>
            </a:pPr>
            <a:r>
              <a:rPr lang="en-US" sz="1400" dirty="0"/>
              <a:t>You will land on this web page, confirming your submission.  If you click on “Proposal Overview” you’ll be taken back to the overview page with does allow you to “</a:t>
            </a:r>
            <a:r>
              <a:rPr lang="en-US" sz="1400" dirty="0" err="1"/>
              <a:t>unsubmit</a:t>
            </a:r>
            <a:r>
              <a:rPr lang="en-US" sz="1400" dirty="0"/>
              <a:t>” and make corrections and then “submit”, but </a:t>
            </a:r>
            <a:r>
              <a:rPr lang="en-US" sz="1400" b="1" u="sng" dirty="0"/>
              <a:t>you must resubmit prior to the close date.</a:t>
            </a:r>
          </a:p>
          <a:p>
            <a:pPr lvl="0" defTabSz="914153" eaLnBrk="0" hangingPunct="0">
              <a:spcBef>
                <a:spcPct val="30000"/>
              </a:spcBef>
              <a:defRPr/>
            </a:pPr>
            <a:endParaRPr lang="en-US" sz="1400" dirty="0"/>
          </a:p>
          <a:p>
            <a:pPr lvl="0" defTabSz="914153" eaLnBrk="0" hangingPunct="0">
              <a:spcBef>
                <a:spcPct val="30000"/>
              </a:spcBef>
              <a:defRPr/>
            </a:pPr>
            <a:r>
              <a:rPr lang="en-US" sz="1400" dirty="0"/>
              <a:t>You will also receive an email confirming your submission.</a:t>
            </a:r>
          </a:p>
          <a:p>
            <a:pPr lvl="0" defTabSz="914153" eaLnBrk="0" hangingPunct="0">
              <a:spcBef>
                <a:spcPct val="30000"/>
              </a:spcBef>
              <a:defRPr/>
            </a:pPr>
            <a:r>
              <a:rPr lang="en-US" sz="1400" dirty="0"/>
              <a:t>If you don’t receive an email, check that the email address entered in the system is correct—this is how you will receive notification about your proposal.</a:t>
            </a:r>
          </a:p>
        </p:txBody>
      </p:sp>
      <p:sp>
        <p:nvSpPr>
          <p:cNvPr id="8" name="Right Arrow 7"/>
          <p:cNvSpPr>
            <a:spLocks noChangeArrowheads="1"/>
          </p:cNvSpPr>
          <p:nvPr>
            <p:custDataLst>
              <p:tags r:id="rId2"/>
            </p:custDataLst>
          </p:nvPr>
        </p:nvSpPr>
        <p:spPr bwMode="auto">
          <a:xfrm rot="21169003" flipV="1">
            <a:off x="2740136" y="5826739"/>
            <a:ext cx="813496" cy="438845"/>
          </a:xfrm>
          <a:prstGeom prst="rightArrow">
            <a:avLst>
              <a:gd name="adj1" fmla="val 65655"/>
              <a:gd name="adj2" fmla="val 49967"/>
            </a:avLst>
          </a:prstGeom>
          <a:solidFill>
            <a:srgbClr val="FF0000"/>
          </a:solidFill>
          <a:ln w="0" algn="ctr">
            <a:solidFill>
              <a:srgbClr val="000000"/>
            </a:solidFill>
            <a:round/>
            <a:headEnd/>
            <a:tailEnd/>
          </a:ln>
        </p:spPr>
        <p:txBody>
          <a:bodyPr/>
          <a:lstStyle/>
          <a:p>
            <a:pPr marL="342900" indent="-342900" algn="r">
              <a:lnSpc>
                <a:spcPct val="150000"/>
              </a:lnSpc>
            </a:pPr>
            <a:endParaRPr lang="en-US"/>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75393"/>
            <a:ext cx="3033998" cy="1775137"/>
          </a:xfrm>
          <a:prstGeom prst="rect">
            <a:avLst/>
          </a:prstGeom>
          <a:ln>
            <a:solidFill>
              <a:srgbClr val="000000"/>
            </a:solidFill>
          </a:ln>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2003737"/>
            <a:ext cx="4607721" cy="4263348"/>
          </a:xfrm>
          <a:prstGeom prst="rect">
            <a:avLst/>
          </a:prstGeom>
          <a:ln>
            <a:solidFill>
              <a:srgbClr val="000000"/>
            </a:solidFill>
          </a:ln>
        </p:spPr>
      </p:pic>
    </p:spTree>
    <p:extLst>
      <p:ext uri="{BB962C8B-B14F-4D97-AF65-F5344CB8AC3E}">
        <p14:creationId xmlns:p14="http://schemas.microsoft.com/office/powerpoint/2010/main" val="119611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ChangeArrowheads="1"/>
          </p:cNvSpPr>
          <p:nvPr>
            <p:custDataLst>
              <p:tags r:id="rId1"/>
            </p:custDataLst>
          </p:nvPr>
        </p:nvSpPr>
        <p:spPr bwMode="auto">
          <a:xfrm>
            <a:off x="0" y="0"/>
            <a:ext cx="9144000" cy="1828800"/>
          </a:xfrm>
          <a:prstGeom prst="rect">
            <a:avLst/>
          </a:prstGeom>
          <a:solidFill>
            <a:srgbClr val="994577"/>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7171" name="Text Box 4"/>
          <p:cNvSpPr txBox="1">
            <a:spLocks noChangeArrowheads="1"/>
          </p:cNvSpPr>
          <p:nvPr>
            <p:custDataLst>
              <p:tags r:id="rId2"/>
            </p:custDataLst>
          </p:nvPr>
        </p:nvSpPr>
        <p:spPr bwMode="auto">
          <a:xfrm>
            <a:off x="152400" y="2120900"/>
            <a:ext cx="419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35000"/>
              </a:lnSpc>
            </a:pPr>
            <a:r>
              <a:rPr lang="en-US" altLang="en-US" sz="1700">
                <a:solidFill>
                  <a:srgbClr val="994577"/>
                </a:solidFill>
                <a:latin typeface="Georgia" pitchFamily="18" charset="0"/>
              </a:rPr>
              <a:t>SARE was started in 1988, conceived as a</a:t>
            </a:r>
          </a:p>
          <a:p>
            <a:pPr algn="r" eaLnBrk="1" hangingPunct="1">
              <a:lnSpc>
                <a:spcPct val="135000"/>
              </a:lnSpc>
            </a:pPr>
            <a:r>
              <a:rPr lang="en-US" altLang="en-US" sz="1800">
                <a:solidFill>
                  <a:srgbClr val="994577"/>
                </a:solidFill>
                <a:latin typeface="Georgia" pitchFamily="18" charset="0"/>
              </a:rPr>
              <a:t>decentralized</a:t>
            </a:r>
            <a:r>
              <a:rPr lang="en-US" altLang="en-US" sz="2000">
                <a:solidFill>
                  <a:srgbClr val="994577"/>
                </a:solidFill>
                <a:latin typeface="Georgia" pitchFamily="18" charset="0"/>
              </a:rPr>
              <a:t>, </a:t>
            </a:r>
            <a:r>
              <a:rPr lang="en-US" altLang="en-US" sz="2400" b="1" i="1">
                <a:solidFill>
                  <a:srgbClr val="994577"/>
                </a:solidFill>
                <a:latin typeface="Georgia" pitchFamily="18" charset="0"/>
              </a:rPr>
              <a:t>science-based</a:t>
            </a:r>
            <a:r>
              <a:rPr lang="en-US" altLang="en-US" sz="2000">
                <a:solidFill>
                  <a:srgbClr val="994577"/>
                </a:solidFill>
                <a:latin typeface="Georgia" pitchFamily="18" charset="0"/>
              </a:rPr>
              <a:t>, </a:t>
            </a:r>
            <a:r>
              <a:rPr lang="en-US" altLang="en-US" sz="3200" b="1">
                <a:solidFill>
                  <a:srgbClr val="994577"/>
                </a:solidFill>
                <a:latin typeface="Georgia" pitchFamily="18" charset="0"/>
              </a:rPr>
              <a:t>grassroots</a:t>
            </a:r>
            <a:r>
              <a:rPr lang="en-US" altLang="en-US" sz="2000">
                <a:solidFill>
                  <a:srgbClr val="994577"/>
                </a:solidFill>
                <a:latin typeface="Georgia" pitchFamily="18" charset="0"/>
              </a:rPr>
              <a:t>, practical, </a:t>
            </a:r>
            <a:r>
              <a:rPr lang="en-US" altLang="en-US" sz="2400">
                <a:solidFill>
                  <a:srgbClr val="994577"/>
                </a:solidFill>
                <a:latin typeface="Georgia" pitchFamily="18" charset="0"/>
              </a:rPr>
              <a:t>problem solving</a:t>
            </a:r>
            <a:r>
              <a:rPr lang="en-US" altLang="en-US" sz="2000">
                <a:solidFill>
                  <a:srgbClr val="994577"/>
                </a:solidFill>
                <a:latin typeface="Georgia" pitchFamily="18" charset="0"/>
              </a:rPr>
              <a:t> – and </a:t>
            </a:r>
            <a:r>
              <a:rPr lang="en-US" altLang="en-US" sz="2000" b="1" i="1">
                <a:solidFill>
                  <a:srgbClr val="994577"/>
                </a:solidFill>
                <a:latin typeface="Georgia" pitchFamily="18" charset="0"/>
              </a:rPr>
              <a:t>inclusive</a:t>
            </a:r>
            <a:r>
              <a:rPr lang="en-US" altLang="en-US" sz="2000">
                <a:solidFill>
                  <a:srgbClr val="994577"/>
                </a:solidFill>
                <a:latin typeface="Georgia" pitchFamily="18" charset="0"/>
              </a:rPr>
              <a:t> – competitive grant making and outreach program</a:t>
            </a:r>
            <a:r>
              <a:rPr lang="en-US" altLang="en-US" sz="1800">
                <a:solidFill>
                  <a:srgbClr val="994577"/>
                </a:solidFill>
                <a:latin typeface="Georgia" pitchFamily="18" charset="0"/>
              </a:rPr>
              <a:t>.</a:t>
            </a:r>
          </a:p>
        </p:txBody>
      </p:sp>
      <p:sp>
        <p:nvSpPr>
          <p:cNvPr id="7172" name="Text Box 5"/>
          <p:cNvSpPr txBox="1">
            <a:spLocks noChangeArrowheads="1"/>
          </p:cNvSpPr>
          <p:nvPr>
            <p:custDataLst>
              <p:tags r:id="rId3"/>
            </p:custDataLst>
          </p:nvPr>
        </p:nvSpPr>
        <p:spPr bwMode="auto">
          <a:xfrm>
            <a:off x="457200" y="228600"/>
            <a:ext cx="396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spcBef>
                <a:spcPct val="50000"/>
              </a:spcBef>
            </a:pPr>
            <a:r>
              <a:rPr lang="en-US" altLang="en-US" sz="4100" b="1">
                <a:solidFill>
                  <a:schemeClr val="bg1"/>
                </a:solidFill>
              </a:rPr>
              <a:t>Something New and Different</a:t>
            </a:r>
          </a:p>
        </p:txBody>
      </p:sp>
      <p:pic>
        <p:nvPicPr>
          <p:cNvPr id="7173" name="Picture 11" descr="DeWitt_018"/>
          <p:cNvPicPr>
            <a:picLocks noChangeAspect="1" noChangeArrowheads="1"/>
          </p:cNvPicPr>
          <p:nvPr/>
        </p:nvPicPr>
        <p:blipFill>
          <a:blip r:embed="rId7" cstate="print">
            <a:extLst>
              <a:ext uri="{28A0092B-C50C-407E-A947-70E740481C1C}">
                <a14:useLocalDpi xmlns:a14="http://schemas.microsoft.com/office/drawing/2010/main" val="0"/>
              </a:ext>
            </a:extLst>
          </a:blip>
          <a:srcRect l="9406" t="6834" b="3964"/>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16"/>
          <p:cNvSpPr txBox="1">
            <a:spLocks noChangeArrowheads="1"/>
          </p:cNvSpPr>
          <p:nvPr>
            <p:custDataLst>
              <p:tags r:id="rId4"/>
            </p:custDataLst>
          </p:nvPr>
        </p:nvSpPr>
        <p:spPr bwMode="auto">
          <a:xfrm rot="16200000">
            <a:off x="3538538" y="6500812"/>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by Jerry DeWitt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custDataLst>
              <p:tags r:id="rId1"/>
            </p:custDataLst>
          </p:nvPr>
        </p:nvSpPr>
        <p:spPr bwMode="auto">
          <a:xfrm>
            <a:off x="0" y="0"/>
            <a:ext cx="9144000" cy="1828800"/>
          </a:xfrm>
          <a:prstGeom prst="rect">
            <a:avLst/>
          </a:prstGeom>
          <a:solidFill>
            <a:srgbClr val="666699"/>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dirty="0"/>
          </a:p>
        </p:txBody>
      </p:sp>
      <p:sp>
        <p:nvSpPr>
          <p:cNvPr id="34819" name="Text Box 3"/>
          <p:cNvSpPr txBox="1">
            <a:spLocks noChangeArrowheads="1"/>
          </p:cNvSpPr>
          <p:nvPr>
            <p:custDataLst>
              <p:tags r:id="rId2"/>
            </p:custDataLst>
          </p:nvPr>
        </p:nvSpPr>
        <p:spPr bwMode="auto">
          <a:xfrm>
            <a:off x="0" y="152400"/>
            <a:ext cx="502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3200" b="1" dirty="0">
                <a:solidFill>
                  <a:schemeClr val="bg1"/>
                </a:solidFill>
              </a:rPr>
              <a:t>Timeline</a:t>
            </a:r>
          </a:p>
          <a:p>
            <a:pPr algn="r" eaLnBrk="1" hangingPunct="1"/>
            <a:r>
              <a:rPr lang="en-US" altLang="en-US" sz="3200" b="1" dirty="0">
                <a:solidFill>
                  <a:schemeClr val="bg1"/>
                </a:solidFill>
              </a:rPr>
              <a:t>2022 R&amp;E Program</a:t>
            </a:r>
          </a:p>
          <a:p>
            <a:pPr algn="r" eaLnBrk="1" hangingPunct="1"/>
            <a:r>
              <a:rPr lang="en-US" altLang="en-US" sz="3200" b="1" dirty="0">
                <a:solidFill>
                  <a:schemeClr val="bg1"/>
                </a:solidFill>
              </a:rPr>
              <a:t> Grant Cycle</a:t>
            </a:r>
          </a:p>
        </p:txBody>
      </p:sp>
      <p:sp>
        <p:nvSpPr>
          <p:cNvPr id="34820" name="Text Box 4"/>
          <p:cNvSpPr txBox="1">
            <a:spLocks noChangeArrowheads="1"/>
          </p:cNvSpPr>
          <p:nvPr>
            <p:custDataLst>
              <p:tags r:id="rId3"/>
            </p:custDataLst>
          </p:nvPr>
        </p:nvSpPr>
        <p:spPr bwMode="auto">
          <a:xfrm>
            <a:off x="1295400" y="2041525"/>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spcBef>
                <a:spcPct val="50000"/>
              </a:spcBef>
            </a:pPr>
            <a:endParaRPr lang="en-US" altLang="en-US" sz="1300" dirty="0">
              <a:solidFill>
                <a:srgbClr val="990000"/>
              </a:solidFill>
            </a:endParaRPr>
          </a:p>
        </p:txBody>
      </p:sp>
      <p:sp>
        <p:nvSpPr>
          <p:cNvPr id="34821" name="Line 5"/>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dirty="0"/>
          </a:p>
        </p:txBody>
      </p:sp>
      <p:sp>
        <p:nvSpPr>
          <p:cNvPr id="34823" name="Text Box 7"/>
          <p:cNvSpPr txBox="1">
            <a:spLocks noChangeArrowheads="1"/>
          </p:cNvSpPr>
          <p:nvPr>
            <p:custDataLst>
              <p:tags r:id="rId5"/>
            </p:custDataLst>
          </p:nvPr>
        </p:nvSpPr>
        <p:spPr bwMode="auto">
          <a:xfrm>
            <a:off x="0" y="1828800"/>
            <a:ext cx="4495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lnSpc>
                <a:spcPct val="150000"/>
              </a:lnSpc>
              <a:spcBef>
                <a:spcPct val="50000"/>
              </a:spcBef>
            </a:pPr>
            <a:endParaRPr lang="en-US" altLang="en-US" sz="1600" dirty="0">
              <a:latin typeface="Georgia" pitchFamily="18" charset="0"/>
            </a:endParaRPr>
          </a:p>
        </p:txBody>
      </p:sp>
      <p:sp>
        <p:nvSpPr>
          <p:cNvPr id="34824" name="Rectangle 9"/>
          <p:cNvSpPr>
            <a:spLocks noChangeArrowheads="1"/>
          </p:cNvSpPr>
          <p:nvPr>
            <p:custDataLst>
              <p:tags r:id="rId6"/>
            </p:custDataLst>
          </p:nvPr>
        </p:nvSpPr>
        <p:spPr bwMode="auto">
          <a:xfrm>
            <a:off x="152400" y="2175669"/>
            <a:ext cx="6019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lnSpc>
                <a:spcPct val="150000"/>
              </a:lnSpc>
            </a:pPr>
            <a:r>
              <a:rPr kumimoji="1" lang="en-US" altLang="en-US" sz="1400" b="1" i="1" dirty="0">
                <a:latin typeface="Georgia" pitchFamily="18" charset="0"/>
              </a:rPr>
              <a:t>Oct. 7, 2021</a:t>
            </a:r>
            <a:r>
              <a:rPr kumimoji="1" lang="en-US" altLang="en-US" sz="1400" i="1" dirty="0">
                <a:latin typeface="Georgia" pitchFamily="18" charset="0"/>
              </a:rPr>
              <a:t>     	</a:t>
            </a:r>
            <a:r>
              <a:rPr kumimoji="1" lang="en-US" altLang="en-US" sz="1400" dirty="0">
                <a:latin typeface="Georgia" pitchFamily="18" charset="0"/>
              </a:rPr>
              <a:t>Preproposals due online by 4:00 pm CDT</a:t>
            </a:r>
          </a:p>
          <a:p>
            <a:pPr eaLnBrk="1" hangingPunct="1">
              <a:lnSpc>
                <a:spcPct val="150000"/>
              </a:lnSpc>
            </a:pPr>
            <a:r>
              <a:rPr kumimoji="1" lang="en-US" altLang="en-US" sz="1400" i="1" dirty="0">
                <a:latin typeface="Georgia" pitchFamily="18" charset="0"/>
              </a:rPr>
              <a:t>Feb. 2022    	</a:t>
            </a:r>
            <a:r>
              <a:rPr kumimoji="1" lang="en-US" altLang="en-US" sz="1400" dirty="0">
                <a:latin typeface="Georgia" pitchFamily="18" charset="0"/>
              </a:rPr>
              <a:t>Applicants notified whether they are invited to 		submit a full proposal.</a:t>
            </a:r>
          </a:p>
          <a:p>
            <a:pPr eaLnBrk="1" hangingPunct="1">
              <a:lnSpc>
                <a:spcPct val="150000"/>
              </a:lnSpc>
            </a:pPr>
            <a:r>
              <a:rPr kumimoji="1" lang="en-US" altLang="en-US" sz="1400" i="1" dirty="0">
                <a:latin typeface="Georgia" pitchFamily="18" charset="0"/>
              </a:rPr>
              <a:t>April 2022		</a:t>
            </a:r>
            <a:r>
              <a:rPr kumimoji="1" lang="en-US" altLang="en-US" sz="1400" dirty="0">
                <a:latin typeface="Georgia" pitchFamily="18" charset="0"/>
              </a:rPr>
              <a:t>Full proposals due</a:t>
            </a:r>
          </a:p>
          <a:p>
            <a:pPr eaLnBrk="1" hangingPunct="1">
              <a:lnSpc>
                <a:spcPct val="150000"/>
              </a:lnSpc>
            </a:pPr>
            <a:r>
              <a:rPr kumimoji="1" lang="en-US" altLang="en-US" sz="1400" i="1" dirty="0">
                <a:latin typeface="Georgia" pitchFamily="18" charset="0"/>
              </a:rPr>
              <a:t>July 2022</a:t>
            </a:r>
            <a:r>
              <a:rPr kumimoji="1" lang="en-US" altLang="en-US" sz="1400" dirty="0">
                <a:latin typeface="Georgia" pitchFamily="18" charset="0"/>
              </a:rPr>
              <a:t>		Technical Committee makes funding 			recommendation to Administrative Council.</a:t>
            </a:r>
          </a:p>
          <a:p>
            <a:pPr eaLnBrk="1" hangingPunct="1">
              <a:lnSpc>
                <a:spcPct val="150000"/>
              </a:lnSpc>
            </a:pPr>
            <a:r>
              <a:rPr kumimoji="1" lang="en-US" altLang="en-US" sz="1400" i="1" dirty="0">
                <a:latin typeface="Georgia" pitchFamily="18" charset="0"/>
              </a:rPr>
              <a:t>Aug. 2022</a:t>
            </a:r>
            <a:r>
              <a:rPr kumimoji="1" lang="en-US" altLang="en-US" sz="1400" dirty="0">
                <a:latin typeface="Georgia" pitchFamily="18" charset="0"/>
              </a:rPr>
              <a:t>		Award offers sent. </a:t>
            </a:r>
          </a:p>
          <a:p>
            <a:pPr eaLnBrk="1" hangingPunct="1">
              <a:lnSpc>
                <a:spcPct val="150000"/>
              </a:lnSpc>
            </a:pPr>
            <a:r>
              <a:rPr kumimoji="1" lang="en-US" altLang="en-US" sz="1400" i="1" dirty="0">
                <a:latin typeface="Georgia" pitchFamily="18" charset="0"/>
              </a:rPr>
              <a:t>Aug/Sept 2022</a:t>
            </a:r>
            <a:r>
              <a:rPr kumimoji="1" lang="en-US" altLang="en-US" sz="1400" dirty="0">
                <a:latin typeface="Georgia" pitchFamily="18" charset="0"/>
              </a:rPr>
              <a:t>	Budgets reviewed and grant contracts finalized</a:t>
            </a:r>
          </a:p>
          <a:p>
            <a:pPr eaLnBrk="1" hangingPunct="1">
              <a:lnSpc>
                <a:spcPct val="150000"/>
              </a:lnSpc>
            </a:pPr>
            <a:r>
              <a:rPr kumimoji="1" lang="en-US" altLang="en-US" sz="1400" i="1" dirty="0">
                <a:latin typeface="Georgia" pitchFamily="18" charset="0"/>
              </a:rPr>
              <a:t>Nov.  2022	 	</a:t>
            </a:r>
            <a:r>
              <a:rPr kumimoji="1" lang="en-US" altLang="en-US" sz="1400" dirty="0">
                <a:latin typeface="Georgia" pitchFamily="18" charset="0"/>
              </a:rPr>
              <a:t>Funds available</a:t>
            </a:r>
          </a:p>
          <a:p>
            <a:pPr eaLnBrk="1" hangingPunct="1">
              <a:lnSpc>
                <a:spcPct val="150000"/>
              </a:lnSpc>
            </a:pPr>
            <a:r>
              <a:rPr kumimoji="1" lang="en-US" altLang="en-US" sz="1400" i="1" dirty="0">
                <a:latin typeface="Georgia" pitchFamily="18" charset="0"/>
              </a:rPr>
              <a:t>March 1, 2024	2021 </a:t>
            </a:r>
            <a:r>
              <a:rPr kumimoji="1" lang="en-US" altLang="en-US" sz="1400" dirty="0">
                <a:latin typeface="Georgia" pitchFamily="18" charset="0"/>
              </a:rPr>
              <a:t>Annual report due (unless project ends 			prior to December, 2021)</a:t>
            </a:r>
          </a:p>
          <a:p>
            <a:pPr eaLnBrk="1" hangingPunct="1">
              <a:lnSpc>
                <a:spcPct val="150000"/>
              </a:lnSpc>
            </a:pPr>
            <a:r>
              <a:rPr kumimoji="1" lang="en-US" altLang="en-US" sz="1400" i="1" dirty="0">
                <a:latin typeface="Georgia" pitchFamily="18" charset="0"/>
              </a:rPr>
              <a:t>Project end date	</a:t>
            </a:r>
            <a:r>
              <a:rPr kumimoji="1" lang="en-US" altLang="en-US" sz="1400" dirty="0">
                <a:latin typeface="Georgia" pitchFamily="18" charset="0"/>
              </a:rPr>
              <a:t>Final report due 60 days after project end date</a:t>
            </a:r>
          </a:p>
        </p:txBody>
      </p:sp>
      <p:pic>
        <p:nvPicPr>
          <p:cNvPr id="34825" name="Picture 8" descr="768718-R1-023-101.jpg"/>
          <p:cNvPicPr>
            <a:picLocks noChangeAspect="1" noChangeArrowheads="1"/>
          </p:cNvPicPr>
          <p:nvPr/>
        </p:nvPicPr>
        <p:blipFill>
          <a:blip r:embed="rId9">
            <a:extLst>
              <a:ext uri="{28A0092B-C50C-407E-A947-70E740481C1C}">
                <a14:useLocalDpi xmlns:a14="http://schemas.microsoft.com/office/drawing/2010/main" val="0"/>
              </a:ext>
            </a:extLst>
          </a:blip>
          <a:srcRect l="8568" t="12772" r="10162"/>
          <a:stretch>
            <a:fillRect/>
          </a:stretch>
        </p:blipFill>
        <p:spPr bwMode="auto">
          <a:xfrm>
            <a:off x="5943600" y="1828800"/>
            <a:ext cx="3200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custDataLst>
              <p:tags r:id="rId1"/>
            </p:custDataLst>
          </p:nvPr>
        </p:nvSpPr>
        <p:spPr bwMode="auto">
          <a:xfrm>
            <a:off x="0" y="0"/>
            <a:ext cx="9144000" cy="1752600"/>
          </a:xfrm>
          <a:prstGeom prst="rect">
            <a:avLst/>
          </a:prstGeom>
          <a:solidFill>
            <a:srgbClr val="008000"/>
          </a:solidFill>
          <a:ln w="0" algn="ctr">
            <a:solidFill>
              <a:schemeClr val="bg2"/>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36867" name="Text Box 3"/>
          <p:cNvSpPr txBox="1">
            <a:spLocks noChangeArrowheads="1"/>
          </p:cNvSpPr>
          <p:nvPr>
            <p:custDataLst>
              <p:tags r:id="rId2"/>
            </p:custDataLst>
          </p:nvPr>
        </p:nvSpPr>
        <p:spPr bwMode="auto">
          <a:xfrm>
            <a:off x="228600" y="0"/>
            <a:ext cx="4419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endParaRPr lang="en-US" altLang="en-US" sz="4400" b="1">
              <a:solidFill>
                <a:schemeClr val="bg1"/>
              </a:solidFill>
            </a:endParaRPr>
          </a:p>
          <a:p>
            <a:pPr algn="r" eaLnBrk="1" hangingPunct="1"/>
            <a:r>
              <a:rPr lang="en-US" altLang="en-US" sz="4400" b="1">
                <a:solidFill>
                  <a:schemeClr val="bg1"/>
                </a:solidFill>
              </a:rPr>
              <a:t>Questions?</a:t>
            </a:r>
          </a:p>
        </p:txBody>
      </p:sp>
      <p:sp>
        <p:nvSpPr>
          <p:cNvPr id="36868" name="Line 5"/>
          <p:cNvSpPr>
            <a:spLocks noChangeShapeType="1"/>
          </p:cNvSpPr>
          <p:nvPr>
            <p:custDataLst>
              <p:tags r:id="rId3"/>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36869" name="Text Box 8"/>
          <p:cNvSpPr txBox="1">
            <a:spLocks noChangeArrowheads="1"/>
          </p:cNvSpPr>
          <p:nvPr>
            <p:custDataLst>
              <p:tags r:id="rId4"/>
            </p:custDataLst>
          </p:nvPr>
        </p:nvSpPr>
        <p:spPr bwMode="auto">
          <a:xfrm>
            <a:off x="0" y="2362200"/>
            <a:ext cx="4800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800100" indent="-34290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r>
              <a:rPr lang="en-US" altLang="en-US" sz="1600" b="1" dirty="0">
                <a:solidFill>
                  <a:srgbClr val="008000"/>
                </a:solidFill>
                <a:latin typeface="Georgia" pitchFamily="18" charset="0"/>
              </a:rPr>
              <a:t>Beth Nelson</a:t>
            </a:r>
          </a:p>
          <a:p>
            <a:pPr lvl="1" algn="r" eaLnBrk="1" hangingPunct="1">
              <a:lnSpc>
                <a:spcPct val="150000"/>
              </a:lnSpc>
            </a:pPr>
            <a:r>
              <a:rPr lang="en-US" altLang="en-US" sz="1600" b="1" i="1" dirty="0">
                <a:solidFill>
                  <a:srgbClr val="008000"/>
                </a:solidFill>
                <a:latin typeface="Georgia" pitchFamily="18" charset="0"/>
              </a:rPr>
              <a:t>BAE Bldg. Suite 120, 1390 </a:t>
            </a:r>
            <a:r>
              <a:rPr lang="en-US" altLang="en-US" sz="1600" b="1" i="1" dirty="0" err="1">
                <a:solidFill>
                  <a:srgbClr val="008000"/>
                </a:solidFill>
                <a:latin typeface="Georgia" pitchFamily="18" charset="0"/>
              </a:rPr>
              <a:t>Eckles</a:t>
            </a:r>
            <a:r>
              <a:rPr lang="en-US" altLang="en-US" sz="1600" b="1" i="1" dirty="0">
                <a:solidFill>
                  <a:srgbClr val="008000"/>
                </a:solidFill>
                <a:latin typeface="Georgia" pitchFamily="18" charset="0"/>
              </a:rPr>
              <a:t> Ave.</a:t>
            </a:r>
          </a:p>
          <a:p>
            <a:pPr lvl="1" algn="r" eaLnBrk="1" hangingPunct="1">
              <a:lnSpc>
                <a:spcPct val="150000"/>
              </a:lnSpc>
            </a:pPr>
            <a:r>
              <a:rPr lang="en-US" altLang="en-US" sz="1600" b="1" i="1" dirty="0">
                <a:solidFill>
                  <a:srgbClr val="008000"/>
                </a:solidFill>
                <a:latin typeface="Georgia" pitchFamily="18" charset="0"/>
              </a:rPr>
              <a:t>St. Paul, MN 55108 </a:t>
            </a:r>
          </a:p>
          <a:p>
            <a:pPr lvl="1" algn="r" eaLnBrk="1" hangingPunct="1">
              <a:lnSpc>
                <a:spcPct val="150000"/>
              </a:lnSpc>
            </a:pPr>
            <a:r>
              <a:rPr lang="en-US" altLang="en-US" sz="1600" b="1" dirty="0">
                <a:solidFill>
                  <a:srgbClr val="008000"/>
                </a:solidFill>
                <a:latin typeface="Georgia" pitchFamily="18" charset="0"/>
              </a:rPr>
              <a:t>E-mail: bethnelson@umn.edu</a:t>
            </a:r>
          </a:p>
          <a:p>
            <a:pPr lvl="1" algn="r" eaLnBrk="1" hangingPunct="1">
              <a:lnSpc>
                <a:spcPct val="150000"/>
              </a:lnSpc>
            </a:pPr>
            <a:r>
              <a:rPr lang="en-US" altLang="en-US" sz="1600" b="1" dirty="0">
                <a:solidFill>
                  <a:srgbClr val="008000"/>
                </a:solidFill>
                <a:latin typeface="Georgia" pitchFamily="18" charset="0"/>
              </a:rPr>
              <a:t>Phone: 612.626.4436</a:t>
            </a:r>
          </a:p>
        </p:txBody>
      </p:sp>
      <p:sp>
        <p:nvSpPr>
          <p:cNvPr id="36870" name="TextBox 10"/>
          <p:cNvSpPr txBox="1">
            <a:spLocks noChangeArrowheads="1"/>
          </p:cNvSpPr>
          <p:nvPr>
            <p:custDataLst>
              <p:tags r:id="rId5"/>
            </p:custDataLst>
          </p:nvPr>
        </p:nvSpPr>
        <p:spPr bwMode="auto">
          <a:xfrm>
            <a:off x="304800" y="449580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1600" b="1" dirty="0">
                <a:solidFill>
                  <a:srgbClr val="0070C0"/>
                </a:solidFill>
                <a:latin typeface="Georgia" pitchFamily="18" charset="0"/>
              </a:rPr>
              <a:t>North Central SARE Office:</a:t>
            </a:r>
          </a:p>
          <a:p>
            <a:pPr algn="r" eaLnBrk="1" hangingPunct="1"/>
            <a:r>
              <a:rPr lang="en-US" altLang="en-US" sz="1600" b="1" dirty="0">
                <a:solidFill>
                  <a:srgbClr val="0070C0"/>
                </a:solidFill>
                <a:latin typeface="Georgia" pitchFamily="18" charset="0"/>
              </a:rPr>
              <a:t>E-mail: </a:t>
            </a:r>
            <a:r>
              <a:rPr lang="en-US" altLang="en-US" sz="1600" b="1" dirty="0">
                <a:solidFill>
                  <a:srgbClr val="0070C0"/>
                </a:solidFill>
                <a:latin typeface="Georgia" pitchFamily="18" charset="0"/>
                <a:hlinkClick r:id="rId9"/>
              </a:rPr>
              <a:t>ncrsare@umn.edu</a:t>
            </a:r>
            <a:endParaRPr lang="en-US" altLang="en-US" sz="1600" b="1" dirty="0">
              <a:solidFill>
                <a:srgbClr val="0070C0"/>
              </a:solidFill>
              <a:latin typeface="Georgia" pitchFamily="18" charset="0"/>
            </a:endParaRPr>
          </a:p>
          <a:p>
            <a:pPr algn="r" eaLnBrk="1" hangingPunct="1"/>
            <a:r>
              <a:rPr lang="en-US" altLang="en-US" sz="1600" b="1" dirty="0">
                <a:solidFill>
                  <a:srgbClr val="0070C0"/>
                </a:solidFill>
                <a:latin typeface="Georgia" pitchFamily="18" charset="0"/>
              </a:rPr>
              <a:t>Phone: 612.626.3113</a:t>
            </a:r>
          </a:p>
          <a:p>
            <a:pPr marL="0" lvl="1" algn="r" eaLnBrk="1" hangingPunct="1"/>
            <a:r>
              <a:rPr lang="en-US" altLang="en-US" sz="1600" b="1" dirty="0">
                <a:solidFill>
                  <a:srgbClr val="0070C0"/>
                </a:solidFill>
                <a:latin typeface="Georgia" pitchFamily="18" charset="0"/>
                <a:hlinkClick r:id="rId10"/>
              </a:rPr>
              <a:t>www.northcentralsare.org</a:t>
            </a:r>
            <a:endParaRPr lang="en-US" altLang="en-US" sz="1600" b="1" dirty="0">
              <a:solidFill>
                <a:srgbClr val="0070C0"/>
              </a:solidFill>
              <a:latin typeface="Georgia" pitchFamily="18" charset="0"/>
            </a:endParaRPr>
          </a:p>
          <a:p>
            <a:pPr eaLnBrk="1" hangingPunct="1"/>
            <a:endParaRPr lang="en-US" altLang="en-US" sz="1600" b="1" dirty="0">
              <a:latin typeface="Georgia" pitchFamily="18" charset="0"/>
            </a:endParaRPr>
          </a:p>
        </p:txBody>
      </p:sp>
      <p:pic>
        <p:nvPicPr>
          <p:cNvPr id="9" name="Picture 6" descr="SARE_NorthCentral_RG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2070224"/>
            <a:ext cx="32004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custDataLst>
              <p:tags r:id="rId6"/>
            </p:custDataLst>
          </p:nvPr>
        </p:nvSpPr>
        <p:spPr>
          <a:xfrm>
            <a:off x="5029200" y="5333999"/>
            <a:ext cx="3733800" cy="769441"/>
          </a:xfrm>
          <a:prstGeom prst="rect">
            <a:avLst/>
          </a:prstGeom>
          <a:noFill/>
        </p:spPr>
        <p:txBody>
          <a:bodyPr wrap="square" rtlCol="0">
            <a:spAutoFit/>
          </a:bodyPr>
          <a:lstStyle/>
          <a:p>
            <a:r>
              <a:rPr lang="en-US" sz="2200" b="1" i="1" dirty="0">
                <a:solidFill>
                  <a:srgbClr val="46663C"/>
                </a:solidFill>
                <a:latin typeface="Georgia" panose="02040502050405020303" pitchFamily="18" charset="0"/>
              </a:rPr>
              <a:t>Advancing sustainable agriculture since 1988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3"/>
          <p:cNvSpPr>
            <a:spLocks noChangeArrowheads="1"/>
          </p:cNvSpPr>
          <p:nvPr>
            <p:custDataLst>
              <p:tags r:id="rId1"/>
            </p:custDataLst>
          </p:nvPr>
        </p:nvSpPr>
        <p:spPr bwMode="auto">
          <a:xfrm>
            <a:off x="4658758" y="0"/>
            <a:ext cx="4495800" cy="6858000"/>
          </a:xfrm>
          <a:prstGeom prst="rect">
            <a:avLst/>
          </a:prstGeom>
          <a:solidFill>
            <a:srgbClr val="557DD7"/>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algn="r" eaLnBrk="1" hangingPunct="1">
              <a:lnSpc>
                <a:spcPct val="150000"/>
              </a:lnSpc>
              <a:spcBef>
                <a:spcPct val="0"/>
              </a:spcBef>
              <a:buClrTx/>
              <a:buSzTx/>
              <a:buFontTx/>
              <a:buNone/>
            </a:pPr>
            <a:endParaRPr lang="en-US" altLang="en-US" sz="2000"/>
          </a:p>
        </p:txBody>
      </p:sp>
      <p:sp>
        <p:nvSpPr>
          <p:cNvPr id="58371" name="Rectangle 11"/>
          <p:cNvSpPr>
            <a:spLocks noChangeArrowheads="1"/>
          </p:cNvSpPr>
          <p:nvPr>
            <p:custDataLst>
              <p:tags r:id="rId2"/>
            </p:custDataLst>
          </p:nvPr>
        </p:nvSpPr>
        <p:spPr bwMode="auto">
          <a:xfrm>
            <a:off x="0" y="0"/>
            <a:ext cx="4648200" cy="1828800"/>
          </a:xfrm>
          <a:prstGeom prst="rect">
            <a:avLst/>
          </a:prstGeom>
          <a:solidFill>
            <a:srgbClr val="557DD7"/>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algn="r" eaLnBrk="1" hangingPunct="1">
              <a:lnSpc>
                <a:spcPct val="150000"/>
              </a:lnSpc>
              <a:spcBef>
                <a:spcPct val="0"/>
              </a:spcBef>
              <a:buClrTx/>
              <a:buSzTx/>
              <a:buFontTx/>
              <a:buNone/>
            </a:pPr>
            <a:endParaRPr lang="en-US" altLang="en-US" sz="2000"/>
          </a:p>
        </p:txBody>
      </p:sp>
      <p:pic>
        <p:nvPicPr>
          <p:cNvPr id="58372" name="Picture 9" descr="covercrops-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1713" y="273050"/>
            <a:ext cx="1985962" cy="24384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58373" name="Text Box 12"/>
          <p:cNvSpPr txBox="1">
            <a:spLocks noChangeArrowheads="1"/>
          </p:cNvSpPr>
          <p:nvPr>
            <p:custDataLst>
              <p:tags r:id="rId3"/>
            </p:custDataLst>
          </p:nvPr>
        </p:nvSpPr>
        <p:spPr bwMode="auto">
          <a:xfrm>
            <a:off x="228600" y="685800"/>
            <a:ext cx="42672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eaLnBrk="1" hangingPunct="1">
              <a:spcBef>
                <a:spcPct val="50000"/>
              </a:spcBef>
              <a:buClrTx/>
              <a:buSzTx/>
              <a:buFontTx/>
              <a:buNone/>
            </a:pPr>
            <a:r>
              <a:rPr lang="en-US" altLang="en-US" sz="6200" b="1" baseline="-25000">
                <a:solidFill>
                  <a:schemeClr val="bg1"/>
                </a:solidFill>
                <a:latin typeface="Trebuchet MS" pitchFamily="34" charset="0"/>
              </a:rPr>
              <a:t>SARE Outreach</a:t>
            </a:r>
          </a:p>
        </p:txBody>
      </p:sp>
      <p:sp>
        <p:nvSpPr>
          <p:cNvPr id="58376" name="Text Box 14"/>
          <p:cNvSpPr txBox="1">
            <a:spLocks noChangeArrowheads="1"/>
          </p:cNvSpPr>
          <p:nvPr>
            <p:custDataLst>
              <p:tags r:id="rId4"/>
            </p:custDataLst>
          </p:nvPr>
        </p:nvSpPr>
        <p:spPr bwMode="auto">
          <a:xfrm>
            <a:off x="228600" y="1914525"/>
            <a:ext cx="4191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spAutoFit/>
          </a:bodyPr>
          <a:lstStyle>
            <a:lvl1pPr marL="342900" indent="-342900">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algn="r" eaLnBrk="1" hangingPunct="1">
              <a:spcBef>
                <a:spcPct val="80000"/>
              </a:spcBef>
              <a:buClrTx/>
              <a:buSzTx/>
              <a:buFontTx/>
              <a:buNone/>
            </a:pPr>
            <a:r>
              <a:rPr lang="en-US" altLang="en-US" sz="2400" b="1" i="1" dirty="0">
                <a:solidFill>
                  <a:srgbClr val="557DD7"/>
                </a:solidFill>
              </a:rPr>
              <a:t>a library </a:t>
            </a:r>
            <a:r>
              <a:rPr lang="en-US" altLang="en-US" sz="1900" dirty="0">
                <a:solidFill>
                  <a:srgbClr val="557DD7"/>
                </a:solidFill>
              </a:rPr>
              <a:t>of practical, </a:t>
            </a:r>
          </a:p>
          <a:p>
            <a:pPr algn="r" eaLnBrk="1" hangingPunct="1">
              <a:spcBef>
                <a:spcPct val="0"/>
              </a:spcBef>
              <a:buClrTx/>
              <a:buSzTx/>
              <a:buFontTx/>
              <a:buNone/>
            </a:pPr>
            <a:r>
              <a:rPr lang="en-US" altLang="en-US" sz="1900" dirty="0">
                <a:solidFill>
                  <a:srgbClr val="557DD7"/>
                </a:solidFill>
              </a:rPr>
              <a:t>how-to books </a:t>
            </a:r>
            <a:r>
              <a:rPr lang="en-US" altLang="en-US" sz="1200" dirty="0">
                <a:solidFill>
                  <a:srgbClr val="557DD7"/>
                </a:solidFill>
              </a:rPr>
              <a:t>(in print or download for free)</a:t>
            </a:r>
          </a:p>
          <a:p>
            <a:pPr algn="r" eaLnBrk="1" hangingPunct="1">
              <a:spcBef>
                <a:spcPct val="80000"/>
              </a:spcBef>
              <a:buClrTx/>
              <a:buSzTx/>
              <a:buFontTx/>
              <a:buNone/>
            </a:pPr>
            <a:r>
              <a:rPr lang="en-US" altLang="en-US" sz="2400" b="1" i="1" dirty="0">
                <a:solidFill>
                  <a:srgbClr val="557DD7"/>
                </a:solidFill>
              </a:rPr>
              <a:t>media outreach</a:t>
            </a:r>
            <a:endParaRPr lang="en-US" altLang="en-US" sz="2400" dirty="0">
              <a:solidFill>
                <a:srgbClr val="557DD7"/>
              </a:solidFill>
            </a:endParaRPr>
          </a:p>
          <a:p>
            <a:pPr algn="r" eaLnBrk="1" hangingPunct="1">
              <a:spcBef>
                <a:spcPct val="80000"/>
              </a:spcBef>
              <a:buClrTx/>
              <a:buSzTx/>
              <a:buFontTx/>
              <a:buNone/>
            </a:pPr>
            <a:r>
              <a:rPr lang="en-US" altLang="en-US" sz="2400" b="1" i="1" dirty="0">
                <a:solidFill>
                  <a:srgbClr val="557DD7"/>
                </a:solidFill>
              </a:rPr>
              <a:t>a portfolio </a:t>
            </a:r>
            <a:r>
              <a:rPr lang="en-US" altLang="en-US" sz="1900" dirty="0">
                <a:solidFill>
                  <a:srgbClr val="557DD7"/>
                </a:solidFill>
              </a:rPr>
              <a:t>of in-depth reports on current topics</a:t>
            </a:r>
          </a:p>
          <a:p>
            <a:pPr algn="r" eaLnBrk="1" hangingPunct="1">
              <a:spcBef>
                <a:spcPct val="80000"/>
              </a:spcBef>
              <a:buClrTx/>
              <a:buSzTx/>
              <a:buFontTx/>
              <a:buNone/>
            </a:pPr>
            <a:r>
              <a:rPr lang="en-US" altLang="en-US" sz="2400" b="1" i="1" dirty="0">
                <a:solidFill>
                  <a:srgbClr val="557DD7"/>
                </a:solidFill>
              </a:rPr>
              <a:t>Topic rooms </a:t>
            </a:r>
            <a:r>
              <a:rPr lang="en-US" altLang="en-US" sz="1800" dirty="0">
                <a:solidFill>
                  <a:srgbClr val="557DD7"/>
                </a:solidFill>
              </a:rPr>
              <a:t>for multimedia information  </a:t>
            </a:r>
          </a:p>
          <a:p>
            <a:pPr algn="r" eaLnBrk="1" hangingPunct="1">
              <a:spcBef>
                <a:spcPct val="80000"/>
              </a:spcBef>
              <a:buClrTx/>
              <a:buSzTx/>
              <a:buFontTx/>
              <a:buNone/>
            </a:pPr>
            <a:r>
              <a:rPr lang="en-US" altLang="en-US" sz="2400" b="1" i="1" dirty="0">
                <a:solidFill>
                  <a:srgbClr val="557DD7"/>
                </a:solidFill>
              </a:rPr>
              <a:t>countless</a:t>
            </a:r>
            <a:r>
              <a:rPr lang="en-US" altLang="en-US" sz="2400" dirty="0">
                <a:solidFill>
                  <a:srgbClr val="557DD7"/>
                </a:solidFill>
              </a:rPr>
              <a:t> </a:t>
            </a:r>
            <a:r>
              <a:rPr lang="en-US" altLang="en-US" sz="1900" dirty="0">
                <a:solidFill>
                  <a:srgbClr val="557DD7"/>
                </a:solidFill>
              </a:rPr>
              <a:t>online resources, including project reports</a:t>
            </a:r>
            <a:endParaRPr lang="en-US" altLang="en-US" sz="1900" b="1" i="1" dirty="0">
              <a:solidFill>
                <a:srgbClr val="557DD7"/>
              </a:solidFill>
            </a:endParaRPr>
          </a:p>
          <a:p>
            <a:pPr algn="r" eaLnBrk="1" hangingPunct="1">
              <a:spcBef>
                <a:spcPct val="80000"/>
              </a:spcBef>
              <a:buClrTx/>
              <a:buSzTx/>
              <a:buFontTx/>
              <a:buNone/>
            </a:pPr>
            <a:endParaRPr lang="en-US" altLang="en-US" sz="2300" dirty="0">
              <a:solidFill>
                <a:srgbClr val="557DD7"/>
              </a:solidFill>
            </a:endParaRPr>
          </a:p>
          <a:p>
            <a:pPr algn="r" eaLnBrk="1" hangingPunct="1">
              <a:spcBef>
                <a:spcPct val="80000"/>
              </a:spcBef>
              <a:buClrTx/>
              <a:buSzTx/>
              <a:buFontTx/>
              <a:buNone/>
            </a:pPr>
            <a:endParaRPr lang="en-US" altLang="en-US" sz="2300" dirty="0">
              <a:solidFill>
                <a:srgbClr val="557DD7"/>
              </a:solidFill>
            </a:endParaRPr>
          </a:p>
          <a:p>
            <a:pPr algn="r" eaLnBrk="1" hangingPunct="1">
              <a:spcBef>
                <a:spcPct val="80000"/>
              </a:spcBef>
              <a:buClrTx/>
              <a:buSzTx/>
              <a:buFontTx/>
              <a:buNone/>
            </a:pPr>
            <a:endParaRPr lang="en-US" altLang="en-US" sz="2300" dirty="0">
              <a:solidFill>
                <a:srgbClr val="557DD7"/>
              </a:solidFill>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4069" y="1531329"/>
            <a:ext cx="1986647" cy="2572708"/>
          </a:xfrm>
          <a:prstGeom prst="rect">
            <a:avLst/>
          </a:prstGeom>
          <a:ln w="19050">
            <a:solidFill>
              <a:schemeClr val="bg1"/>
            </a:solidFill>
          </a:ln>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325" y="2560397"/>
            <a:ext cx="1973504" cy="2554044"/>
          </a:xfrm>
          <a:prstGeom prst="rect">
            <a:avLst/>
          </a:prstGeom>
        </p:spPr>
      </p:pic>
      <p:sp>
        <p:nvSpPr>
          <p:cNvPr id="2" name="Rectangle 1"/>
          <p:cNvSpPr/>
          <p:nvPr>
            <p:custDataLst>
              <p:tags r:id="rId5"/>
            </p:custDataLst>
          </p:nvPr>
        </p:nvSpPr>
        <p:spPr>
          <a:xfrm>
            <a:off x="112295" y="6352674"/>
            <a:ext cx="4535905" cy="4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06658" y="4056954"/>
            <a:ext cx="2093122" cy="2613306"/>
          </a:xfrm>
          <a:prstGeom prst="rect">
            <a:avLst/>
          </a:prstGeom>
        </p:spPr>
      </p:pic>
    </p:spTree>
    <p:extLst>
      <p:ext uri="{BB962C8B-B14F-4D97-AF65-F5344CB8AC3E}">
        <p14:creationId xmlns:p14="http://schemas.microsoft.com/office/powerpoint/2010/main" val="101777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1"/>
          <p:cNvSpPr>
            <a:spLocks noChangeArrowheads="1"/>
          </p:cNvSpPr>
          <p:nvPr>
            <p:custDataLst>
              <p:tags r:id="rId1"/>
            </p:custDataLst>
          </p:nvPr>
        </p:nvSpPr>
        <p:spPr bwMode="auto">
          <a:xfrm>
            <a:off x="0" y="0"/>
            <a:ext cx="9144000" cy="1828800"/>
          </a:xfrm>
          <a:prstGeom prst="rect">
            <a:avLst/>
          </a:prstGeom>
          <a:solidFill>
            <a:srgbClr val="EBAE4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pic>
        <p:nvPicPr>
          <p:cNvPr id="9219" name="Picture 39" descr="NEWSWU13"/>
          <p:cNvPicPr>
            <a:picLocks noChangeAspect="1" noChangeArrowheads="1"/>
          </p:cNvPicPr>
          <p:nvPr/>
        </p:nvPicPr>
        <p:blipFill>
          <a:blip r:embed="rId9">
            <a:extLst>
              <a:ext uri="{28A0092B-C50C-407E-A947-70E740481C1C}">
                <a14:useLocalDpi xmlns:a14="http://schemas.microsoft.com/office/drawing/2010/main" val="0"/>
              </a:ext>
            </a:extLst>
          </a:blip>
          <a:srcRect l="20804" r="36153" b="3593"/>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2"/>
          <p:cNvSpPr txBox="1">
            <a:spLocks noChangeArrowheads="1"/>
          </p:cNvSpPr>
          <p:nvPr>
            <p:custDataLst>
              <p:tags r:id="rId2"/>
            </p:custDataLst>
          </p:nvPr>
        </p:nvSpPr>
        <p:spPr bwMode="auto">
          <a:xfrm>
            <a:off x="4953000" y="152400"/>
            <a:ext cx="396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r>
              <a:rPr lang="en-US" altLang="en-US" sz="4400" b="1">
                <a:solidFill>
                  <a:schemeClr val="bg1"/>
                </a:solidFill>
              </a:rPr>
              <a:t>NCR-SARE </a:t>
            </a:r>
          </a:p>
          <a:p>
            <a:pPr eaLnBrk="1" hangingPunct="1"/>
            <a:r>
              <a:rPr lang="en-US" altLang="en-US" sz="4400" b="1">
                <a:solidFill>
                  <a:schemeClr val="bg1"/>
                </a:solidFill>
              </a:rPr>
              <a:t>Grant Types</a:t>
            </a:r>
          </a:p>
        </p:txBody>
      </p:sp>
      <p:sp>
        <p:nvSpPr>
          <p:cNvPr id="9221" name="Text Box 4"/>
          <p:cNvSpPr txBox="1">
            <a:spLocks noChangeArrowheads="1"/>
          </p:cNvSpPr>
          <p:nvPr>
            <p:custDataLst>
              <p:tags r:id="rId3"/>
            </p:custDataLst>
          </p:nvPr>
        </p:nvSpPr>
        <p:spPr bwMode="auto">
          <a:xfrm>
            <a:off x="4724400" y="2362200"/>
            <a:ext cx="4267200" cy="361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287338"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spcBef>
                <a:spcPct val="80000"/>
              </a:spcBef>
              <a:buFontTx/>
              <a:buChar char="•"/>
            </a:pPr>
            <a:r>
              <a:rPr lang="en-US" altLang="en-US" sz="2000" b="1" dirty="0">
                <a:solidFill>
                  <a:srgbClr val="D49016"/>
                </a:solidFill>
                <a:latin typeface="Georgia" pitchFamily="18" charset="0"/>
              </a:rPr>
              <a:t>Farmer/Rancher </a:t>
            </a:r>
          </a:p>
          <a:p>
            <a:pPr eaLnBrk="1" hangingPunct="1">
              <a:spcBef>
                <a:spcPct val="80000"/>
              </a:spcBef>
              <a:buFontTx/>
              <a:buChar char="•"/>
            </a:pPr>
            <a:r>
              <a:rPr lang="en-US" altLang="en-US" sz="2000" b="1" dirty="0">
                <a:solidFill>
                  <a:srgbClr val="D49016"/>
                </a:solidFill>
                <a:latin typeface="Georgia" pitchFamily="18" charset="0"/>
              </a:rPr>
              <a:t>Research &amp; Education</a:t>
            </a:r>
          </a:p>
          <a:p>
            <a:pPr eaLnBrk="1" hangingPunct="1">
              <a:spcBef>
                <a:spcPct val="80000"/>
              </a:spcBef>
              <a:buFontTx/>
              <a:buChar char="•"/>
            </a:pPr>
            <a:r>
              <a:rPr lang="en-US" altLang="en-US" sz="2000" b="1" dirty="0">
                <a:solidFill>
                  <a:srgbClr val="D49016"/>
                </a:solidFill>
                <a:latin typeface="Georgia" pitchFamily="18" charset="0"/>
              </a:rPr>
              <a:t>Partnership</a:t>
            </a:r>
          </a:p>
          <a:p>
            <a:pPr eaLnBrk="1" hangingPunct="1">
              <a:spcBef>
                <a:spcPct val="80000"/>
              </a:spcBef>
              <a:buFontTx/>
              <a:buChar char="•"/>
            </a:pPr>
            <a:r>
              <a:rPr lang="en-US" altLang="en-US" sz="2000" b="1" dirty="0">
                <a:solidFill>
                  <a:srgbClr val="D49016"/>
                </a:solidFill>
                <a:latin typeface="Georgia" pitchFamily="18" charset="0"/>
              </a:rPr>
              <a:t>Professional Development</a:t>
            </a:r>
          </a:p>
          <a:p>
            <a:pPr eaLnBrk="1" hangingPunct="1">
              <a:spcBef>
                <a:spcPct val="80000"/>
              </a:spcBef>
              <a:buFontTx/>
              <a:buChar char="•"/>
            </a:pPr>
            <a:r>
              <a:rPr lang="en-US" altLang="en-US" sz="2000" b="1" dirty="0">
                <a:solidFill>
                  <a:srgbClr val="D49016"/>
                </a:solidFill>
                <a:latin typeface="Georgia" pitchFamily="18" charset="0"/>
              </a:rPr>
              <a:t>Graduate Student</a:t>
            </a:r>
          </a:p>
          <a:p>
            <a:pPr eaLnBrk="1" hangingPunct="1">
              <a:spcBef>
                <a:spcPct val="80000"/>
              </a:spcBef>
              <a:buFontTx/>
              <a:buChar char="•"/>
            </a:pPr>
            <a:r>
              <a:rPr lang="en-US" altLang="en-US" sz="2000" b="1" dirty="0">
                <a:solidFill>
                  <a:srgbClr val="D49016"/>
                </a:solidFill>
                <a:latin typeface="Georgia" pitchFamily="18" charset="0"/>
              </a:rPr>
              <a:t>Youth Educator</a:t>
            </a:r>
          </a:p>
          <a:p>
            <a:pPr eaLnBrk="1" hangingPunct="1">
              <a:spcBef>
                <a:spcPct val="80000"/>
              </a:spcBef>
            </a:pPr>
            <a:endParaRPr lang="en-US" altLang="en-US" sz="1600" b="1" dirty="0">
              <a:solidFill>
                <a:srgbClr val="D49016"/>
              </a:solidFill>
              <a:latin typeface="Georgia" pitchFamily="18" charset="0"/>
            </a:endParaRPr>
          </a:p>
        </p:txBody>
      </p:sp>
      <p:sp>
        <p:nvSpPr>
          <p:cNvPr id="9222" name="Line 6"/>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9223" name="Text Box 10"/>
          <p:cNvSpPr txBox="1">
            <a:spLocks noChangeArrowheads="1"/>
          </p:cNvSpPr>
          <p:nvPr>
            <p:custDataLst>
              <p:tags r:id="rId5"/>
            </p:custDataLst>
          </p:nvPr>
        </p:nvSpPr>
        <p:spPr bwMode="auto">
          <a:xfrm>
            <a:off x="304800" y="3886200"/>
            <a:ext cx="3810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ctr" eaLnBrk="1" hangingPunct="1">
              <a:spcBef>
                <a:spcPct val="50000"/>
              </a:spcBef>
            </a:pPr>
            <a:r>
              <a:rPr lang="en-US" altLang="en-US" sz="2400">
                <a:latin typeface="Georgia" pitchFamily="18" charset="0"/>
              </a:rPr>
              <a:t>To connect to 12-state North Central Region, go to www.northcentralsare.org</a:t>
            </a:r>
          </a:p>
        </p:txBody>
      </p:sp>
      <p:pic>
        <p:nvPicPr>
          <p:cNvPr id="9224" name="Picture 36" descr="color-US-w-territories"/>
          <p:cNvPicPr>
            <a:picLocks noChangeAspect="1" noChangeArrowheads="1"/>
          </p:cNvPicPr>
          <p:nvPr/>
        </p:nvPicPr>
        <p:blipFill>
          <a:blip r:embed="rId10">
            <a:lum bright="-6000" contrast="18000"/>
            <a:extLst>
              <a:ext uri="{28A0092B-C50C-407E-A947-70E740481C1C}">
                <a14:useLocalDpi xmlns:a14="http://schemas.microsoft.com/office/drawing/2010/main" val="0"/>
              </a:ext>
            </a:extLst>
          </a:blip>
          <a:srcRect/>
          <a:stretch>
            <a:fillRect/>
          </a:stretch>
        </p:blipFill>
        <p:spPr bwMode="auto">
          <a:xfrm>
            <a:off x="152400" y="1066800"/>
            <a:ext cx="41497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40"/>
          <p:cNvSpPr txBox="1">
            <a:spLocks noChangeArrowheads="1"/>
          </p:cNvSpPr>
          <p:nvPr>
            <p:custDataLst>
              <p:tags r:id="rId6"/>
            </p:custDataLst>
          </p:nvPr>
        </p:nvSpPr>
        <p:spPr bwMode="auto">
          <a:xfrm rot="16200000">
            <a:off x="3748088" y="6434137"/>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by Carol Flaherty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9"/>
          <p:cNvSpPr>
            <a:spLocks noChangeArrowheads="1"/>
          </p:cNvSpPr>
          <p:nvPr>
            <p:custDataLst>
              <p:tags r:id="rId1"/>
            </p:custDataLst>
          </p:nvPr>
        </p:nvSpPr>
        <p:spPr bwMode="auto">
          <a:xfrm>
            <a:off x="0" y="0"/>
            <a:ext cx="9144000" cy="1828800"/>
          </a:xfrm>
          <a:prstGeom prst="rect">
            <a:avLst/>
          </a:prstGeom>
          <a:solidFill>
            <a:srgbClr val="D83434"/>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pic>
        <p:nvPicPr>
          <p:cNvPr id="10243" name="Picture 26" descr="MKTG_11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0" y="0"/>
            <a:ext cx="4572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2"/>
          <p:cNvGrpSpPr>
            <a:grpSpLocks/>
          </p:cNvGrpSpPr>
          <p:nvPr>
            <p:custDataLst>
              <p:tags r:id="rId2"/>
            </p:custDataLst>
          </p:nvPr>
        </p:nvGrpSpPr>
        <p:grpSpPr bwMode="auto">
          <a:xfrm>
            <a:off x="152400" y="4191000"/>
            <a:ext cx="2286000" cy="1828800"/>
            <a:chOff x="96" y="2640"/>
            <a:chExt cx="1440" cy="1152"/>
          </a:xfrm>
        </p:grpSpPr>
        <p:sp>
          <p:nvSpPr>
            <p:cNvPr id="10254" name="Oval 35"/>
            <p:cNvSpPr>
              <a:spLocks noChangeArrowheads="1"/>
            </p:cNvSpPr>
            <p:nvPr>
              <p:custDataLst>
                <p:tags r:id="rId12"/>
              </p:custDataLst>
            </p:nvPr>
          </p:nvSpPr>
          <p:spPr bwMode="auto">
            <a:xfrm>
              <a:off x="336" y="2640"/>
              <a:ext cx="1200" cy="1152"/>
            </a:xfrm>
            <a:prstGeom prst="ellipse">
              <a:avLst/>
            </a:prstGeom>
            <a:solidFill>
              <a:srgbClr val="336600">
                <a:alpha val="76077"/>
              </a:srgbClr>
            </a:solidFill>
            <a:ln>
              <a:noFill/>
            </a:ln>
            <a:extLst>
              <a:ext uri="{91240B29-F687-4F45-9708-019B960494DF}">
                <a14:hiddenLine xmlns:a14="http://schemas.microsoft.com/office/drawing/2010/main" w="0" algn="ctr">
                  <a:solidFill>
                    <a:srgbClr val="000000"/>
                  </a:solidFill>
                  <a:round/>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10255" name="Text Box 28"/>
            <p:cNvSpPr txBox="1">
              <a:spLocks noChangeArrowheads="1"/>
            </p:cNvSpPr>
            <p:nvPr>
              <p:custDataLst>
                <p:tags r:id="rId13"/>
              </p:custDataLst>
            </p:nvPr>
          </p:nvSpPr>
          <p:spPr bwMode="auto">
            <a:xfrm>
              <a:off x="96" y="2928"/>
              <a:ext cx="1008"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spcBef>
                  <a:spcPct val="50000"/>
                </a:spcBef>
              </a:pPr>
              <a:r>
                <a:rPr lang="en-US" altLang="en-US" sz="3000" b="1" baseline="-25000">
                  <a:latin typeface="Georgia" pitchFamily="18" charset="0"/>
                </a:rPr>
                <a:t>Profit</a:t>
              </a:r>
              <a:r>
                <a:rPr lang="en-US" altLang="en-US" sz="2000" b="1" baseline="-25000">
                  <a:latin typeface="Georgia" pitchFamily="18" charset="0"/>
                </a:rPr>
                <a:t> – over the long term</a:t>
              </a:r>
            </a:p>
          </p:txBody>
        </p:sp>
      </p:grpSp>
      <p:grpSp>
        <p:nvGrpSpPr>
          <p:cNvPr id="3" name="Group 41"/>
          <p:cNvGrpSpPr>
            <a:grpSpLocks/>
          </p:cNvGrpSpPr>
          <p:nvPr>
            <p:custDataLst>
              <p:tags r:id="rId3"/>
            </p:custDataLst>
          </p:nvPr>
        </p:nvGrpSpPr>
        <p:grpSpPr bwMode="auto">
          <a:xfrm>
            <a:off x="1752600" y="4191000"/>
            <a:ext cx="2438400" cy="1828800"/>
            <a:chOff x="1104" y="2640"/>
            <a:chExt cx="1536" cy="1152"/>
          </a:xfrm>
        </p:grpSpPr>
        <p:sp>
          <p:nvSpPr>
            <p:cNvPr id="10252" name="Oval 34"/>
            <p:cNvSpPr>
              <a:spLocks noChangeArrowheads="1"/>
            </p:cNvSpPr>
            <p:nvPr>
              <p:custDataLst>
                <p:tags r:id="rId10"/>
              </p:custDataLst>
            </p:nvPr>
          </p:nvSpPr>
          <p:spPr bwMode="auto">
            <a:xfrm>
              <a:off x="1104" y="2640"/>
              <a:ext cx="1200" cy="1152"/>
            </a:xfrm>
            <a:prstGeom prst="ellipse">
              <a:avLst/>
            </a:prstGeom>
            <a:solidFill>
              <a:srgbClr val="333399">
                <a:alpha val="65881"/>
              </a:srgbClr>
            </a:solidFill>
            <a:ln>
              <a:noFill/>
            </a:ln>
            <a:extLst>
              <a:ext uri="{91240B29-F687-4F45-9708-019B960494DF}">
                <a14:hiddenLine xmlns:a14="http://schemas.microsoft.com/office/drawing/2010/main" w="0" algn="ctr">
                  <a:solidFill>
                    <a:srgbClr val="000000"/>
                  </a:solidFill>
                  <a:round/>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10253" name="Text Box 29"/>
            <p:cNvSpPr txBox="1">
              <a:spLocks noChangeArrowheads="1"/>
            </p:cNvSpPr>
            <p:nvPr>
              <p:custDataLst>
                <p:tags r:id="rId11"/>
              </p:custDataLst>
            </p:nvPr>
          </p:nvSpPr>
          <p:spPr bwMode="auto">
            <a:xfrm>
              <a:off x="1488" y="2910"/>
              <a:ext cx="1152"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eaLnBrk="1" hangingPunct="1">
                <a:lnSpc>
                  <a:spcPct val="150000"/>
                </a:lnSpc>
                <a:spcBef>
                  <a:spcPct val="50000"/>
                </a:spcBef>
              </a:pPr>
              <a:r>
                <a:rPr lang="en-US" altLang="en-US" sz="3000" b="1" baseline="-25000">
                  <a:latin typeface="Georgia" pitchFamily="18" charset="0"/>
                </a:rPr>
                <a:t>Protection</a:t>
              </a:r>
              <a:r>
                <a:rPr lang="en-US" altLang="en-US" sz="2000" b="1" baseline="-25000">
                  <a:latin typeface="Georgia" pitchFamily="18" charset="0"/>
                </a:rPr>
                <a:t> – of the nation’s land and water</a:t>
              </a:r>
            </a:p>
          </p:txBody>
        </p:sp>
      </p:grpSp>
      <p:sp>
        <p:nvSpPr>
          <p:cNvPr id="10246" name="Text Box 6"/>
          <p:cNvSpPr txBox="1">
            <a:spLocks noChangeArrowheads="1"/>
          </p:cNvSpPr>
          <p:nvPr>
            <p:custDataLst>
              <p:tags r:id="rId4"/>
            </p:custDataLst>
          </p:nvPr>
        </p:nvSpPr>
        <p:spPr bwMode="auto">
          <a:xfrm>
            <a:off x="-228600" y="228600"/>
            <a:ext cx="4572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4200" b="1">
                <a:solidFill>
                  <a:schemeClr val="bg1"/>
                </a:solidFill>
              </a:rPr>
              <a:t>The </a:t>
            </a:r>
          </a:p>
          <a:p>
            <a:pPr algn="r" eaLnBrk="1" hangingPunct="1"/>
            <a:r>
              <a:rPr lang="en-US" altLang="en-US" sz="4200" b="1">
                <a:solidFill>
                  <a:schemeClr val="bg1"/>
                </a:solidFill>
              </a:rPr>
              <a:t>SARE Model</a:t>
            </a:r>
          </a:p>
          <a:p>
            <a:pPr algn="r" eaLnBrk="1" hangingPunct="1"/>
            <a:endParaRPr lang="en-US" altLang="en-US" sz="4200" b="1">
              <a:solidFill>
                <a:schemeClr val="bg1"/>
              </a:solidFill>
            </a:endParaRPr>
          </a:p>
        </p:txBody>
      </p:sp>
      <p:grpSp>
        <p:nvGrpSpPr>
          <p:cNvPr id="4" name="Group 40"/>
          <p:cNvGrpSpPr>
            <a:grpSpLocks/>
          </p:cNvGrpSpPr>
          <p:nvPr>
            <p:custDataLst>
              <p:tags r:id="rId5"/>
            </p:custDataLst>
          </p:nvPr>
        </p:nvGrpSpPr>
        <p:grpSpPr bwMode="auto">
          <a:xfrm>
            <a:off x="762000" y="3200400"/>
            <a:ext cx="2590800" cy="1828800"/>
            <a:chOff x="480" y="2016"/>
            <a:chExt cx="1632" cy="1152"/>
          </a:xfrm>
        </p:grpSpPr>
        <p:sp>
          <p:nvSpPr>
            <p:cNvPr id="10250" name="Oval 33"/>
            <p:cNvSpPr>
              <a:spLocks noChangeArrowheads="1"/>
            </p:cNvSpPr>
            <p:nvPr>
              <p:custDataLst>
                <p:tags r:id="rId8"/>
              </p:custDataLst>
            </p:nvPr>
          </p:nvSpPr>
          <p:spPr bwMode="auto">
            <a:xfrm>
              <a:off x="720" y="2016"/>
              <a:ext cx="1200" cy="1152"/>
            </a:xfrm>
            <a:prstGeom prst="ellipse">
              <a:avLst/>
            </a:prstGeom>
            <a:solidFill>
              <a:srgbClr val="EC4220">
                <a:alpha val="65881"/>
              </a:srgbClr>
            </a:solidFill>
            <a:ln>
              <a:noFill/>
            </a:ln>
            <a:extLst>
              <a:ext uri="{91240B29-F687-4F45-9708-019B960494DF}">
                <a14:hiddenLine xmlns:a14="http://schemas.microsoft.com/office/drawing/2010/main" w="0" algn="ctr">
                  <a:solidFill>
                    <a:srgbClr val="000000"/>
                  </a:solidFill>
                  <a:round/>
                  <a:headEnd/>
                  <a:tailEnd/>
                </a14:hiddenLine>
              </a:ext>
            </a:extLst>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10251" name="Text Box 27"/>
            <p:cNvSpPr txBox="1">
              <a:spLocks noChangeArrowheads="1"/>
            </p:cNvSpPr>
            <p:nvPr>
              <p:custDataLst>
                <p:tags r:id="rId9"/>
              </p:custDataLst>
            </p:nvPr>
          </p:nvSpPr>
          <p:spPr bwMode="auto">
            <a:xfrm>
              <a:off x="480" y="2064"/>
              <a:ext cx="1632"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lvl="1" algn="ctr" eaLnBrk="1" hangingPunct="1">
                <a:lnSpc>
                  <a:spcPct val="150000"/>
                </a:lnSpc>
              </a:pPr>
              <a:r>
                <a:rPr lang="en-US" altLang="en-US" sz="3000" b="1" baseline="-25000">
                  <a:latin typeface="Georgia" pitchFamily="18" charset="0"/>
                </a:rPr>
                <a:t>People</a:t>
              </a:r>
              <a:r>
                <a:rPr lang="en-US" altLang="en-US" sz="2000" b="1" baseline="-25000">
                  <a:latin typeface="Georgia" pitchFamily="18" charset="0"/>
                </a:rPr>
                <a:t> – who depend on agriculture</a:t>
              </a:r>
            </a:p>
          </p:txBody>
        </p:sp>
      </p:grpSp>
      <p:sp>
        <p:nvSpPr>
          <p:cNvPr id="10248" name="Text Box 31"/>
          <p:cNvSpPr txBox="1">
            <a:spLocks noChangeArrowheads="1"/>
          </p:cNvSpPr>
          <p:nvPr>
            <p:custDataLst>
              <p:tags r:id="rId6"/>
            </p:custDataLst>
          </p:nvPr>
        </p:nvSpPr>
        <p:spPr bwMode="auto">
          <a:xfrm>
            <a:off x="0" y="1717675"/>
            <a:ext cx="4343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lvl="1" algn="r" eaLnBrk="1" hangingPunct="1">
              <a:lnSpc>
                <a:spcPct val="130000"/>
              </a:lnSpc>
            </a:pPr>
            <a:r>
              <a:rPr lang="en-US" altLang="en-US" sz="2400" b="1" baseline="-25000">
                <a:solidFill>
                  <a:srgbClr val="EC4220"/>
                </a:solidFill>
                <a:latin typeface="Georgia" pitchFamily="18" charset="0"/>
              </a:rPr>
              <a:t>Successful SARE grantees are engaged in projects that simultaneously address the “3Ps” of sustainability:</a:t>
            </a:r>
          </a:p>
        </p:txBody>
      </p:sp>
      <p:sp>
        <p:nvSpPr>
          <p:cNvPr id="10249" name="Text Box 32"/>
          <p:cNvSpPr txBox="1">
            <a:spLocks noChangeArrowheads="1"/>
          </p:cNvSpPr>
          <p:nvPr>
            <p:custDataLst>
              <p:tags r:id="rId7"/>
            </p:custDataLst>
          </p:nvPr>
        </p:nvSpPr>
        <p:spPr bwMode="auto">
          <a:xfrm rot="16200000">
            <a:off x="3548063" y="6415087"/>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by Ted Coonfield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childTnLst>
                          </p:cTn>
                        </p:par>
                        <p:par>
                          <p:cTn id="16" fill="hold" nodeType="afterGroup">
                            <p:stCondLst>
                              <p:cond delay="2000"/>
                            </p:stCondLst>
                            <p:childTnLst>
                              <p:par>
                                <p:cTn id="17" presetID="5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6"/>
          <p:cNvSpPr>
            <a:spLocks noChangeArrowheads="1"/>
          </p:cNvSpPr>
          <p:nvPr>
            <p:custDataLst>
              <p:tags r:id="rId1"/>
            </p:custDataLst>
          </p:nvPr>
        </p:nvSpPr>
        <p:spPr bwMode="auto">
          <a:xfrm>
            <a:off x="0" y="0"/>
            <a:ext cx="9144000" cy="1828800"/>
          </a:xfrm>
          <a:prstGeom prst="rect">
            <a:avLst/>
          </a:prstGeom>
          <a:solidFill>
            <a:srgbClr val="99CC0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50000"/>
              </a:lnSpc>
            </a:pPr>
            <a:endParaRPr lang="en-US" altLang="en-US"/>
          </a:p>
        </p:txBody>
      </p:sp>
      <p:pic>
        <p:nvPicPr>
          <p:cNvPr id="32771" name="Picture 8" descr="Troy-Bishopp2-(NE-EC)"/>
          <p:cNvPicPr>
            <a:picLocks noChangeAspect="1" noChangeArrowheads="1"/>
          </p:cNvPicPr>
          <p:nvPr/>
        </p:nvPicPr>
        <p:blipFill>
          <a:blip r:embed="rId7">
            <a:extLst>
              <a:ext uri="{28A0092B-C50C-407E-A947-70E740481C1C}">
                <a14:useLocalDpi xmlns:a14="http://schemas.microsoft.com/office/drawing/2010/main" val="0"/>
              </a:ext>
            </a:extLst>
          </a:blip>
          <a:srcRect l="28358" t="2171" r="22795"/>
          <a:stretch>
            <a:fillRect/>
          </a:stretch>
        </p:blipFill>
        <p:spPr bwMode="auto">
          <a:xfrm>
            <a:off x="4572000" y="0"/>
            <a:ext cx="457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13"/>
          <p:cNvSpPr txBox="1">
            <a:spLocks noChangeArrowheads="1"/>
          </p:cNvSpPr>
          <p:nvPr>
            <p:custDataLst>
              <p:tags r:id="rId2"/>
            </p:custDataLst>
          </p:nvPr>
        </p:nvSpPr>
        <p:spPr bwMode="auto">
          <a:xfrm>
            <a:off x="0" y="1958975"/>
            <a:ext cx="4572000" cy="436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1963" indent="-287338">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lnSpc>
                <a:spcPct val="150000"/>
              </a:lnSpc>
              <a:buFontTx/>
              <a:buChar char="•"/>
            </a:pPr>
            <a:r>
              <a:rPr lang="en-US" altLang="en-US" sz="1500" b="1" dirty="0">
                <a:solidFill>
                  <a:srgbClr val="668A00"/>
                </a:solidFill>
              </a:rPr>
              <a:t>Sustainable pest and weed mgmt.</a:t>
            </a:r>
          </a:p>
          <a:p>
            <a:pPr eaLnBrk="1" hangingPunct="1">
              <a:lnSpc>
                <a:spcPct val="150000"/>
              </a:lnSpc>
              <a:buFontTx/>
              <a:buChar char="•"/>
            </a:pPr>
            <a:r>
              <a:rPr lang="en-US" altLang="en-US" sz="1500" b="1" dirty="0">
                <a:solidFill>
                  <a:srgbClr val="668A00"/>
                </a:solidFill>
              </a:rPr>
              <a:t>Marketing and local food systems</a:t>
            </a:r>
          </a:p>
          <a:p>
            <a:pPr eaLnBrk="1" hangingPunct="1">
              <a:lnSpc>
                <a:spcPct val="150000"/>
              </a:lnSpc>
              <a:buFontTx/>
              <a:buChar char="•"/>
            </a:pPr>
            <a:r>
              <a:rPr lang="en-US" altLang="en-US" sz="1500" b="1" dirty="0">
                <a:solidFill>
                  <a:srgbClr val="668A00"/>
                </a:solidFill>
              </a:rPr>
              <a:t>Water quality and nutrient mgmt.</a:t>
            </a:r>
          </a:p>
          <a:p>
            <a:pPr eaLnBrk="1" hangingPunct="1">
              <a:lnSpc>
                <a:spcPct val="150000"/>
              </a:lnSpc>
              <a:buFontTx/>
              <a:buChar char="•"/>
            </a:pPr>
            <a:r>
              <a:rPr lang="en-US" altLang="en-US" sz="1500" b="1" dirty="0">
                <a:solidFill>
                  <a:srgbClr val="668A00"/>
                </a:solidFill>
              </a:rPr>
              <a:t>Systems research</a:t>
            </a:r>
          </a:p>
          <a:p>
            <a:pPr eaLnBrk="1" hangingPunct="1">
              <a:lnSpc>
                <a:spcPct val="150000"/>
              </a:lnSpc>
              <a:buFontTx/>
              <a:buChar char="•"/>
            </a:pPr>
            <a:r>
              <a:rPr lang="en-US" altLang="en-US" sz="1500" b="1" dirty="0">
                <a:solidFill>
                  <a:srgbClr val="668A00"/>
                </a:solidFill>
              </a:rPr>
              <a:t>High tunnels and season extension</a:t>
            </a:r>
          </a:p>
          <a:p>
            <a:pPr eaLnBrk="1" hangingPunct="1">
              <a:lnSpc>
                <a:spcPct val="150000"/>
              </a:lnSpc>
              <a:buFontTx/>
              <a:buChar char="•"/>
            </a:pPr>
            <a:r>
              <a:rPr lang="en-US" altLang="en-US" sz="1500" b="1" dirty="0">
                <a:solidFill>
                  <a:srgbClr val="668A00"/>
                </a:solidFill>
              </a:rPr>
              <a:t>Crop diversification</a:t>
            </a:r>
          </a:p>
          <a:p>
            <a:pPr eaLnBrk="1" hangingPunct="1">
              <a:lnSpc>
                <a:spcPct val="150000"/>
              </a:lnSpc>
              <a:buFontTx/>
              <a:buChar char="•"/>
            </a:pPr>
            <a:r>
              <a:rPr lang="en-US" altLang="en-US" sz="1500" b="1" dirty="0">
                <a:solidFill>
                  <a:srgbClr val="668A00"/>
                </a:solidFill>
              </a:rPr>
              <a:t>Cover crops and soil health</a:t>
            </a:r>
          </a:p>
          <a:p>
            <a:pPr eaLnBrk="1" hangingPunct="1">
              <a:lnSpc>
                <a:spcPct val="150000"/>
              </a:lnSpc>
              <a:buFontTx/>
              <a:buChar char="•"/>
            </a:pPr>
            <a:r>
              <a:rPr lang="en-US" altLang="en-US" sz="1500" b="1" dirty="0">
                <a:solidFill>
                  <a:srgbClr val="668A00"/>
                </a:solidFill>
              </a:rPr>
              <a:t>Small ruminants/poultry/cattle</a:t>
            </a:r>
          </a:p>
          <a:p>
            <a:pPr eaLnBrk="1" hangingPunct="1">
              <a:lnSpc>
                <a:spcPct val="150000"/>
              </a:lnSpc>
              <a:buFontTx/>
              <a:buChar char="•"/>
            </a:pPr>
            <a:r>
              <a:rPr lang="en-US" altLang="en-US" sz="1500" b="1" dirty="0">
                <a:solidFill>
                  <a:srgbClr val="668A00"/>
                </a:solidFill>
              </a:rPr>
              <a:t>Pastured livestock/grazing systems</a:t>
            </a:r>
          </a:p>
          <a:p>
            <a:pPr eaLnBrk="1" hangingPunct="1">
              <a:lnSpc>
                <a:spcPct val="150000"/>
              </a:lnSpc>
              <a:buFontTx/>
              <a:buChar char="•"/>
            </a:pPr>
            <a:r>
              <a:rPr lang="en-US" altLang="en-US" sz="1500" b="1" dirty="0">
                <a:solidFill>
                  <a:srgbClr val="668A00"/>
                </a:solidFill>
              </a:rPr>
              <a:t>Pollinators and biodiversity</a:t>
            </a:r>
          </a:p>
          <a:p>
            <a:pPr eaLnBrk="1" hangingPunct="1">
              <a:lnSpc>
                <a:spcPct val="150000"/>
              </a:lnSpc>
              <a:buFontTx/>
              <a:buChar char="•"/>
            </a:pPr>
            <a:r>
              <a:rPr lang="en-US" altLang="en-US" sz="1500" b="1" dirty="0">
                <a:solidFill>
                  <a:srgbClr val="668A00"/>
                </a:solidFill>
              </a:rPr>
              <a:t>Urban agriculture</a:t>
            </a:r>
          </a:p>
          <a:p>
            <a:pPr eaLnBrk="1" hangingPunct="1">
              <a:lnSpc>
                <a:spcPct val="200000"/>
              </a:lnSpc>
            </a:pPr>
            <a:r>
              <a:rPr lang="en-US" altLang="en-US" sz="1500" b="1" dirty="0">
                <a:solidFill>
                  <a:srgbClr val="668A00"/>
                </a:solidFill>
              </a:rPr>
              <a:t>…and much more</a:t>
            </a:r>
          </a:p>
        </p:txBody>
      </p:sp>
      <p:sp>
        <p:nvSpPr>
          <p:cNvPr id="32773" name="Text Box 15"/>
          <p:cNvSpPr txBox="1">
            <a:spLocks noChangeArrowheads="1"/>
          </p:cNvSpPr>
          <p:nvPr>
            <p:custDataLst>
              <p:tags r:id="rId3"/>
            </p:custDataLst>
          </p:nvPr>
        </p:nvSpPr>
        <p:spPr bwMode="auto">
          <a:xfrm rot="16200000">
            <a:off x="3509963" y="6434137"/>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20000"/>
              </a:lnSpc>
              <a:spcBef>
                <a:spcPct val="50000"/>
              </a:spcBef>
            </a:pPr>
            <a:r>
              <a:rPr lang="en-US" altLang="en-US" sz="800">
                <a:latin typeface="Trebuchet MS" pitchFamily="34" charset="0"/>
              </a:rPr>
              <a:t>Photo by Troy Bishopp</a:t>
            </a:r>
          </a:p>
        </p:txBody>
      </p:sp>
      <p:sp>
        <p:nvSpPr>
          <p:cNvPr id="32774" name="Text Box 17"/>
          <p:cNvSpPr txBox="1">
            <a:spLocks noChangeArrowheads="1"/>
          </p:cNvSpPr>
          <p:nvPr>
            <p:custDataLst>
              <p:tags r:id="rId4"/>
            </p:custDataLst>
          </p:nvPr>
        </p:nvSpPr>
        <p:spPr bwMode="auto">
          <a:xfrm>
            <a:off x="-152400" y="304800"/>
            <a:ext cx="4572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r>
              <a:rPr lang="en-US" altLang="en-US" sz="4200" b="1" dirty="0">
                <a:solidFill>
                  <a:schemeClr val="bg1"/>
                </a:solidFill>
                <a:latin typeface="Trebuchet MS" pitchFamily="34" charset="0"/>
              </a:rPr>
              <a:t>The </a:t>
            </a:r>
          </a:p>
          <a:p>
            <a:pPr algn="r" eaLnBrk="1" hangingPunct="1"/>
            <a:r>
              <a:rPr lang="en-US" altLang="en-US" sz="4200" b="1" dirty="0">
                <a:solidFill>
                  <a:schemeClr val="bg1"/>
                </a:solidFill>
                <a:latin typeface="Trebuchet MS" pitchFamily="34" charset="0"/>
              </a:rPr>
              <a:t>SARE Portfolio</a:t>
            </a:r>
          </a:p>
          <a:p>
            <a:pPr algn="r" eaLnBrk="1" hangingPunct="1"/>
            <a:endParaRPr lang="en-US" altLang="en-US" sz="4200" b="1" dirty="0">
              <a:solidFill>
                <a:schemeClr val="bg1"/>
              </a:solidFill>
              <a:latin typeface="Trebuchet MS" pitchFamily="34" charset="0"/>
            </a:endParaRPr>
          </a:p>
        </p:txBody>
      </p:sp>
    </p:spTree>
    <p:extLst>
      <p:ext uri="{BB962C8B-B14F-4D97-AF65-F5344CB8AC3E}">
        <p14:creationId xmlns:p14="http://schemas.microsoft.com/office/powerpoint/2010/main" val="79200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custDataLst>
              <p:tags r:id="rId1"/>
            </p:custDataLst>
          </p:nvPr>
        </p:nvSpPr>
        <p:spPr bwMode="auto">
          <a:xfrm>
            <a:off x="0" y="0"/>
            <a:ext cx="9144000" cy="1828800"/>
          </a:xfrm>
          <a:prstGeom prst="rect">
            <a:avLst/>
          </a:prstGeom>
          <a:solidFill>
            <a:srgbClr val="F7C409"/>
          </a:solidFill>
          <a:ln w="0" algn="ctr">
            <a:solidFill>
              <a:srgbClr val="FF6600"/>
            </a:solidFill>
            <a:miter lim="800000"/>
            <a:headEnd/>
            <a:tailEnd/>
          </a:ln>
        </p:spPr>
        <p:txBody>
          <a:bodyPr wrap="none" anchor="ct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pPr>
            <a:endParaRPr lang="en-US" altLang="en-US"/>
          </a:p>
        </p:txBody>
      </p:sp>
      <p:sp>
        <p:nvSpPr>
          <p:cNvPr id="12291" name="Text Box 3"/>
          <p:cNvSpPr txBox="1">
            <a:spLocks noChangeArrowheads="1"/>
          </p:cNvSpPr>
          <p:nvPr>
            <p:custDataLst>
              <p:tags r:id="rId2"/>
            </p:custDataLst>
          </p:nvPr>
        </p:nvSpPr>
        <p:spPr bwMode="auto">
          <a:xfrm>
            <a:off x="0" y="152400"/>
            <a:ext cx="4343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r>
              <a:rPr lang="en-US" altLang="en-US" sz="4200" b="1">
                <a:solidFill>
                  <a:schemeClr val="bg1"/>
                </a:solidFill>
              </a:rPr>
              <a:t>North  Central Region SARE</a:t>
            </a:r>
          </a:p>
        </p:txBody>
      </p:sp>
      <p:sp>
        <p:nvSpPr>
          <p:cNvPr id="12292" name="Text Box 4"/>
          <p:cNvSpPr txBox="1">
            <a:spLocks noChangeArrowheads="1"/>
          </p:cNvSpPr>
          <p:nvPr>
            <p:custDataLst>
              <p:tags r:id="rId3"/>
            </p:custDataLst>
          </p:nvPr>
        </p:nvSpPr>
        <p:spPr bwMode="auto">
          <a:xfrm>
            <a:off x="1295400" y="2041525"/>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spcBef>
                <a:spcPct val="50000"/>
              </a:spcBef>
            </a:pPr>
            <a:endParaRPr lang="en-US" altLang="en-US" sz="1300">
              <a:solidFill>
                <a:srgbClr val="990000"/>
              </a:solidFill>
            </a:endParaRPr>
          </a:p>
        </p:txBody>
      </p:sp>
      <p:sp>
        <p:nvSpPr>
          <p:cNvPr id="12293" name="Line 5"/>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pic>
        <p:nvPicPr>
          <p:cNvPr id="12294" name="Picture 9" descr="Copy-of-lancaster-vista1"/>
          <p:cNvPicPr>
            <a:picLocks noChangeAspect="1" noChangeArrowheads="1"/>
          </p:cNvPicPr>
          <p:nvPr/>
        </p:nvPicPr>
        <p:blipFill>
          <a:blip r:embed="rId9">
            <a:extLst>
              <a:ext uri="{28A0092B-C50C-407E-A947-70E740481C1C}">
                <a14:useLocalDpi xmlns:a14="http://schemas.microsoft.com/office/drawing/2010/main" val="0"/>
              </a:ext>
            </a:extLst>
          </a:blip>
          <a:srcRect l="11084" r="41415"/>
          <a:stretch>
            <a:fillRect/>
          </a:stretch>
        </p:blipFill>
        <p:spPr bwMode="auto">
          <a:xfrm>
            <a:off x="4572000" y="0"/>
            <a:ext cx="457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10"/>
          <p:cNvSpPr txBox="1">
            <a:spLocks noChangeArrowheads="1"/>
          </p:cNvSpPr>
          <p:nvPr>
            <p:custDataLst>
              <p:tags r:id="rId5"/>
            </p:custDataLst>
          </p:nvPr>
        </p:nvSpPr>
        <p:spPr bwMode="auto">
          <a:xfrm rot="16200000">
            <a:off x="3538538" y="6538912"/>
            <a:ext cx="1828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20000"/>
              </a:lnSpc>
              <a:spcBef>
                <a:spcPct val="50000"/>
              </a:spcBef>
            </a:pPr>
            <a:r>
              <a:rPr lang="en-US" altLang="en-US" sz="800"/>
              <a:t>Photo courtesy NRCS</a:t>
            </a:r>
          </a:p>
        </p:txBody>
      </p:sp>
      <p:pic>
        <p:nvPicPr>
          <p:cNvPr id="12296" name="Picture 6" descr="SARE_NorthCentral_RG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133600"/>
            <a:ext cx="32004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14"/>
          <p:cNvSpPr txBox="1">
            <a:spLocks noChangeArrowheads="1"/>
          </p:cNvSpPr>
          <p:nvPr>
            <p:custDataLst>
              <p:tags r:id="rId6"/>
            </p:custDataLst>
          </p:nvPr>
        </p:nvSpPr>
        <p:spPr bwMode="auto">
          <a:xfrm>
            <a:off x="0" y="5257800"/>
            <a:ext cx="3962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lnSpc>
                <a:spcPct val="150000"/>
              </a:lnSpc>
              <a:spcBef>
                <a:spcPct val="50000"/>
              </a:spcBef>
            </a:pPr>
            <a:r>
              <a:rPr lang="en-US" altLang="en-US" sz="2000" b="1">
                <a:solidFill>
                  <a:srgbClr val="0070C0"/>
                </a:solidFill>
                <a:latin typeface="Georgia" pitchFamily="18" charset="0"/>
              </a:rPr>
              <a:t>www.northcentralsare.org</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1.0&quot;&gt;&lt;object type=&quot;1&quot; unique_id=&quot;10001&quot;&gt;&lt;property id=&quot;20141&quot; value=&quot;21R&amp;amp;Epreproposal application presentation&quot;/&gt;&lt;property id=&quot;20142&quot; value=&quot;This presentation provides an overview of NCR-SARE and the R&amp;amp;E application process, including screenshots of steps in the online proposal application system.&quot;/&gt;&lt;property id=&quot;20144&quot; value=&quot;1&quot;/&gt;&lt;property id=&quot;20146&quot; value=&quot;0&quot;/&gt;&lt;property id=&quot;20147&quot; value=&quot;0&quot;/&gt;&lt;property id=&quot;20148&quot; value=&quot;5&quot;/&gt;&lt;property id=&quot;20184&quot; value=&quot;7&quot;/&gt;&lt;property id=&quot;20191&quot; value=&quot;UMConnect Server&quot;/&gt;&lt;property id=&quot;20192&quot; value=&quot;http://umconnect.umn.edu&quot;/&gt;&lt;property id=&quot;20193&quot; value=&quot;0&quot;/&gt;&lt;property id=&quot;20250&quot; value=&quot;6&quot;/&gt;&lt;property id=&quot;20251&quot; value=&quot;0&quot;/&gt;&lt;property id=&quot;20259&quot; value=&quot;0&quot;/&gt;&lt;property id=&quot;20262&quot; value=&quot;15337844&quot;/&gt;&lt;property id=&quot;20263&quot; value=&quot;1&quot;/&gt;&lt;property id=&quot;20264&quot; value=&quot;1&quot;/&gt;&lt;property id=&quot;20519&quot; value=&quot;0&quot;/&gt;&lt;property id=&quot;20700&quot; value=&quot;0&quot;/&gt;&lt;object type=&quot;8&quot; unique_id=&quot;10185&quot;&gt;&lt;/object&gt;&lt;object type=&quot;2&quot; unique_id=&quot;10186&quot;&gt;&lt;object type=&quot;3&quot; unique_id=&quot;10187&quot;&gt;&lt;property id=&quot;20148&quot; value=&quot;5&quot;/&gt;&lt;property id=&quot;20300&quot; value=&quot;Slide 2&quot;/&gt;&lt;property id=&quot;20303&quot; value=&quot;-1&quot;/&gt;&lt;property id=&quot;20307&quot; value=&quot;265&quot;/&gt;&lt;property id=&quot;20309&quot; value=&quot;-1&quot;/&gt;&lt;/object&gt;&lt;object type=&quot;3&quot; unique_id=&quot;10188&quot;&gt;&lt;property id=&quot;20148&quot; value=&quot;5&quot;/&gt;&lt;property id=&quot;20300&quot; value=&quot;Slide 3&quot;/&gt;&lt;property id=&quot;20303&quot; value=&quot;-1&quot;/&gt;&lt;property id=&quot;20307&quot; value=&quot;258&quot;/&gt;&lt;property id=&quot;20309&quot; value=&quot;-1&quot;/&gt;&lt;/object&gt;&lt;object type=&quot;3&quot; unique_id=&quot;10189&quot;&gt;&lt;property id=&quot;20148&quot; value=&quot;5&quot;/&gt;&lt;property id=&quot;20300&quot; value=&quot;Slide 4&quot;/&gt;&lt;property id=&quot;20303&quot; value=&quot;-1&quot;/&gt;&lt;property id=&quot;20307&quot; value=&quot;270&quot;/&gt;&lt;property id=&quot;20309&quot; value=&quot;-1&quot;/&gt;&lt;/object&gt;&lt;object type=&quot;3&quot; unique_id=&quot;10191&quot;&gt;&lt;property id=&quot;20148&quot; value=&quot;5&quot;/&gt;&lt;property id=&quot;20300&quot; value=&quot;Slide 7&quot;/&gt;&lt;property id=&quot;20303&quot; value=&quot;-1&quot;/&gt;&lt;property id=&quot;20307&quot; value=&quot;273&quot;/&gt;&lt;property id=&quot;20309&quot; value=&quot;-1&quot;/&gt;&lt;/object&gt;&lt;object type=&quot;3&quot; unique_id=&quot;10193&quot;&gt;&lt;property id=&quot;20148&quot; value=&quot;5&quot;/&gt;&lt;property id=&quot;20300&quot; value=&quot;Slide 6&quot;/&gt;&lt;property id=&quot;20303&quot; value=&quot;-1&quot;/&gt;&lt;property id=&quot;20307&quot; value=&quot;262&quot;/&gt;&lt;property id=&quot;20309&quot; value=&quot;-1&quot;/&gt;&lt;/object&gt;&lt;object type=&quot;3&quot; unique_id=&quot;10925&quot;&gt;&lt;property id=&quot;20148&quot; value=&quot;5&quot;/&gt;&lt;property id=&quot;20300&quot; value=&quot;Slide 9&quot;/&gt;&lt;property id=&quot;20303&quot; value=&quot;-1&quot;/&gt;&lt;property id=&quot;20307&quot; value=&quot;309&quot;/&gt;&lt;property id=&quot;20309&quot; value=&quot;-1&quot;/&gt;&lt;/object&gt;&lt;object type=&quot;3&quot; unique_id=&quot;10926&quot;&gt;&lt;property id=&quot;20148&quot; value=&quot;5&quot;/&gt;&lt;property id=&quot;20300&quot; value=&quot;Slide 10&quot;/&gt;&lt;property id=&quot;20303&quot; value=&quot;-1&quot;/&gt;&lt;property id=&quot;20307&quot; value=&quot;310&quot;/&gt;&lt;property id=&quot;20309&quot; value=&quot;-1&quot;/&gt;&lt;/object&gt;&lt;object type=&quot;3&quot; unique_id=&quot;12841&quot;&gt;&lt;property id=&quot;20148&quot; value=&quot;5&quot;/&gt;&lt;property id=&quot;20300&quot; value=&quot;Slide 12&quot;/&gt;&lt;property id=&quot;20303&quot; value=&quot;-1&quot;/&gt;&lt;property id=&quot;20307&quot; value=&quot;347&quot;/&gt;&lt;property id=&quot;20309&quot; value=&quot;-1&quot;/&gt;&lt;/object&gt;&lt;object type=&quot;3&quot; unique_id=&quot;12842&quot;&gt;&lt;property id=&quot;20148&quot; value=&quot;5&quot;/&gt;&lt;property id=&quot;20300&quot; value=&quot;Slide 14&quot;/&gt;&lt;property id=&quot;20303&quot; value=&quot;-1&quot;/&gt;&lt;property id=&quot;20307&quot; value=&quot;348&quot;/&gt;&lt;property id=&quot;20309&quot; value=&quot;-1&quot;/&gt;&lt;/object&gt;&lt;object type=&quot;3&quot; unique_id=&quot;12844&quot;&gt;&lt;property id=&quot;20148&quot; value=&quot;5&quot;/&gt;&lt;property id=&quot;20300&quot; value=&quot;Slide 20&quot;/&gt;&lt;property id=&quot;20303&quot; value=&quot;-1&quot;/&gt;&lt;property id=&quot;20307&quot; value=&quot;350&quot;/&gt;&lt;property id=&quot;20309&quot; value=&quot;-1&quot;/&gt;&lt;/object&gt;&lt;object type=&quot;3&quot; unique_id=&quot;12845&quot;&gt;&lt;property id=&quot;20148&quot; value=&quot;5&quot;/&gt;&lt;property id=&quot;20300&quot; value=&quot;Slide 24&quot;/&gt;&lt;property id=&quot;20303&quot; value=&quot;-1&quot;/&gt;&lt;property id=&quot;20307&quot; value=&quot;351&quot;/&gt;&lt;property id=&quot;20309&quot; value=&quot;-1&quot;/&gt;&lt;/object&gt;&lt;object type=&quot;3&quot; unique_id=&quot;12860&quot;&gt;&lt;property id=&quot;20148&quot; value=&quot;5&quot;/&gt;&lt;property id=&quot;20300&quot; value=&quot;Slide 41&quot;/&gt;&lt;property id=&quot;20303&quot; value=&quot;-1&quot;/&gt;&lt;property id=&quot;20307&quot; value=&quot;366&quot;/&gt;&lt;property id=&quot;20309&quot; value=&quot;-1&quot;/&gt;&lt;/object&gt;&lt;object type=&quot;3&quot; unique_id=&quot;12951&quot;&gt;&lt;property id=&quot;20148&quot; value=&quot;5&quot;/&gt;&lt;property id=&quot;20300&quot; value=&quot;Slide 1&quot;/&gt;&lt;property id=&quot;20303&quot; value=&quot;-1&quot;/&gt;&lt;property id=&quot;20307&quot; value=&quot;375&quot;/&gt;&lt;property id=&quot;20309&quot; value=&quot;-1&quot;/&gt;&lt;/object&gt;&lt;object type=&quot;3&quot; unique_id=&quot;12954&quot;&gt;&lt;property id=&quot;20148&quot; value=&quot;5&quot;/&gt;&lt;property id=&quot;20300&quot; value=&quot;Slide 13&quot;/&gt;&lt;property id=&quot;20303&quot; value=&quot;-1&quot;/&gt;&lt;property id=&quot;20307&quot; value=&quot;373&quot;/&gt;&lt;property id=&quot;20309&quot; value=&quot;-1&quot;/&gt;&lt;/object&gt;&lt;object type=&quot;3&quot; unique_id=&quot;12955&quot;&gt;&lt;property id=&quot;20148&quot; value=&quot;5&quot;/&gt;&lt;property id=&quot;20300&quot; value=&quot;Slide 17&quot;/&gt;&lt;property id=&quot;20303&quot; value=&quot;-1&quot;/&gt;&lt;property id=&quot;20307&quot; value=&quot;379&quot;/&gt;&lt;property id=&quot;20309&quot; value=&quot;-1&quot;/&gt;&lt;/object&gt;&lt;object type=&quot;3&quot; unique_id=&quot;12956&quot;&gt;&lt;property id=&quot;20148&quot; value=&quot;5&quot;/&gt;&lt;property id=&quot;20300&quot; value=&quot;Slide 18&quot;/&gt;&lt;property id=&quot;20303&quot; value=&quot;-1&quot;/&gt;&lt;property id=&quot;20307&quot; value=&quot;371&quot;/&gt;&lt;property id=&quot;20309&quot; value=&quot;-1&quot;/&gt;&lt;/object&gt;&lt;object type=&quot;3&quot; unique_id=&quot;12957&quot;&gt;&lt;property id=&quot;20148&quot; value=&quot;5&quot;/&gt;&lt;property id=&quot;20300&quot; value=&quot;Slide 22&quot;/&gt;&lt;property id=&quot;20303&quot; value=&quot;-1&quot;/&gt;&lt;property id=&quot;20307&quot; value=&quot;381&quot;/&gt;&lt;property id=&quot;20309&quot; value=&quot;-1&quot;/&gt;&lt;/object&gt;&lt;object type=&quot;3&quot; unique_id=&quot;12958&quot;&gt;&lt;property id=&quot;20148&quot; value=&quot;5&quot;/&gt;&lt;property id=&quot;20300&quot; value=&quot;Slide 23&quot;/&gt;&lt;property id=&quot;20303&quot; value=&quot;-1&quot;/&gt;&lt;property id=&quot;20307&quot; value=&quot;383&quot;/&gt;&lt;property id=&quot;20309&quot; value=&quot;-1&quot;/&gt;&lt;/object&gt;&lt;object type=&quot;3&quot; unique_id=&quot;12966&quot;&gt;&lt;property id=&quot;20148&quot; value=&quot;5&quot;/&gt;&lt;property id=&quot;20300&quot; value=&quot;Slide 40&quot;/&gt;&lt;property id=&quot;20303&quot; value=&quot;-1&quot;/&gt;&lt;property id=&quot;20307&quot; value=&quot;378&quot;/&gt;&lt;property id=&quot;20309&quot; value=&quot;-1&quot;/&gt;&lt;/object&gt;&lt;object type=&quot;3&quot; unique_id=&quot;13083&quot;&gt;&lt;property id=&quot;20148&quot; value=&quot;5&quot;/&gt;&lt;property id=&quot;20300&quot; value=&quot;Slide 21&quot;/&gt;&lt;property id=&quot;20303&quot; value=&quot;-1&quot;/&gt;&lt;property id=&quot;20307&quot; value=&quot;391&quot;/&gt;&lt;property id=&quot;20309&quot; value=&quot;-1&quot;/&gt;&lt;/object&gt;&lt;object type=&quot;3&quot; unique_id=&quot;13418&quot;&gt;&lt;property id=&quot;20148&quot; value=&quot;5&quot;/&gt;&lt;property id=&quot;20300&quot; value=&quot;Slide 11 - &amp;quot;Preproposal Review Process&amp;quot;&quot;/&gt;&lt;property id=&quot;20303&quot; value=&quot;-1&quot;/&gt;&lt;property id=&quot;20307&quot; value=&quot;395&quot;/&gt;&lt;property id=&quot;20309&quot; value=&quot;-1&quot;/&gt;&lt;/object&gt;&lt;object type=&quot;3&quot; unique_id=&quot;13699&quot;&gt;&lt;property id=&quot;20148&quot; value=&quot;5&quot;/&gt;&lt;property id=&quot;20300&quot; value=&quot;Slide 26&quot;/&gt;&lt;property id=&quot;20303&quot; value=&quot;-1&quot;/&gt;&lt;property id=&quot;20307&quot; value=&quot;397&quot;/&gt;&lt;property id=&quot;20309&quot; value=&quot;-1&quot;/&gt;&lt;/object&gt;&lt;object type=&quot;3&quot; unique_id=&quot;13700&quot;&gt;&lt;property id=&quot;20148&quot; value=&quot;5&quot;/&gt;&lt;property id=&quot;20300&quot; value=&quot;Slide 27&quot;/&gt;&lt;property id=&quot;20303&quot; value=&quot;-1&quot;/&gt;&lt;property id=&quot;20307&quot; value=&quot;398&quot;/&gt;&lt;property id=&quot;20309&quot; value=&quot;-1&quot;/&gt;&lt;/object&gt;&lt;object type=&quot;3&quot; unique_id=&quot;13701&quot;&gt;&lt;property id=&quot;20148&quot; value=&quot;5&quot;/&gt;&lt;property id=&quot;20300&quot; value=&quot;Slide 28&quot;/&gt;&lt;property id=&quot;20303&quot; value=&quot;-1&quot;/&gt;&lt;property id=&quot;20307&quot; value=&quot;399&quot;/&gt;&lt;property id=&quot;20309&quot; value=&quot;-1&quot;/&gt;&lt;/object&gt;&lt;object type=&quot;3&quot; unique_id=&quot;18639&quot;&gt;&lt;property id=&quot;20148&quot; value=&quot;5&quot;/&gt;&lt;property id=&quot;20300&quot; value=&quot;Slide 30&quot;/&gt;&lt;property id=&quot;20303&quot; value=&quot;-1&quot;/&gt;&lt;property id=&quot;20307&quot; value=&quot;400&quot;/&gt;&lt;property id=&quot;20309&quot; value=&quot;-1&quot;/&gt;&lt;/object&gt;&lt;object type=&quot;3&quot; unique_id=&quot;19826&quot;&gt;&lt;property id=&quot;20148&quot; value=&quot;5&quot;/&gt;&lt;property id=&quot;20300&quot; value=&quot;Slide 31&quot;/&gt;&lt;property id=&quot;20303&quot; value=&quot;-1&quot;/&gt;&lt;property id=&quot;20307&quot; value=&quot;427&quot;/&gt;&lt;property id=&quot;20309&quot; value=&quot;-1&quot;/&gt;&lt;/object&gt;&lt;object type=&quot;3&quot; unique_id=&quot;19959&quot;&gt;&lt;property id=&quot;20148&quot; value=&quot;5&quot;/&gt;&lt;property id=&quot;20300&quot; value=&quot;Slide 15 - &amp;quot;Long-term funding option&amp;quot;&quot;/&gt;&lt;property id=&quot;20307&quot; value=&quot;429&quot;/&gt;&lt;property id=&quot;20309&quot; value=&quot;-1&quot;/&gt;&lt;/object&gt;&lt;object type=&quot;3&quot; unique_id=&quot;20670&quot;&gt;&lt;property id=&quot;20148&quot; value=&quot;5&quot;/&gt;&lt;property id=&quot;20300&quot; value=&quot;Slide 29&quot;/&gt;&lt;property id=&quot;20307&quot; value=&quot;430&quot;/&gt;&lt;property id=&quot;20309&quot; value=&quot;-1&quot;/&gt;&lt;/object&gt;&lt;object type=&quot;3&quot; unique_id=&quot;20671&quot;&gt;&lt;property id=&quot;20148&quot; value=&quot;5&quot;/&gt;&lt;property id=&quot;20300&quot; value=&quot;Slide 32&quot;/&gt;&lt;property id=&quot;20307&quot; value=&quot;431&quot;/&gt;&lt;property id=&quot;20309&quot; value=&quot;-1&quot;/&gt;&lt;/object&gt;&lt;object type=&quot;3&quot; unique_id=&quot;20672&quot;&gt;&lt;property id=&quot;20148&quot; value=&quot;5&quot;/&gt;&lt;property id=&quot;20300&quot; value=&quot;Slide 33&quot;/&gt;&lt;property id=&quot;20307&quot; value=&quot;432&quot;/&gt;&lt;property id=&quot;20309&quot; value=&quot;-1&quot;/&gt;&lt;/object&gt;&lt;object type=&quot;3&quot; unique_id=&quot;20673&quot;&gt;&lt;property id=&quot;20148&quot; value=&quot;5&quot;/&gt;&lt;property id=&quot;20300&quot; value=&quot;Slide 34&quot;/&gt;&lt;property id=&quot;20307&quot; value=&quot;433&quot;/&gt;&lt;property id=&quot;20309&quot; value=&quot;-1&quot;/&gt;&lt;/object&gt;&lt;object type=&quot;3&quot; unique_id=&quot;20674&quot;&gt;&lt;property id=&quot;20148&quot; value=&quot;5&quot;/&gt;&lt;property id=&quot;20300&quot; value=&quot;Slide 35&quot;/&gt;&lt;property id=&quot;20307&quot; value=&quot;434&quot;/&gt;&lt;property id=&quot;20309&quot; value=&quot;-1&quot;/&gt;&lt;/object&gt;&lt;object type=&quot;3&quot; unique_id=&quot;20675&quot;&gt;&lt;property id=&quot;20148&quot; value=&quot;5&quot;/&gt;&lt;property id=&quot;20300&quot; value=&quot;Slide 36&quot;/&gt;&lt;property id=&quot;20307&quot; value=&quot;435&quot;/&gt;&lt;property id=&quot;20309&quot; value=&quot;-1&quot;/&gt;&lt;/object&gt;&lt;object type=&quot;3&quot; unique_id=&quot;20676&quot;&gt;&lt;property id=&quot;20148&quot; value=&quot;5&quot;/&gt;&lt;property id=&quot;20300&quot; value=&quot;Slide 37&quot;/&gt;&lt;property id=&quot;20307&quot; value=&quot;436&quot;/&gt;&lt;property id=&quot;20309&quot; value=&quot;-1&quot;/&gt;&lt;/object&gt;&lt;object type=&quot;3&quot; unique_id=&quot;20677&quot;&gt;&lt;property id=&quot;20148&quot; value=&quot;5&quot;/&gt;&lt;property id=&quot;20300&quot; value=&quot;Slide 38&quot;/&gt;&lt;property id=&quot;20307&quot; value=&quot;437&quot;/&gt;&lt;property id=&quot;20309&quot; value=&quot;-1&quot;/&gt;&lt;/object&gt;&lt;object type=&quot;3&quot; unique_id=&quot;20678&quot;&gt;&lt;property id=&quot;20148&quot; value=&quot;5&quot;/&gt;&lt;property id=&quot;20300&quot; value=&quot;Slide 39&quot;/&gt;&lt;property id=&quot;20307&quot; value=&quot;438&quot;/&gt;&lt;property id=&quot;20309&quot; value=&quot;-1&quot;/&gt;&lt;/object&gt;&lt;object type=&quot;3&quot; unique_id=&quot;21201&quot;&gt;&lt;property id=&quot;20148&quot; value=&quot;5&quot;/&gt;&lt;property id=&quot;20300&quot; value=&quot;Slide 25 - &amp;quot;Impact on Sustainable Agriculture in the North Central Region&amp;quot;&quot;/&gt;&lt;property id=&quot;20307&quot; value=&quot;440&quot;/&gt;&lt;property id=&quot;20309&quot; value=&quot;-1&quot;/&gt;&lt;/object&gt;&lt;object type=&quot;3&quot; unique_id=&quot;25813&quot;&gt;&lt;property id=&quot;20148&quot; value=&quot;5&quot;/&gt;&lt;property id=&quot;20300&quot; value=&quot;Slide 5&quot;/&gt;&lt;property id=&quot;20307&quot; value=&quot;442&quot;/&gt;&lt;property id=&quot;20309&quot; value=&quot;-1&quot;/&gt;&lt;/object&gt;&lt;object type=&quot;3&quot; unique_id=&quot;25814&quot;&gt;&lt;property id=&quot;20148&quot; value=&quot;5&quot;/&gt;&lt;property id=&quot;20300&quot; value=&quot;Slide 8&quot;/&gt;&lt;property id=&quot;20307&quot; value=&quot;441&quot;/&gt;&lt;property id=&quot;20309&quot; value=&quot;-1&quot;/&gt;&lt;/object&gt;&lt;object type=&quot;3&quot; unique_id=&quot;26141&quot;&gt;&lt;property id=&quot;20148&quot; value=&quot;5&quot;/&gt;&lt;property id=&quot;20300&quot; value=&quot;Slide 16&quot;/&gt;&lt;property id=&quot;20307&quot; value=&quot;443&quot;/&gt;&lt;/object&gt;&lt;object type=&quot;3&quot; unique_id=&quot;26142&quot;&gt;&lt;property id=&quot;20148&quot; value=&quot;5&quot;/&gt;&lt;property id=&quot;20300&quot; value=&quot;Slide 19&quot;/&gt;&lt;property id=&quot;20307&quot; value=&quot;444&quot;/&gt;&lt;/object&gt;&lt;/object&gt;&lt;object type=&quot;4&quot; unique_id=&quot;18844&quot;&gt;&lt;/object&gt;&lt;object type=&quot;10&quot; unique_id=&quot;18845&quot;&gt;&lt;object type=&quot;11&quot; unique_id=&quot;18846&quot;&gt;&lt;property id=&quot;20180&quot; value=&quot;1&quot;/&gt;&lt;property id=&quot;20181&quot; value=&quot;1&quot;/&gt;&lt;property id=&quot;20183&quot; value=&quot;1&quot;/&gt;&lt;/object&gt;&lt;object type=&quot;12&quot; unique_id=&quot;1968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quot;/&gt;&lt;isInvalidForFieldText val=&quot;0&quot;/&gt;&lt;Image&gt;&lt;filename val=&quot;C:\Users\schre002\AppData\Local\Temp\PR\data\asimages\{0704F5BF-11B9-47F8-97EF-3F6C70253B37}_18.png&quot;/&gt;&lt;left val=&quot;17&quot;/&gt;&lt;top val=&quot;13&quot;/&gt;&lt;width val=&quot;362&quot;/&gt;&lt;height val=&quot;93&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7&quot;/&gt;&lt;lineCharCount val=&quot;20&quot;/&gt;&lt;lineCharCount val=&quot;32&quot;/&gt;&lt;lineCharCount val=&quot;29&quot;/&gt;&lt;lineCharCount val=&quot;25&quot;/&gt;&lt;lineCharCount val=&quot;22&quot;/&gt;&lt;lineCharCount val=&quot;27&quot;/&gt;&lt;lineCharCount val=&quot;24&quot;/&gt;&lt;lineCharCount val=&quot;27&quot;/&gt;&lt;lineCharCount val=&quot;21&quot;/&gt;&lt;lineCharCount val=&quot;19&quot;/&gt;&lt;lineCharCount val=&quot;26&quot;/&gt;&lt;/TableIndex&gt;&lt;/ShapeTextInfo&gt;"/>
  <p:tag name="HTML_SHAPEINFO" val="&lt;ThreeDShapeInfo&gt;&lt;uuid val=&quot;&quot;/&gt;&lt;isInvalidForFieldText val=&quot;0&quot;/&gt;&lt;Image&gt;&lt;filename val=&quot;C:\Users\schre002\AppData\Local\Temp\PR\data\asimages\{9196E4F8-1EE5-49D6-9BC3-BBD72149336A}_18.png&quot;/&gt;&lt;left val=&quot;16&quot;/&gt;&lt;top val=&quot;146&quot;/&gt;&lt;width val=&quot;348&quot;/&gt;&lt;height val=&quot;359&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20&quot;/&gt;&lt;lineCharCount val=&quot;25&quot;/&gt;&lt;lineCharCount val=&quot;26&quot;/&gt;&lt;lineCharCount val=&quot;16&quot;/&gt;&lt;/TableIndex&gt;&lt;/ShapeTextInfo&gt;"/>
  <p:tag name="HTML_SHAPEINFO" val="&lt;ThreeDShapeInfo&gt;&lt;uuid val=&quot;&quot;/&gt;&lt;isInvalidForFieldText val=&quot;0&quot;/&gt;&lt;Image&gt;&lt;filename val=&quot;C:\Users\schre002\AppData\Local\Temp\PR\data\asimages\{306A4C7E-E4BB-4002-9584-822E170D7F6D}_19.png&quot;/&gt;&lt;left val=&quot;17&quot;/&gt;&lt;top val=&quot;199&quot;/&gt;&lt;width val=&quot;385&quot;/&gt;&lt;height val=&quot;211&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schre002\AppData\Local\Temp\PR\data\asimages\{3EBF71C4-43A4-4982-A3D7-0D98D18C8222}_19.png&quot;/&gt;&lt;left val=&quot;302&quot;/&gt;&lt;top val=&quot;506&quot;/&gt;&lt;width val=&quot;145&quot;/&gt;&lt;height val=&quot;20&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schre002\AppData\Local\Temp\PR\data\asimages\{646161EE-7286-4F2C-B595-D2C41E9F1067}_19.png&quot;/&gt;&lt;left val=&quot;-12&quot;/&gt;&lt;top val=&quot;16&quot;/&gt;&lt;width val=&quot;441&quot;/&gt;&lt;height val=&quot;11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10&quot;/&gt;&lt;lineCharCount val=&quot;11&quot;/&gt;&lt;/TableIndex&gt;&lt;/ShapeTextInfo&gt;"/>
  <p:tag name="HTML_SHAPEINFO" val="&lt;ThreeDShapeInfo&gt;&lt;uuid val=&quot;&quot;/&gt;&lt;isInvalidForFieldText val=&quot;0&quot;/&gt;&lt;Image&gt;&lt;filename val=&quot;C:\Users\schre002\AppData\Local\Temp\PR\data\asimages\{046DF1FC-6D13-4E27-98EB-E232C899E5A0}_1.png&quot;/&gt;&lt;left val=&quot;0&quot;/&gt;&lt;top val=&quot;-9&quot;/&gt;&lt;width val=&quot;420&quot;/&gt;&lt;height val=&quot;210&quot;/&gt;&lt;hasText val=&quot;1&quot;/&gt;&lt;/Image&gt;&lt;/ThreeDShape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schre002\AppData\Local\Temp\PR\data\asimages\{CBDAFC9E-B439-4811-BA5B-0CDF1FBE4756}_20.png&quot;/&gt;&lt;left val=&quot;368&quot;/&gt;&lt;top val=&quot;500&quot;/&gt;&lt;width val=&quot;145&quot;/&gt;&lt;height val=&quot;20&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2&quot;/&gt;&lt;lineCharCount val=&quot;19&quot;/&gt;&lt;lineCharCount val=&quot;27&quot;/&gt;&lt;lineCharCount val=&quot;37&quot;/&gt;&lt;lineCharCount val=&quot;32&quot;/&gt;&lt;lineCharCount val=&quot;14&quot;/&gt;&lt;lineCharCount val=&quot;31&quot;/&gt;&lt;lineCharCount val=&quot;32&quot;/&gt;&lt;lineCharCount val=&quot;32&quot;/&gt;&lt;/TableIndex&gt;&lt;/ShapeTextInfo&gt;"/>
  <p:tag name="HTML_SHAPEINFO" val="&lt;ThreeDShapeInfo&gt;&lt;uuid val=&quot;&quot;/&gt;&lt;isInvalidForFieldText val=&quot;0&quot;/&gt;&lt;Image&gt;&lt;filename val=&quot;C:\Users\schre002\AppData\Local\Temp\PR\data\asimages\{F9A770F7-11CB-44C1-85CA-D4C61CF20C6D}_20.png&quot;/&gt;&lt;left val=&quot;23&quot;/&gt;&lt;top val=&quot;155&quot;/&gt;&lt;width val=&quot;413&quot;/&gt;&lt;height val=&quot;401&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9&quot;/&gt;&lt;/TableIndex&gt;&lt;/ShapeTextInfo&gt;"/>
  <p:tag name="HTML_SHAPEINFO" val="&lt;ThreeDShapeInfo&gt;&lt;uuid val=&quot;&quot;/&gt;&lt;isInvalidForFieldText val=&quot;0&quot;/&gt;&lt;Image&gt;&lt;filename val=&quot;C:\Users\schre002\AppData\Local\Temp\PR\data\asimages\{CF57B952-DE29-49ED-9F9E-DFD53AA32C38}_20.png&quot;/&gt;&lt;left val=&quot;0&quot;/&gt;&lt;top val=&quot;0&quot;/&gt;&lt;width val=&quot;464&quot;/&gt;&lt;height val=&quot;132&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schre002\AppData\Local\Temp\PR\data\asimages\{147F7006-0891-46A5-A902-2533C87CEF06}_21.png&quot;/&gt;&lt;left val=&quot;380&quot;/&gt;&lt;top val=&quot;500&quot;/&gt;&lt;width val=&quot;145&quot;/&gt;&lt;height val=&quot;20&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8&quot;/&gt;&lt;lineCharCount val=&quot;38&quot;/&gt;&lt;lineCharCount val=&quot;22&quot;/&gt;&lt;lineCharCount val=&quot;32&quot;/&gt;&lt;lineCharCount val=&quot;39&quot;/&gt;&lt;lineCharCount val=&quot;32&quot;/&gt;&lt;lineCharCount val=&quot;35&quot;/&gt;&lt;lineCharCount val=&quot;33&quot;/&gt;&lt;lineCharCount val=&quot;23&quot;/&gt;&lt;/TableIndex&gt;&lt;/ShapeTextInfo&gt;"/>
  <p:tag name="HTML_SHAPEINFO" val="&lt;ThreeDShapeInfo&gt;&lt;uuid val=&quot;&quot;/&gt;&lt;isInvalidForFieldText val=&quot;0&quot;/&gt;&lt;Image&gt;&lt;filename val=&quot;C:\Users\schre002\AppData\Local\Temp\PR\data\asimages\{E4C534AF-A8B1-469E-826D-B0B295C74310}_21.png&quot;/&gt;&lt;left val=&quot;0&quot;/&gt;&lt;top val=&quot;155&quot;/&gt;&lt;width val=&quot;437&quot;/&gt;&lt;height val=&quot;401&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chre002\AppData\Local\Temp\PR\data\asimages\{7AF67AD4-8D57-4D89-A3BB-542EFE4302CC}_21.png&quot;/&gt;&lt;left val=&quot;0&quot;/&gt;&lt;top val=&quot;13&quot;/&gt;&lt;width val=&quot;440&quot;/&gt;&lt;height val=&quot;93&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7&quot;/&gt;&lt;/TableIndex&gt;&lt;/ShapeTextInfo&gt;"/>
  <p:tag name="HTML_SHAPEINFO" val="&lt;ThreeDShapeInfo&gt;&lt;uuid val=&quot;&quot;/&gt;&lt;isInvalidForFieldText val=&quot;0&quot;/&gt;&lt;Image&gt;&lt;filename val=&quot;C:\Users\schre002\AppData\Local\Temp\PR\data\asimages\{16CF64AA-E4A2-4A10-92AC-32141495C9E9}_22.png&quot;/&gt;&lt;left val=&quot;57&quot;/&gt;&lt;top val=&quot;7&quot;/&gt;&lt;width val=&quot;368&quot;/&gt;&lt;height val=&quot;12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quot;/&gt;&lt;lineCharCount val=&quot;15&quot;/&gt;&lt;lineCharCount val=&quot;12&quot;/&gt;&lt;lineCharCount val=&quot;1&quot;/&gt;&lt;lineCharCount val=&quot;20&quot;/&gt;&lt;lineCharCount val=&quot;17&quot;/&gt;&lt;/TableIndex&gt;&lt;/ShapeTextInfo&gt;"/>
  <p:tag name="HTML_SHAPEINFO" val="&lt;ThreeDShapeInfo&gt;&lt;uuid val=&quot;&quot;/&gt;&lt;isInvalidForFieldText val=&quot;0&quot;/&gt;&lt;Image&gt;&lt;filename val=&quot;C:\Users\schre002\AppData\Local\Temp\PR\data\asimages\{73AF5FD0-5995-4B1E-9521-0EE4B67F63B7}_22.png&quot;/&gt;&lt;left val=&quot;14&quot;/&gt;&lt;top val=&quot;206&quot;/&gt;&lt;width val=&quot;343&quot;/&gt;&lt;height val=&quot;224&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2&quot;/&gt;&lt;lineCharCount val=&quot;25&quot;/&gt;&lt;lineCharCount val=&quot;14&quot;/&gt;&lt;/TableIndex&gt;&lt;/ShapeTextInfo&gt;"/>
  <p:tag name="HTML_SHAPEINFO" val="&lt;ThreeDShapeInfo&gt;&lt;uuid val=&quot;&quot;/&gt;&lt;isInvalidForFieldText val=&quot;0&quot;/&gt;&lt;Image&gt;&lt;filename val=&quot;C:\Users\schre002\AppData\Local\Temp\PR\data\asimages\{9EBCC1D9-DB36-4C9D-807E-0EC14E143A6C}_23.png&quot;/&gt;&lt;left val=&quot;0&quot;/&gt;&lt;top val=&quot;-2&quot;/&gt;&lt;width val=&quot;489&quot;/&gt;&lt;height val=&quot;172&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9&quot;/&gt;&lt;lineCharCount val=&quot;31&quot;/&gt;&lt;lineCharCount val=&quot;10&quot;/&gt;&lt;lineCharCount val=&quot;39&quot;/&gt;&lt;lineCharCount val=&quot;40&quot;/&gt;&lt;lineCharCount val=&quot;29&quot;/&gt;&lt;lineCharCount val=&quot;34&quot;/&gt;&lt;lineCharCount val=&quot;35&quot;/&gt;&lt;lineCharCount val=&quot;9&quot;/&gt;&lt;lineCharCount val=&quot;34&quot;/&gt;&lt;lineCharCount val=&quot;35&quot;/&gt;&lt;lineCharCount val=&quot;20&quot;/&gt;&lt;/TableIndex&gt;&lt;/ShapeTextInfo&gt;"/>
  <p:tag name="HTML_SHAPEINFO" val="&lt;ThreeDShapeInfo&gt;&lt;uuid val=&quot;&quot;/&gt;&lt;isInvalidForFieldText val=&quot;0&quot;/&gt;&lt;Image&gt;&lt;filename val=&quot;C:\Users\schre002\AppData\Local\Temp\PR\data\asimages\{F0C45FF3-DC41-48EA-9590-B9D8D4AFE18E}_23.png&quot;/&gt;&lt;left val=&quot;0&quot;/&gt;&lt;top val=&quot;155&quot;/&gt;&lt;width val=&quot;481&quot;/&gt;&lt;height val=&quot;394&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schre002\AppData\Local\Temp\PR\data\asimages\{85CA5ADF-E201-498E-974E-77A06D8BA496}_24.png&quot;/&gt;&lt;left val=&quot;149&quot;/&gt;&lt;top val=&quot;30&quot;/&gt;&lt;width val=&quot;451&quot;/&gt;&lt;height val=&quot;68&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4&quot;/&gt;&lt;lineCharCount val=&quot;37&quot;/&gt;&lt;lineCharCount val=&quot;20&quot;/&gt;&lt;lineCharCount val=&quot;35&quot;/&gt;&lt;lineCharCount val=&quot;40&quot;/&gt;&lt;lineCharCount val=&quot;38&quot;/&gt;&lt;lineCharCount val=&quot;29&quot;/&gt;&lt;lineCharCount val=&quot;24&quot;/&gt;&lt;lineCharCount val=&quot;11&quot;/&gt;&lt;lineCharCount val=&quot;1&quot;/&gt;&lt;lineCharCount val=&quot;39&quot;/&gt;&lt;lineCharCount val=&quot;34&quot;/&gt;&lt;/TableIndex&gt;&lt;/ShapeTextInfo&gt;"/>
  <p:tag name="HTML_SHAPEINFO" val="&lt;ThreeDShapeInfo&gt;&lt;uuid val=&quot;&quot;/&gt;&lt;isInvalidForFieldText val=&quot;0&quot;/&gt;&lt;Image&gt;&lt;filename val=&quot;C:\Users\schre002\AppData\Local\Temp\PR\data\asimages\{EEE8A51B-8526-45F2-A8E1-4FA8EBC9B32A}_1.png&quot;/&gt;&lt;left val=&quot;-12&quot;/&gt;&lt;top val=&quot;165&quot;/&gt;&lt;width val=&quot;416&quot;/&gt;&lt;height val=&quot;310&quot;/&gt;&lt;hasText val=&quot;1&quot;/&gt;&lt;/Image&gt;&lt;/ThreeDShape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5&quot;/&gt;&lt;lineCharCount val=&quot;9&quot;/&gt;&lt;lineCharCount val=&quot;7&quot;/&gt;&lt;lineCharCount val=&quot;4&quot;/&gt;&lt;lineCharCount val=&quot;6&quot;/&gt;&lt;lineCharCount val=&quot;8&quot;/&gt;&lt;lineCharCount val=&quot;7&quot;/&gt;&lt;lineCharCount val=&quot;8&quot;/&gt;&lt;lineCharCount val=&quot;8&quot;/&gt;&lt;lineCharCount val=&quot;6&quot;/&gt;&lt;lineCharCount val=&quot;7&quot;/&gt;&lt;/TableIndex&gt;&lt;/ShapeTextInfo&gt;"/>
  <p:tag name="HTML_SHAPEINFO" val="&lt;ThreeDShapeInfo&gt;&lt;uuid val=&quot;&quot;/&gt;&lt;isInvalidForFieldText val=&quot;0&quot;/&gt;&lt;Image&gt;&lt;filename val=&quot;C:\Users\schre002\AppData\Local\Temp\PR\data\asimages\{EF6CA48F-706F-4C6F-B1C1-C23EA031DA7D}_27.png&quot;/&gt;&lt;left val=&quot;90&quot;/&gt;&lt;top val=&quot;226&quot;/&gt;&lt;width val=&quot;75&quot;/&gt;&lt;height val=&quot;198&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51DECF41-0BF1-4CAD-BFAA-BB70EF201953}&quot;/&gt;&lt;isInvalidForFieldText val=&quot;1&quot;/&gt;&lt;Image&gt;&lt;filename val=&quot;C:\Users\schre002\AppData\Local\Temp\PR\data\asimages\{51DECF41-0BF1-4CAD-BFAA-BB70EF201953}_27_S.png&quot;/&gt;&lt;left val=&quot;295&quot;/&gt;&lt;top val=&quot;254&quot;/&gt;&lt;width val=&quot;379&quot;/&gt;&lt;height val=&quot;70&quot;/&gt;&lt;hasText val=&quot;0&quot;/&gt;&lt;/Image&gt;&lt;Image&gt;&lt;filename val=&quot;C:\Users\schre002\AppData\Local\Temp\PR\data\asimages\{51DECF41-0BF1-4CAD-BFAA-BB70EF201953}_27_T.png&quot;/&gt;&lt;left val=&quot;295&quot;/&gt;&lt;top val=&quot;254&quot;/&gt;&lt;width val=&quot;379&quot;/&gt;&lt;height val=&quot;70&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9&quot;/&gt;&lt;lineCharCount val=&quot;10&quot;/&gt;&lt;lineCharCount val=&quot;10&quot;/&gt;&lt;lineCharCount val=&quot;4&quot;/&gt;&lt;lineCharCount val=&quot;7&quot;/&gt;&lt;lineCharCount val=&quot;7&quot;/&gt;&lt;lineCharCount val=&quot;6&quot;/&gt;&lt;lineCharCount val=&quot;6&quot;/&gt;&lt;/TableIndex&gt;&lt;/ShapeTextInfo&gt;"/>
  <p:tag name="HTML_SHAPEINFO" val="&lt;ThreeDShapeInfo&gt;&lt;uuid val=&quot;&quot;/&gt;&lt;isInvalidForFieldText val=&quot;0&quot;/&gt;&lt;Image&gt;&lt;filename val=&quot;C:\Users\schre002\AppData\Local\Temp\PR\data\asimages\{43418363-14CF-490A-825B-95E1C583F027}_30.png&quot;/&gt;&lt;left val=&quot;67&quot;/&gt;&lt;top val=&quot;219&quot;/&gt;&lt;width val=&quot;114&quot;/&gt;&lt;height val=&quot;190&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quot;/&gt;&lt;lineCharCount val=&quot;7&quot;/&gt;&lt;lineCharCount val=&quot;8&quot;/&gt;&lt;lineCharCount val=&quot;4&quot;/&gt;&lt;/TableIndex&gt;&lt;/ShapeTextInfo&gt;"/>
  <p:tag name="HTML_SHAPEINFO" val="&lt;ThreeDShapeInfo&gt;&lt;uuid val=&quot;&quot;/&gt;&lt;isInvalidForFieldText val=&quot;0&quot;/&gt;&lt;Image&gt;&lt;filename val=&quot;C:\Users\schre002\AppData\Local\Temp\PR\data\asimages\{ED295925-13CC-4E41-9452-439C34B1910E}_30.png&quot;/&gt;&lt;left val=&quot;7&quot;/&gt;&lt;top val=&quot;51&quot;/&gt;&lt;width val=&quot;90&quot;/&gt;&lt;height val=&quot;104&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22&quot;/&gt;&lt;/TableIndex&gt;&lt;/ShapeTextInfo&gt;"/>
  <p:tag name="HTML_SHAPEINFO" val="&lt;ThreeDShapeInfo&gt;&lt;uuid val=&quot;&quot;/&gt;&lt;isInvalidForFieldText val=&quot;0&quot;/&gt;&lt;Image&gt;&lt;filename val=&quot;C:\Users\schre002\AppData\Local\Temp\PR\data\asimages\{37AB82DD-A229-4EA3-828F-978FB4E6FE60}_1.png&quot;/&gt;&lt;left val=&quot;389&quot;/&gt;&lt;top val=&quot;416&quot;/&gt;&lt;width val=&quot;301&quot;/&gt;&lt;height val=&quot;73&quot;/&gt;&lt;hasText val=&quot;1&quot;/&gt;&lt;/Image&gt;&lt;/ThreeDShape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15&quot;/&gt;&lt;lineCharCount val=&quot;12&quot;/&gt;&lt;lineCharCount val=&quot;14&quot;/&gt;&lt;lineCharCount val=&quot;16&quot;/&gt;&lt;lineCharCount val=&quot;14&quot;/&gt;&lt;lineCharCount val=&quot;12&quot;/&gt;&lt;/TableIndex&gt;&lt;/ShapeTextInfo&gt;"/>
  <p:tag name="HTML_SHAPEINFO" val="&lt;ThreeDShapeInfo&gt;&lt;uuid val=&quot;&quot;/&gt;&lt;isInvalidForFieldText val=&quot;0&quot;/&gt;&lt;Image&gt;&lt;filename val=&quot;C:\Users\schre002\AppData\Local\Temp\PR\data\asimages\{FE07A564-7A19-4549-89CF-DD091C047DA6}_31.png&quot;/&gt;&lt;left val=&quot;50&quot;/&gt;&lt;top val=&quot;78&quot;/&gt;&lt;width val=&quot;147&quot;/&gt;&lt;height val=&quot;150&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6&quot;/&gt;&lt;/TableIndex&gt;&lt;/ShapeTextInfo&gt;"/>
  <p:tag name="HTML_SHAPEINFO" val="&lt;ThreeDShapeInfo&gt;&lt;uuid val=&quot;&quot;/&gt;&lt;isInvalidForFieldText val=&quot;0&quot;/&gt;&lt;Image&gt;&lt;filename val=&quot;C:\Users\schre002\AppData\Local\Temp\PR\data\asimages\{E424222C-0202-44D6-BC57-4201B911D029}_31.png&quot;/&gt;&lt;left val=&quot;12&quot;/&gt;&lt;top val=&quot;318&quot;/&gt;&lt;width val=&quot;111&quot;/&gt;&lt;height val=&quot;54&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4&quot;/&gt;&lt;lineCharCount val=&quot;13&quot;/&gt;&lt;lineCharCount val=&quot;14&quot;/&gt;&lt;lineCharCount val=&quot;15&quot;/&gt;&lt;lineCharCount val=&quot;8&quot;/&gt;&lt;lineCharCount val=&quot;8&quot;/&gt;&lt;lineCharCount val=&quot;6&quot;/&gt;&lt;lineCharCount val=&quot;13&quot;/&gt;&lt;lineCharCount val=&quot;7&quot;/&gt;&lt;lineCharCount val=&quot;14&quot;/&gt;&lt;lineCharCount val=&quot;14&quot;/&gt;&lt;lineCharCount val=&quot;5&quot;/&gt;&lt;/TableIndex&gt;&lt;/ShapeTextInfo&gt;"/>
  <p:tag name="HTML_SHAPEINFO" val="&lt;ThreeDShapeInfo&gt;&lt;uuid val=&quot;&quot;/&gt;&lt;isInvalidForFieldText val=&quot;0&quot;/&gt;&lt;Image&gt;&lt;filename val=&quot;C:\Users\schre002\AppData\Local\Temp\PR\data\asimages\{8688F7D0-1A9E-46A3-9747-ED9BF117056C}_32.png&quot;/&gt;&lt;left val=&quot;10&quot;/&gt;&lt;top val=&quot;253&quot;/&gt;&lt;width val=&quot;110&quot;/&gt;&lt;height val=&quot;220&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14&quot;/&gt;&lt;lineCharCount val=&quot;12&quot;/&gt;&lt;lineCharCount val=&quot;9&quot;/&gt;&lt;/TableIndex&gt;&lt;/ShapeTextInfo&gt;"/>
  <p:tag name="HTML_SHAPEINFO" val="&lt;ThreeDShapeInfo&gt;&lt;uuid val=&quot;&quot;/&gt;&lt;isInvalidForFieldText val=&quot;0&quot;/&gt;&lt;Image&gt;&lt;filename val=&quot;C:\Users\schre002\AppData\Local\Temp\PR\data\asimages\{563ACDF6-C458-47D3-9053-898385334465}_33.png&quot;/&gt;&lt;left val=&quot;4&quot;/&gt;&lt;top val=&quot;155&quot;/&gt;&lt;width val=&quot;114&quot;/&gt;&lt;height val=&quot;81&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8&quot;/&gt;&lt;lineCharCount val=&quot;15&quot;/&gt;&lt;lineCharCount val=&quot;18&quot;/&gt;&lt;lineCharCount val=&quot;10&quot;/&gt;&lt;/TableIndex&gt;&lt;/ShapeTextInfo&gt;"/>
  <p:tag name="HTML_SHAPEINFO" val="&lt;ThreeDShapeInfo&gt;&lt;uuid val=&quot;&quot;/&gt;&lt;isInvalidForFieldText val=&quot;0&quot;/&gt;&lt;Image&gt;&lt;filename val=&quot;C:\Users\schre002\AppData\Local\Temp\PR\data\asimages\{2E9A6EA9-8A09-46FD-AD40-A73BEAA14467}_34.png&quot;/&gt;&lt;left val=&quot;19&quot;/&gt;&lt;top val=&quot;94&quot;/&gt;&lt;width val=&quot;139&quot;/&gt;&lt;height val=&quot;97&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schre002\AppData\Local\Temp\PR\data\asimages\{BEDD2CB9-F728-4299-B400-4796EE7C6DA4}_2.png&quot;/&gt;&lt;left val=&quot;278&quot;/&gt;&lt;top val=&quot;509&quot;/&gt;&lt;width val=&quot;145&quot;/&gt;&lt;height val=&quot;20&quot;/&gt;&lt;hasText val=&quot;1&quot;/&gt;&lt;/Image&gt;&lt;/ThreeDShape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9&quot;/&gt;&lt;lineCharCount val=&quot;9&quot;/&gt;&lt;lineCharCount val=&quot;15&quot;/&gt;&lt;lineCharCount val=&quot;14&quot;/&gt;&lt;lineCharCount val=&quot;7&quot;/&gt;&lt;lineCharCount val=&quot;9&quot;/&gt;&lt;lineCharCount val=&quot;7&quot;/&gt;&lt;lineCharCount val=&quot;9&quot;/&gt;&lt;lineCharCount val=&quot;13&quot;/&gt;&lt;lineCharCount val=&quot;15&quot;/&gt;&lt;lineCharCount val=&quot;15&quot;/&gt;&lt;lineCharCount val=&quot;14&quot;/&gt;&lt;lineCharCount val=&quot;9&quot;/&gt;&lt;/TableIndex&gt;&lt;/ShapeTextInfo&gt;"/>
  <p:tag name="HTML_SHAPEINFO" val="&lt;ThreeDShapeInfo&gt;&lt;uuid val=&quot;&quot;/&gt;&lt;isInvalidForFieldText val=&quot;0&quot;/&gt;&lt;Image&gt;&lt;filename val=&quot;C:\Users\schre002\AppData\Local\Temp\PR\data\asimages\{01E3B4A8-8AF6-4472-A5F9-4C779C7F85D5}_35.png&quot;/&gt;&lt;left val=&quot;16&quot;/&gt;&lt;top val=&quot;137&quot;/&gt;&lt;width val=&quot;112&quot;/&gt;&lt;height val=&quot;237&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13&quot;/&gt;&lt;lineCharCount val=&quot;15&quot;/&gt;&lt;lineCharCount val=&quot;15&quot;/&gt;&lt;lineCharCount val=&quot;9&quot;/&gt;&lt;lineCharCount val=&quot;12&quot;/&gt;&lt;lineCharCount val=&quot;10&quot;/&gt;&lt;lineCharCount val=&quot;8&quot;/&gt;&lt;lineCharCount val=&quot;11&quot;/&gt;&lt;lineCharCount val=&quot;13&quot;/&gt;&lt;lineCharCount val=&quot;13&quot;/&gt;&lt;lineCharCount val=&quot;12&quot;/&gt;&lt;lineCharCount val=&quot;15&quot;/&gt;&lt;lineCharCount val=&quot;11&quot;/&gt;&lt;lineCharCount val=&quot;9&quot;/&gt;&lt;lineCharCount val=&quot;12&quot;/&gt;&lt;lineCharCount val=&quot;11&quot;/&gt;&lt;lineCharCount val=&quot;11&quot;/&gt;&lt;/TableIndex&gt;&lt;/ShapeTextInfo&gt;"/>
  <p:tag name="HTML_SHAPEINFO" val="&lt;ThreeDShapeInfo&gt;&lt;uuid val=&quot;&quot;/&gt;&lt;isInvalidForFieldText val=&quot;0&quot;/&gt;&lt;Image&gt;&lt;filename val=&quot;C:\Users\schre002\AppData\Local\Temp\PR\data\asimages\{ADE63540-40B1-4BF4-97FE-512A292170CA}_36.png&quot;/&gt;&lt;left val=&quot;19&quot;/&gt;&lt;top val=&quot;100&quot;/&gt;&lt;width val=&quot;112&quot;/&gt;&lt;height val=&quot;299&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3&quot;/&gt;&lt;lineCharCount val=&quot;22&quot;/&gt;&lt;lineCharCount val=&quot;10&quot;/&gt;&lt;lineCharCount val=&quot;16&quot;/&gt;&lt;lineCharCount val=&quot;18&quot;/&gt;&lt;lineCharCount val=&quot;13&quot;/&gt;&lt;lineCharCount val=&quot;15&quot;/&gt;&lt;lineCharCount val=&quot;17&quot;/&gt;&lt;lineCharCount val=&quot;19&quot;/&gt;&lt;lineCharCount val=&quot;13&quot;/&gt;&lt;lineCharCount val=&quot;22&quot;/&gt;&lt;lineCharCount val=&quot;12&quot;/&gt;&lt;lineCharCount val=&quot;1&quot;/&gt;&lt;lineCharCount val=&quot;22&quot;/&gt;&lt;lineCharCount val=&quot;20&quot;/&gt;&lt;lineCharCount val=&quot;17&quot;/&gt;&lt;lineCharCount val=&quot;21&quot;/&gt;&lt;lineCharCount val=&quot;21&quot;/&gt;&lt;lineCharCount val=&quot;18&quot;/&gt;&lt;lineCharCount val=&quot;15&quot;/&gt;&lt;lineCharCount val=&quot;18&quot;/&gt;&lt;lineCharCount val=&quot;21&quot;/&gt;&lt;lineCharCount val=&quot;21&quot;/&gt;&lt;lineCharCount val=&quot;20&quot;/&gt;&lt;/TableIndex&gt;&lt;/ShapeTextInfo&gt;"/>
  <p:tag name="HTML_SHAPEINFO" val="&lt;ThreeDShapeInfo&gt;&lt;uuid val=&quot;&quot;/&gt;&lt;isInvalidForFieldText val=&quot;0&quot;/&gt;&lt;Image&gt;&lt;filename val=&quot;C:\Users\schre002\AppData\Local\Temp\PR\data\asimages\{4FAF418A-207A-41A8-9617-CDDDDEBCAB31}_37.png&quot;/&gt;&lt;left val=&quot;16&quot;/&gt;&lt;top val=&quot;46&quot;/&gt;&lt;width val=&quot;154&quot;/&gt;&lt;height val=&quot;415&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9&quot;/&gt;&lt;lineCharCount val=&quot;17&quot;/&gt;&lt;lineCharCount val=&quot;12&quot;/&gt;&lt;/TableIndex&gt;&lt;/ShapeTextInfo&gt;"/>
  <p:tag name="HTML_SHAPEINFO" val="&lt;ThreeDShapeInfo&gt;&lt;uuid val=&quot;&quot;/&gt;&lt;isInvalidForFieldText val=&quot;0&quot;/&gt;&lt;Image&gt;&lt;filename val=&quot;C:\Users\schre002\AppData\Local\Temp\PR\data\asimages\{E25A7B84-8700-4993-B6D1-70088F627301}_39.png&quot;/&gt;&lt;left val=&quot;0&quot;/&gt;&lt;top val=&quot;5&quot;/&gt;&lt;width val=&quot;409&quot;/&gt;&lt;height val=&quot;145&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22&quot;/&gt;&lt;/TableIndex&gt;&lt;/ShapeTextInfo&gt;"/>
  <p:tag name="HTML_SHAPEINFO" val="&lt;ThreeDShapeInfo&gt;&lt;uuid val=&quot;&quot;/&gt;&lt;isInvalidForFieldText val=&quot;0&quot;/&gt;&lt;Image&gt;&lt;filename val=&quot;C:\Users\schre002\AppData\Local\Temp\PR\data\asimages\{635AA36B-A20F-40F4-A419-290F0F391BE4}_2.png&quot;/&gt;&lt;left val=&quot;23&quot;/&gt;&lt;top val=&quot;350&quot;/&gt;&lt;width val=&quot;301&quot;/&gt;&lt;height val=&quot;73&quot;/&gt;&lt;hasText val=&quot;1&quot;/&gt;&lt;/Image&gt;&lt;/ThreeDShape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7&quot;/&gt;&lt;lineCharCount val=&quot;62&quot;/&gt;&lt;lineCharCount val=&quot;26&quot;/&gt;&lt;lineCharCount val=&quot;31&quot;/&gt;&lt;lineCharCount val=&quot;46&quot;/&gt;&lt;lineCharCount val=&quot;44&quot;/&gt;&lt;lineCharCount val=&quot;31&quot;/&gt;&lt;lineCharCount val=&quot;61&quot;/&gt;&lt;lineCharCount val=&quot;29&quot;/&gt;&lt;lineCharCount val=&quot;59&quot;/&gt;&lt;lineCharCount val=&quot;27&quot;/&gt;&lt;lineCharCount val=&quot;64&quot;/&gt;&lt;/TableIndex&gt;&lt;/ShapeTextInfo&gt;"/>
  <p:tag name="HTML_SHAPEINFO" val="&lt;ThreeDShapeInfo&gt;&lt;uuid val=&quot;&quot;/&gt;&lt;isInvalidForFieldText val=&quot;0&quot;/&gt;&lt;Image&gt;&lt;filename val=&quot;C:\Users\schre002\AppData\Local\Temp\PR\data\asimages\{A3763F15-08F9-4271-9D95-C0A4EC87ACC2}_39.png&quot;/&gt;&lt;left val=&quot;10&quot;/&gt;&lt;top val=&quot;170&quot;/&gt;&lt;width val=&quot;476&quot;/&gt;&lt;height val=&quot;313&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0&quot;/&gt;&lt;/TableIndex&gt;&lt;/ShapeTextInfo&gt;"/>
  <p:tag name="HTML_SHAPEINFO" val="&lt;ThreeDShapeInfo&gt;&lt;uuid val=&quot;&quot;/&gt;&lt;isInvalidForFieldText val=&quot;0&quot;/&gt;&lt;Image&gt;&lt;filename val=&quot;C:\Users\schre002\AppData\Local\Temp\PR\data\asimages\{730A4C02-742B-4062-8C53-093431931636}_40.png&quot;/&gt;&lt;left val=&quot;17&quot;/&gt;&lt;top val=&quot;0&quot;/&gt;&lt;width val=&quot;368&quot;/&gt;&lt;height val=&quot;136&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2&quot;/&gt;&lt;lineCharCount val=&quot;38&quot;/&gt;&lt;lineCharCount val=&quot;20&quot;/&gt;&lt;lineCharCount val=&quot;27&quot;/&gt;&lt;lineCharCount val=&quot;19&quot;/&gt;&lt;/TableIndex&gt;&lt;/ShapeTextInfo&gt;"/>
  <p:tag name="HTML_SHAPEINFO" val="&lt;ThreeDShapeInfo&gt;&lt;uuid val=&quot;&quot;/&gt;&lt;isInvalidForFieldText val=&quot;0&quot;/&gt;&lt;Image&gt;&lt;filename val=&quot;C:\Users\schre002\AppData\Local\Temp\PR\data\asimages\{7DFD83AB-6556-496A-A798-FA7E6F59F928}_40.png&quot;/&gt;&lt;left val=&quot;0&quot;/&gt;&lt;top val=&quot;185&quot;/&gt;&lt;width val=&quot;385&quot;/&gt;&lt;height val=&quot;154&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7&quot;/&gt;&lt;lineCharCount val=&quot;24&quot;/&gt;&lt;lineCharCount val=&quot;20&quot;/&gt;&lt;lineCharCount val=&quot;25&quot;/&gt;&lt;/TableIndex&gt;&lt;/ShapeTextInfo&gt;"/>
  <p:tag name="HTML_SHAPEINFO" val="&lt;ThreeDShapeInfo&gt;&lt;uuid val=&quot;&quot;/&gt;&lt;isInvalidForFieldText val=&quot;0&quot;/&gt;&lt;Image&gt;&lt;filename val=&quot;C:\Users\schre002\AppData\Local\Temp\PR\data\asimages\{2DB3B193-C1C2-409E-8906-A102B82D4010}_40.png&quot;/&gt;&lt;left val=&quot;23&quot;/&gt;&lt;top val=&quot;352&quot;/&gt;&lt;width val=&quot;363&quot;/&gt;&lt;height val=&quot;106&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22&quot;/&gt;&lt;/TableIndex&gt;&lt;/ShapeTextInfo&gt;"/>
  <p:tag name="HTML_SHAPEINFO" val="&lt;ThreeDShapeInfo&gt;&lt;uuid val=&quot;&quot;/&gt;&lt;isInvalidForFieldText val=&quot;0&quot;/&gt;&lt;Image&gt;&lt;filename val=&quot;C:\Users\schre002\AppData\Local\Temp\PR\data\asimages\{61D09884-B977-4B5C-9F60-6F130E7160FD}_40.png&quot;/&gt;&lt;left val=&quot;389&quot;/&gt;&lt;top val=&quot;416&quot;/&gt;&lt;width val=&quot;301&quot;/&gt;&lt;height val=&quot;73&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3&quot;/&gt;&lt;lineCharCount val=&quot;20&quot;/&gt;&lt;lineCharCount val=&quot;19&quot;/&gt;&lt;lineCharCount val=&quot;18&quot;/&gt;&lt;lineCharCount val=&quot;13&quot;/&gt;&lt;/TableIndex&gt;&lt;/ShapeTextInfo&gt;"/>
  <p:tag name="HTML_SHAPEINFO" val="&lt;ThreeDShapeInfo&gt;&lt;uuid val=&quot;&quot;/&gt;&lt;isInvalidForFieldText val=&quot;0&quot;/&gt;&lt;Image&gt;&lt;filename val=&quot;C:\Users\schre002\AppData\Local\Temp\PR\data\asimages\{FDEEBAC0-1365-4CBB-AC0C-5D6A2B3E619B}_3.png&quot;/&gt;&lt;left val=&quot;28&quot;/&gt;&lt;top val=&quot;153&quot;/&gt;&lt;width val=&quot;321&quot;/&gt;&lt;height val=&quot;267&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schre002\AppData\Local\Temp\PR\data\asimages\{06529BC3-0088-4F6F-96C0-EB390C647802}_3.png&quot;/&gt;&lt;left val=&quot;21&quot;/&gt;&lt;top val=&quot;47&quot;/&gt;&lt;width val=&quot;340&quot;/&gt;&lt;height val=&quot;93&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1&quot;/&gt;&lt;lineCharCount val=&quot;30&quot;/&gt;&lt;lineCharCount val=&quot;23&quot;/&gt;&lt;lineCharCount val=&quot;22&quot;/&gt;&lt;lineCharCount val=&quot;30&quot;/&gt;&lt;lineCharCount val=&quot;28&quot;/&gt;&lt;/TableIndex&gt;&lt;/ShapeTextInfo&gt;"/>
  <p:tag name="HTML_SHAPEINFO" val="&lt;ThreeDShapeInfo&gt;&lt;uuid val=&quot;&quot;/&gt;&lt;isInvalidForFieldText val=&quot;0&quot;/&gt;&lt;Image&gt;&lt;filename val=&quot;C:\Users\schre002\AppData\Local\Temp\PR\data\asimages\{88ED45D3-F64A-494D-9525-A08F23F73060}_4.png&quot;/&gt;&lt;left val=&quot;11&quot;/&gt;&lt;top val=&quot;166&quot;/&gt;&lt;width val=&quot;340&quot;/&gt;&lt;height val=&quot;23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3&quot;/&gt;&lt;/TableIndex&gt;&lt;/ShapeTextInfo&gt;"/>
  <p:tag name="HTML_SHAPEINFO" val="&lt;ThreeDShapeInfo&gt;&lt;uuid val=&quot;&quot;/&gt;&lt;isInvalidForFieldText val=&quot;0&quot;/&gt;&lt;Image&gt;&lt;filename val=&quot;C:\Users\schre002\AppData\Local\Temp\PR\data\asimages\{9375F60E-D75E-4FDF-8710-2A2A3D78ACBB}_4.png&quot;/&gt;&lt;left val=&quot;19&quot;/&gt;&lt;top val=&quot;8&quot;/&gt;&lt;width val=&quot;359&quot;/&gt;&lt;height val=&quot;136&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schre002\AppData\Local\Temp\PR\data\asimages\{5E97F211-0744-451E-B702-170293B7637F}_4.png&quot;/&gt;&lt;left val=&quot;278&quot;/&gt;&lt;top val=&quot;511&quot;/&gt;&lt;width val=&quot;145&quot;/&gt;&lt;height val=&quot;20&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schre002\AppData\Local\Temp\PR\data\asimages\{3489B2F1-8E94-4580-AC51-2E2BA36484AE}_5.png&quot;/&gt;&lt;left val=&quot;0&quot;/&gt;&lt;top val=&quot;53&quot;/&gt;&lt;width val=&quot;355&quot;/&gt;&lt;height val=&quot;94&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5&quot;/&gt;&lt;lineCharCount val=&quot;45&quot;/&gt;&lt;lineCharCount val=&quot;15&quot;/&gt;&lt;lineCharCount val=&quot;32&quot;/&gt;&lt;lineCharCount val=&quot;18&quot;/&gt;&lt;lineCharCount val=&quot;27&quot;/&gt;&lt;lineCharCount val=&quot;14&quot;/&gt;&lt;lineCharCount val=&quot;28&quot;/&gt;&lt;lineCharCount val=&quot;26&quot;/&gt;&lt;lineCharCount val=&quot;1&quot;/&gt;&lt;lineCharCount val=&quot;1&quot;/&gt;&lt;/TableIndex&gt;&lt;/ShapeTextInfo&gt;"/>
  <p:tag name="HTML_SHAPEINFO" val="&lt;ThreeDShapeInfo&gt;&lt;uuid val=&quot;&quot;/&gt;&lt;isInvalidForFieldText val=&quot;0&quot;/&gt;&lt;Image&gt;&lt;filename val=&quot;C:\Users\schre002\AppData\Local\Temp\PR\data\asimages\{31011D84-6E12-4511-94BA-4F50DDC590A3}_5.png&quot;/&gt;&lt;left val=&quot;17&quot;/&gt;&lt;top val=&quot;146&quot;/&gt;&lt;width val=&quot;343&quot;/&gt;&lt;height val=&quot;49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11&quot;/&gt;&lt;/TableIndex&gt;&lt;/ShapeTextInfo&gt;"/>
  <p:tag name="HTML_SHAPEINFO" val="&lt;ThreeDShapeInfo&gt;&lt;uuid val=&quot;&quot;/&gt;&lt;isInvalidForFieldText val=&quot;0&quot;/&gt;&lt;Image&gt;&lt;filename val=&quot;C:\Users\schre002\AppData\Local\Temp\PR\data\asimages\{C54A1F63-E8EA-4303-8C2B-FB889C9798C2}_6.png&quot;/&gt;&lt;left val=&quot;370&quot;/&gt;&lt;top val=&quot;1&quot;/&gt;&lt;width val=&quot;332&quot;/&gt;&lt;height val=&quot;146&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6&quot;/&gt;&lt;lineCharCount val=&quot;21&quot;/&gt;&lt;lineCharCount val=&quot;12&quot;/&gt;&lt;lineCharCount val=&quot;25&quot;/&gt;&lt;lineCharCount val=&quot;17&quot;/&gt;&lt;lineCharCount val=&quot;15&quot;/&gt;&lt;/TableIndex&gt;&lt;/ShapeTextInfo&gt;"/>
  <p:tag name="HTML_SHAPEINFO" val="&lt;ThreeDShapeInfo&gt;&lt;uuid val=&quot;&quot;/&gt;&lt;isInvalidForFieldText val=&quot;0&quot;/&gt;&lt;Image&gt;&lt;filename val=&quot;C:\Users\schre002\AppData\Local\Temp\PR\data\asimages\{DC6E1BD8-BA56-49EA-8033-1F0ABFB13EF5}_6.png&quot;/&gt;&lt;left val=&quot;371&quot;/&gt;&lt;top val=&quot;182&quot;/&gt;&lt;width val=&quot;337&quot;/&gt;&lt;height val=&quot;288&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25&quot;/&gt;&lt;lineCharCount val=&quot;3&quot;/&gt;&lt;lineCharCount val=&quot;24&quot;/&gt;&lt;/TableIndex&gt;&lt;/ShapeTextInfo&gt;"/>
  <p:tag name="HTML_SHAPEINFO" val="&lt;ThreeDShapeInfo&gt;&lt;uuid val=&quot;&quot;/&gt;&lt;isInvalidForFieldText val=&quot;0&quot;/&gt;&lt;Image&gt;&lt;filename val=&quot;C:\Users\schre002\AppData\Local\Temp\PR\data\asimages\{9179EFAA-F041-4862-BDC7-3B9BF59929BD}_6.png&quot;/&gt;&lt;left val=&quot;19&quot;/&gt;&lt;top val=&quot;301&quot;/&gt;&lt;width val=&quot;308&quot;/&gt;&lt;height val=&quot;138&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schre002\AppData\Local\Temp\PR\data\asimages\{90D627A2-8391-4C21-B43A-B5EB0F47052B}_6.png&quot;/&gt;&lt;left val=&quot;294&quot;/&gt;&lt;top val=&quot;506&quot;/&gt;&lt;width val=&quot;145&quot;/&gt;&lt;height val=&quot;20&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chre002\AppData\Local\Temp\PR\data\asimages\{C395BDF9-9370-47CA-8508-1FDEEDA55FE9}_7.png&quot;/&gt;&lt;left val=&quot;11&quot;/&gt;&lt;top val=&quot;329&quot;/&gt;&lt;width val=&quot;181&quot;/&gt;&lt;height val=&quot;14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chre002\AppData\Local\Temp\PR\data\asimages\{7C9922E1-B57E-49F9-BF00-79C0C9C62252}_7.png&quot;/&gt;&lt;left val=&quot;137&quot;/&gt;&lt;top val=&quot;329&quot;/&gt;&lt;width val=&quot;193&quot;/&gt;&lt;height val=&quot;145&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11&quot;/&gt;&lt;/TableIndex&gt;&lt;/ShapeTextInfo&gt;"/>
  <p:tag name="HTML_SHAPEINFO" val="&lt;ThreeDShapeInfo&gt;&lt;uuid val=&quot;&quot;/&gt;&lt;isInvalidForFieldText val=&quot;0&quot;/&gt;&lt;Image&gt;&lt;filename val=&quot;C:\Users\schre002\AppData\Local\Temp\PR\data\asimages\{BC7DAFDB-27E6-4368-AA6A-AA23EFD03039}_7.png&quot;/&gt;&lt;left val=&quot;-18&quot;/&gt;&lt;top val=&quot;8&quot;/&gt;&lt;width val=&quot;392&quot;/&gt;&lt;height val=&quot;168&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schre002\AppData\Local\Temp\PR\data\asimages\{267F30A9-35E0-4F76-9C5D-62673BE2C93D}_1.png&quot;/&gt;&lt;left val=&quot;53&quot;/&gt;&lt;top val=&quot;510&quot;/&gt;&lt;width val=&quot;187&quot;/&gt;&lt;height val=&quot;31&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chre002\AppData\Local\Temp\PR\data\asimages\{A6EDAA41-F9E1-4432-8546-8F4AB03B36BC}_7.png&quot;/&gt;&lt;left val=&quot;59&quot;/&gt;&lt;top val=&quot;251&quot;/&gt;&lt;width val=&quot;205&quot;/&gt;&lt;height val=&quot;145&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9&quot;/&gt;&lt;lineCharCount val=&quot;25&quot;/&gt;&lt;lineCharCount val=&quot;33&quot;/&gt;&lt;lineCharCount val=&quot;18&quot;/&gt;&lt;/TableIndex&gt;&lt;/ShapeTextInfo&gt;"/>
  <p:tag name="HTML_SHAPEINFO" val="&lt;ThreeDShapeInfo&gt;&lt;uuid val=&quot;&quot;/&gt;&lt;isInvalidForFieldText val=&quot;0&quot;/&gt;&lt;Image&gt;&lt;filename val=&quot;C:\Users\schre002\AppData\Local\Temp\PR\data\asimages\{0E5F1AB5-8D68-4D16-853D-5EC93A97AD14}_7.png&quot;/&gt;&lt;left val=&quot;0&quot;/&gt;&lt;top val=&quot;134&quot;/&gt;&lt;width val=&quot;349&quot;/&gt;&lt;height val=&quot;117&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schre002\AppData\Local\Temp\PR\data\asimages\{F8F8B0D2-5FA7-4D77-B21A-A7D562DB2851}_7.png&quot;/&gt;&lt;left val=&quot;278&quot;/&gt;&lt;top val=&quot;504&quot;/&gt;&lt;width val=&quot;145&quot;/&gt;&lt;height val=&quot;2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2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6&quot;/&gt;&lt;lineCharCount val=&quot;14&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3&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2&quot;/&gt;&lt;lineCharCount val=&quot;33&quot;/&gt;&lt;lineCharCount val=&quot;33&quot;/&gt;&lt;lineCharCount val=&quot;17&quot;/&gt;&lt;lineCharCount val=&quot;34&quot;/&gt;&lt;lineCharCount val=&quot;21&quot;/&gt;&lt;lineCharCount val=&quot;28&quot;/&gt;&lt;lineCharCount val=&quot;31&quot;/&gt;&lt;lineCharCount val=&quot;35&quot;/&gt;&lt;lineCharCount val=&quot;29&quot;/&gt;&lt;lineCharCount val=&quot;18&quot;/&gt;&lt;lineCharCount val=&quot;14&quot;/&gt;&lt;/TableIndex&gt;&lt;/ShapeTextInfo&gt;"/>
  <p:tag name="HTML_SHAPEINFO" val="&lt;ThreeDShapeInfo&gt;&lt;uuid val=&quot;&quot;/&gt;&lt;isInvalidForFieldText val=&quot;0&quot;/&gt;&lt;Image&gt;&lt;filename val=&quot;C:\Users\schre002\AppData\Local\Temp\PR\data\asimages\{C5FAA5C5-C9AD-4518-9DC4-CF6203505EB5}_8.png&quot;/&gt;&lt;left val=&quot;0&quot;/&gt;&lt;top val=&quot;153&quot;/&gt;&lt;width val=&quot;361&quot;/&gt;&lt;height val=&quot;344&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schre002\AppData\Local\Temp\PR\data\asimages\{4DF6A23D-4F69-4536-8AA0-ECD4CEE60D44}_8.png&quot;/&gt;&lt;left val=&quot;275&quot;/&gt;&lt;top val=&quot;506&quot;/&gt;&lt;width val=&quot;145&quot;/&gt;&lt;height val=&quot;20&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15&quot;/&gt;&lt;/TableIndex&gt;&lt;/ShapeTextInfo&gt;"/>
  <p:tag name="HTML_SHAPEINFO" val="&lt;ThreeDShapeInfo&gt;&lt;uuid val=&quot;&quot;/&gt;&lt;isInvalidForFieldText val=&quot;0&quot;/&gt;&lt;Image&gt;&lt;filename val=&quot;C:\Users\schre002\AppData\Local\Temp\PR\data\asimages\{74D3F033-4E0F-440F-A4AE-F6AA237AA64F}_8.png&quot;/&gt;&lt;left val=&quot;-12&quot;/&gt;&lt;top val=&quot;14&quot;/&gt;&lt;width val=&quot;392&quot;/&gt;&lt;height val=&quot;170&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11&quot;/&gt;&lt;/TableIndex&gt;&lt;/ShapeTextInfo&gt;"/>
  <p:tag name="HTML_SHAPEINFO" val="&lt;ThreeDShapeInfo&gt;&lt;uuid val=&quot;&quot;/&gt;&lt;isInvalidForFieldText val=&quot;0&quot;/&gt;&lt;Image&gt;&lt;filename val=&quot;C:\Users\schre002\AppData\Local\Temp\PR\data\asimages\{DF2655FB-6904-4810-B5BB-E0241ECABEF9}_9.png&quot;/&gt;&lt;left val=&quot;0&quot;/&gt;&lt;top val=&quot;2&quot;/&gt;&lt;width val=&quot;374&quot;/&gt;&lt;height val=&quot;139&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schre002\AppData\Local\Temp\PR\data\asimages\{A0D09911-7858-4293-AF48-2FA80AF11A09}_9.png&quot;/&gt;&lt;left val=&quot;278&quot;/&gt;&lt;top val=&quot;514&quot;/&gt;&lt;width val=&quot;145&quot;/&gt;&lt;height val=&quot;20&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schre002\AppData\Local\Temp\PR\data\asimages\{93479AD1-78BD-4236-B802-58A5912BC953}_9.png&quot;/&gt;&lt;left val=&quot;0&quot;/&gt;&lt;top val=&quot;413&quot;/&gt;&lt;width val=&quot;318&quot;/&gt;&lt;height val=&quot;48&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0&quot;/&gt;&lt;lineCharCount val=&quot;13&quot;/&gt;&lt;/TableIndex&gt;&lt;/ShapeTextInfo&gt;"/>
  <p:tag name="HTML_SHAPEINFO" val="&lt;ThreeDShapeInfo&gt;&lt;uuid val=&quot;&quot;/&gt;&lt;isInvalidForFieldText val=&quot;0&quot;/&gt;&lt;Image&gt;&lt;filename val=&quot;C:\Users\schre002\AppData\Local\Temp\PR\data\asimages\{C997E548-3CDC-4C52-B63E-94E0971553DF}_10.png&quot;/&gt;&lt;left val=&quot;0&quot;/&gt;&lt;top val=&quot;8&quot;/&gt;&lt;width val=&quot;410&quot;/&gt;&lt;height val=&quot;190&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schre002\AppData\Local\Temp\PR\data\asimages\{66A7992A-F2AD-4A84-A2DA-8E0E46DE8764}_10.png&quot;/&gt;&lt;left val=&quot;290&quot;/&gt;&lt;top val=&quot;457&quot;/&gt;&lt;width val=&quot;145&quot;/&gt;&lt;height val=&quot;20&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7&quot;/&gt;&lt;lineCharCount val=&quot;24&quot;/&gt;&lt;lineCharCount val=&quot;23&quot;/&gt;&lt;lineCharCount val=&quot;21&quot;/&gt;&lt;lineCharCount val=&quot;33&quot;/&gt;&lt;lineCharCount val=&quot;23&quot;/&gt;&lt;lineCharCount val=&quot;35&quot;/&gt;&lt;lineCharCount val=&quot;41&quot;/&gt;&lt;lineCharCount val=&quot;10&quot;/&gt;&lt;lineCharCount val=&quot;31&quot;/&gt;&lt;lineCharCount val=&quot;1&quot;/&gt;&lt;/TableIndex&gt;&lt;/ShapeTextInfo&gt;"/>
  <p:tag name="HTML_SHAPEINFO" val="&lt;ThreeDShapeInfo&gt;&lt;uuid val=&quot;&quot;/&gt;&lt;isInvalidForFieldText val=&quot;0&quot;/&gt;&lt;Image&gt;&lt;filename val=&quot;C:\Users\schre002\AppData\Local\Temp\PR\data\asimages\{C69B2785-34C9-4D98-8EB0-D2903D56BE8A}_10.png&quot;/&gt;&lt;left val=&quot;14&quot;/&gt;&lt;top val=&quot;179&quot;/&gt;&lt;width val=&quot;357&quot;/&gt;&lt;height val=&quot;390&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 name="HTML_SHAPEINFO" val="&lt;ThreeDShapeInfo&gt;&lt;uuid val=&quot;&quot;/&gt;&lt;isInvalidForFieldText val=&quot;0&quot;/&gt;&lt;Image&gt;&lt;filename val=&quot;C:\Users\schre002\AppData\Local\Temp\PR\data\asimages\{B6D8424F-C868-4A79-9D0F-656006F9E202}_11.png&quot;/&gt;&lt;left val=&quot;0&quot;/&gt;&lt;top val=&quot;0&quot;/&gt;&lt;width val=&quot;361&quot;/&gt;&lt;height val=&quot;157&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26&quot;/&gt;&lt;lineCharCount val=&quot;23&quot;/&gt;&lt;lineCharCount val=&quot;27&quot;/&gt;&lt;lineCharCount val=&quot;17&quot;/&gt;&lt;lineCharCount val=&quot;1&quot;/&gt;&lt;lineCharCount val=&quot;22&quot;/&gt;&lt;lineCharCount val=&quot;31&quot;/&gt;&lt;lineCharCount val=&quot;26&quot;/&gt;&lt;lineCharCount val=&quot;23&quot;/&gt;&lt;lineCharCount val=&quot;1&quot;/&gt;&lt;lineCharCount val=&quot;27&quot;/&gt;&lt;lineCharCount val=&quot;31&quot;/&gt;&lt;lineCharCount val=&quot;26&quot;/&gt;&lt;lineCharCount val=&quot;1&quot;/&gt;&lt;lineCharCount val=&quot;1&quot;/&gt;&lt;lineCharCount val=&quot;1&quot;/&gt;&lt;/TableIndex&gt;&lt;/ShapeTextInfo&gt;"/>
  <p:tag name="HTML_SHAPEINFO" val="&lt;ThreeDShapeInfo&gt;&lt;uuid val=&quot;&quot;/&gt;&lt;isInvalidForFieldText val=&quot;0&quot;/&gt;&lt;Image&gt;&lt;filename val=&quot;C:\Users\schre002\AppData\Local\Temp\PR\data\asimages\{5DCE9BE2-12B6-4967-BF0C-054D09CFBA85}_11.png&quot;/&gt;&lt;left val=&quot;0&quot;/&gt;&lt;top val=&quot;155&quot;/&gt;&lt;width val=&quot;371&quot;/&gt;&lt;height val=&quot;477&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schre002\AppData\Local\Temp\PR\data\asimages\{73E71569-E1E8-4A53-855D-E4CF5912EF73}_11.png&quot;/&gt;&lt;left val=&quot;371&quot;/&gt;&lt;top val=&quot;503&quot;/&gt;&lt;width val=&quot;145&quot;/&gt;&lt;height val=&quot;20&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quot;/&gt;&lt;lineCharCount val=&quot;12&quot;/&gt;&lt;/TableIndex&gt;&lt;/ShapeTextInfo&gt;"/>
  <p:tag name="HTML_SHAPEINFO" val="&lt;ThreeDShapeInfo&gt;&lt;uuid val=&quot;&quot;/&gt;&lt;isInvalidForFieldText val=&quot;0&quot;/&gt;&lt;Image&gt;&lt;filename val=&quot;C:\Users\schre002\AppData\Local\Temp\PR\data\asimages\{CE795A73-9F71-42D5-8C5B-AB136C53585A}_12.png&quot;/&gt;&lt;left val=&quot;17&quot;/&gt;&lt;top val=&quot;2&quot;/&gt;&lt;width val=&quot;377&quot;/&gt;&lt;height val=&quot;133&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schre002\AppData\Local\Temp\PR\data\asimages\{FE700C3F-9130-4B99-AFFE-F522F72E1D99}_12.png&quot;/&gt;&lt;left val=&quot;302&quot;/&gt;&lt;top val=&quot;457&quot;/&gt;&lt;width val=&quot;145&quot;/&gt;&lt;height val=&quot;20&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5&quot;/&gt;&lt;lineCharCount val=&quot;25&quot;/&gt;&lt;lineCharCount val=&quot;25&quot;/&gt;&lt;lineCharCount val=&quot;21&quot;/&gt;&lt;lineCharCount val=&quot;25&quot;/&gt;&lt;lineCharCount val=&quot;10&quot;/&gt;&lt;/TableIndex&gt;&lt;/ShapeTextInfo&gt;"/>
  <p:tag name="HTML_SHAPEINFO" val="&lt;ThreeDShapeInfo&gt;&lt;uuid val=&quot;&quot;/&gt;&lt;isInvalidForFieldText val=&quot;0&quot;/&gt;&lt;Image&gt;&lt;filename val=&quot;C:\Users\schre002\AppData\Local\Temp\PR\data\asimages\{18DDF2C4-7006-4A01-9695-994CA1F98067}_12.png&quot;/&gt;&lt;left val=&quot;11&quot;/&gt;&lt;top val=&quot;143&quot;/&gt;&lt;width val=&quot;368&quot;/&gt;&lt;height val=&quot;264&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13&quot;/&gt;&lt;lineCharCount val=&quot;6&quot;/&gt;&lt;/TableIndex&gt;&lt;/ShapeTextInfo&gt;"/>
  <p:tag name="HTML_SHAPEINFO" val="&lt;ThreeDShapeInfo&gt;&lt;uuid val=&quot;&quot;/&gt;&lt;isInvalidForFieldText val=&quot;0&quot;/&gt;&lt;Image&gt;&lt;filename val=&quot;C:\Users\schre002\AppData\Local\Temp\PR\data\asimages\{6DD88103-2D6E-489E-9E11-888701DAED46}_13.png&quot;/&gt;&lt;left val=&quot;23&quot;/&gt;&lt;top val=&quot;-9&quot;/&gt;&lt;width val=&quot;341&quot;/&gt;&lt;height val=&quot;152&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schre002\AppData\Local\Temp\PR\data\asimages\{3D2193AD-E426-44F0-8ED0-94056A5B722B}_13.png&quot;/&gt;&lt;left val=&quot;4&quot;/&gt;&lt;top val=&quot;207&quot;/&gt;&lt;width val=&quot;343&quot;/&gt;&lt;height val=&quot;105&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schre002\AppData\Local\Temp\PR\data\asimages\{F9F1A52B-A7F3-4539-B87F-0F02C83B709B}_13.png&quot;/&gt;&lt;left val=&quot;279&quot;/&gt;&lt;top val=&quot;476&quot;/&gt;&lt;width val=&quot;145&quot;/&gt;&lt;height val=&quot;20&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2&quot;/&gt;&lt;lineCharCount val=&quot;12&quot;/&gt;&lt;lineCharCount val=&quot;1&quot;/&gt;&lt;/TableIndex&gt;&lt;/ShapeTextInfo&gt;"/>
  <p:tag name="HTML_SHAPEINFO" val="&lt;ThreeDShapeInfo&gt;&lt;uuid val=&quot;&quot;/&gt;&lt;isInvalidForFieldText val=&quot;0&quot;/&gt;&lt;Image&gt;&lt;filename val=&quot;C:\Users\schre002\AppData\Local\Temp\PR\data\asimages\{F03F39E3-53E1-4980-AD14-EE3E924FED47}_14.png&quot;/&gt;&lt;left val=&quot;17&quot;/&gt;&lt;top val=&quot;2&quot;/&gt;&lt;width val=&quot;359&quot;/&gt;&lt;height val=&quot;16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schre002\AppData\Local\Temp\PR\data\asimages\{838E27BE-9AF2-4B06-BD20-077B751E04EE}_14.png&quot;/&gt;&lt;left val=&quot;278&quot;/&gt;&lt;top val=&quot;514&quot;/&gt;&lt;width val=&quot;145&quot;/&gt;&lt;height val=&quot;20&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8&quot;/&gt;&lt;lineCharCount val=&quot;32&quot;/&gt;&lt;lineCharCount val=&quot;1&quot;/&gt;&lt;lineCharCount val=&quot;25&quot;/&gt;&lt;lineCharCount val=&quot;15&quot;/&gt;&lt;lineCharCount val=&quot;24&quot;/&gt;&lt;lineCharCount val=&quot;13&quot;/&gt;&lt;lineCharCount val=&quot;21&quot;/&gt;&lt;lineCharCount val=&quot;19&quot;/&gt;&lt;lineCharCount val=&quot;14&quot;/&gt;&lt;/TableIndex&gt;&lt;/ShapeTextInfo&gt;"/>
  <p:tag name="HTML_SHAPEINFO" val="&lt;ThreeDShapeInfo&gt;&lt;uuid val=&quot;&quot;/&gt;&lt;isInvalidForFieldText val=&quot;0&quot;/&gt;&lt;Image&gt;&lt;filename val=&quot;C:\Users\schre002\AppData\Local\Temp\PR\data\asimages\{67D81602-E160-4835-B63A-DF6821BD3D49}_14.png&quot;/&gt;&lt;left val=&quot;-6&quot;/&gt;&lt;top val=&quot;159&quot;/&gt;&lt;width val=&quot;350&quot;/&gt;&lt;height val=&quot;326&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schre002\AppData\Local\Temp\PR\data\asimages\{185007E2-15E0-4BE3-9716-6F667E25D095}_15.png&quot;/&gt;&lt;left val=&quot;0&quot;/&gt;&lt;top val=&quot;0&quot;/&gt;&lt;width val=&quot;541&quot;/&gt;&lt;height val=&quot;133&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9&quot;/&gt;&lt;lineCharCount val=&quot;39&quot;/&gt;&lt;lineCharCount val=&quot;35&quot;/&gt;&lt;lineCharCount val=&quot;42&quot;/&gt;&lt;lineCharCount val=&quot;36&quot;/&gt;&lt;lineCharCount val=&quot;40&quot;/&gt;&lt;lineCharCount val=&quot;37&quot;/&gt;&lt;lineCharCount val=&quot;7&quot;/&gt;&lt;lineCharCount val=&quot;38&quot;/&gt;&lt;lineCharCount val=&quot;32&quot;/&gt;&lt;/TableIndex&gt;&lt;/ShapeTextInfo&gt;"/>
  <p:tag name="HTML_SHAPEINFO" val="&lt;ThreeDShapeInfo&gt;&lt;uuid val=&quot;&quot;/&gt;&lt;isInvalidForFieldText val=&quot;0&quot;/&gt;&lt;Image&gt;&lt;filename val=&quot;C:\Users\schre002\AppData\Local\Temp\PR\data\asimages\{89BF12FA-E467-44F0-9B9E-C84CB478F888}_15.png&quot;/&gt;&lt;left val=&quot;-2&quot;/&gt;&lt;top val=&quot;131&quot;/&gt;&lt;width val=&quot;531&quot;/&gt;&lt;height val=&quot;336&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0&quot;/&gt;&lt;lineCharCount val=&quot;21&quot;/&gt;&lt;lineCharCount val=&quot;23&quot;/&gt;&lt;/TableIndex&gt;&lt;/ShapeTextInfo&gt;"/>
  <p:tag name="HTML_SHAPEINFO" val="&lt;ThreeDShapeInfo&gt;&lt;uuid val=&quot;&quot;/&gt;&lt;isInvalidForFieldText val=&quot;0&quot;/&gt;&lt;Image&gt;&lt;filename val=&quot;C:\Users\schre002\AppData\Local\Temp\PR\data\asimages\{F16D8A25-4604-42C8-A3CA-A4ED1ECCA86D}_17.png&quot;/&gt;&lt;left val=&quot;491&quot;/&gt;&lt;top val=&quot;299&quot;/&gt;&lt;width val=&quot;198&quot;/&gt;&lt;height val=&quot;126&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1&quot;/&gt;&lt;lineCharCount val=&quot;6&quot;/&gt;&lt;lineCharCount val=&quot;9&quot;/&gt;&lt;lineCharCount val=&quot;11&quot;/&gt;&lt;lineCharCount val=&quot;9&quot;/&gt;&lt;lineCharCount val=&quot;13&quot;/&gt;&lt;lineCharCount val=&quot;15&quot;/&gt;&lt;lineCharCount val=&quot;4&quot;/&gt;&lt;lineCharCount val=&quot;13&quot;/&gt;&lt;lineCharCount val=&quot;11&quot;/&gt;&lt;lineCharCount val=&quot;11&quot;/&gt;&lt;lineCharCount val=&quot;16&quot;/&gt;&lt;lineCharCount val=&quot;5&quot;/&gt;&lt;/TableIndex&gt;&lt;/ShapeTextInfo&gt;"/>
  <p:tag name="HTML_SHAPEINFO" val="&lt;ThreeDShapeInfo&gt;&lt;uuid val=&quot;&quot;/&gt;&lt;isInvalidForFieldText val=&quot;0&quot;/&gt;&lt;Image&gt;&lt;filename val=&quot;C:\Users\schre002\AppData\Local\Temp\PR\data\asimages\{29DFEED8-0C7D-4C1D-AD4E-237B90E4892E}_16.png&quot;/&gt;&lt;left val=&quot;12&quot;/&gt;&lt;top val=&quot;207&quot;/&gt;&lt;width val=&quot;150&quot;/&gt;&lt;height val=&quot;29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0&quot;/&gt;&lt;lineCharCount val=&quot;21&quot;/&gt;&lt;lineCharCount val=&quot;23&quot;/&gt;&lt;/TableIndex&gt;&lt;/ShapeTextInfo&gt;"/>
  <p:tag name="HTML_SHAPEINFO" val="&lt;ThreeDShapeInfo&gt;&lt;uuid val=&quot;&quot;/&gt;&lt;isInvalidForFieldText val=&quot;0&quot;/&gt;&lt;Image&gt;&lt;filename val=&quot;C:\Users\schre002\AppData\Local\Temp\PR\data\asimages\{F16D8A25-4604-42C8-A3CA-A4ED1ECCA86D}_17.png&quot;/&gt;&lt;left val=&quot;491&quot;/&gt;&lt;top val=&quot;299&quot;/&gt;&lt;width val=&quot;198&quot;/&gt;&lt;height val=&quot;126&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1&quot;/&gt;&lt;lineCharCount val=&quot;11&quot;/&gt;&lt;/TableIndex&gt;&lt;/ShapeTextInfo&gt;"/>
  <p:tag name="HTML_SHAPEINFO" val="&lt;ThreeDShapeInfo&gt;&lt;uuid val=&quot;&quot;/&gt;&lt;isInvalidForFieldText val=&quot;0&quot;/&gt;&lt;Image&gt;&lt;filename val=&quot;C:\Users\schre002\AppData\Local\Temp\PR\data\asimages\{56DA2DAD-4E55-473D-89F4-A06E453DA8D7}_17.png&quot;/&gt;&lt;left val=&quot;536&quot;/&gt;&lt;top val=&quot;179&quot;/&gt;&lt;width val=&quot;122&quot;/&gt;&lt;height val=&quot;97&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1&quot;/&gt;&lt;lineCharCount val=&quot;11&quot;/&gt;&lt;/TableIndex&gt;&lt;/ShapeTextInfo&gt;"/>
  <p:tag name="HTML_SHAPEINFO" val="&lt;ThreeDShapeInfo&gt;&lt;uuid val=&quot;&quot;/&gt;&lt;isInvalidForFieldText val=&quot;0&quot;/&gt;&lt;Image&gt;&lt;filename val=&quot;C:\Users\schre002\AppData\Local\Temp\PR\data\asimages\{56DA2DAD-4E55-473D-89F4-A06E453DA8D7}_17.png&quot;/&gt;&lt;left val=&quot;536&quot;/&gt;&lt;top val=&quot;179&quot;/&gt;&lt;width val=&quot;122&quot;/&gt;&lt;height val=&quot;97&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r" defTabSz="914400" rtl="0" eaLnBrk="1" fontAlgn="base" latinLnBrk="0" hangingPunct="1">
          <a:lnSpc>
            <a:spcPct val="15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rgbClr val="FFFFFF"/>
        </a:solidFill>
        <a:ln w="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r" defTabSz="914400" rtl="0" eaLnBrk="1" fontAlgn="base" latinLnBrk="0" hangingPunct="1">
          <a:lnSpc>
            <a:spcPct val="15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r" defTabSz="914400" rtl="0" eaLnBrk="1" fontAlgn="base" latinLnBrk="0" hangingPunct="1">
          <a:lnSpc>
            <a:spcPct val="15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rgbClr val="FFFFFF"/>
        </a:solidFill>
        <a:ln w="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r" defTabSz="914400" rtl="0" eaLnBrk="1" fontAlgn="base" latinLnBrk="0" hangingPunct="1">
          <a:lnSpc>
            <a:spcPct val="15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8598</TotalTime>
  <Words>4891</Words>
  <Application>Microsoft Macintosh PowerPoint</Application>
  <PresentationFormat>On-screen Show (4:3)</PresentationFormat>
  <Paragraphs>306</Paragraphs>
  <Slides>41</Slides>
  <Notes>41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41</vt:i4>
      </vt:variant>
    </vt:vector>
  </HeadingPairs>
  <TitlesOfParts>
    <vt:vector size="48" baseType="lpstr">
      <vt:lpstr>Arial</vt:lpstr>
      <vt:lpstr>Calibri</vt:lpstr>
      <vt:lpstr>Georgia</vt:lpstr>
      <vt:lpstr>Trebuchet MS</vt:lpstr>
      <vt:lpstr>Default Design</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Preproposal Review Process</vt:lpstr>
      <vt:lpstr>PowerPoint Presentation</vt:lpstr>
      <vt:lpstr>PowerPoint Presentation</vt:lpstr>
      <vt:lpstr>PowerPoint Presentation</vt:lpstr>
      <vt:lpstr>Long-term funding option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on Sustainable Agriculture in the North Central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SARE</dc:creator>
  <cp:lastModifiedBy>Marie J Flanagan</cp:lastModifiedBy>
  <cp:revision>827</cp:revision>
  <cp:lastPrinted>2014-05-09T20:56:22Z</cp:lastPrinted>
  <dcterms:created xsi:type="dcterms:W3CDTF">2008-10-15T14:00:26Z</dcterms:created>
  <dcterms:modified xsi:type="dcterms:W3CDTF">2021-07-27T16:15:32Z</dcterms:modified>
</cp:coreProperties>
</file>