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heme/theme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4.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5.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9.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1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13.xml" ContentType="application/vnd.openxmlformats-officedocument.presentationml.notesSlide+xml"/>
  <Override PartName="/ppt/tags/tag165.xml" ContentType="application/vnd.openxmlformats-officedocument.presentationml.tags+xml"/>
  <Override PartName="/ppt/notesSlides/notesSlide1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notesSlides/notesSlide15.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6.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notesSlides/notesSlide17.xml" ContentType="application/vnd.openxmlformats-officedocument.presentationml.notesSlide+xml"/>
  <Override PartName="/ppt/tags/tag173.xml" ContentType="application/vnd.openxmlformats-officedocument.presentationml.tags+xml"/>
  <Override PartName="/ppt/notesSlides/notesSlide18.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notesSlides/notesSlide19.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notesSlides/notesSlide20.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notesSlides/notesSlide21.xml" ContentType="application/vnd.openxmlformats-officedocument.presentationml.notesSlide+xml"/>
  <Override PartName="/ppt/tags/tag180.xml" ContentType="application/vnd.openxmlformats-officedocument.presentationml.tags+xml"/>
  <Override PartName="/ppt/notesSlides/notesSlide22.xml" ContentType="application/vnd.openxmlformats-officedocument.presentationml.notesSlide+xml"/>
  <Override PartName="/ppt/tags/tag181.xml" ContentType="application/vnd.openxmlformats-officedocument.presentationml.tags+xml"/>
  <Override PartName="/ppt/notesSlides/notesSlide23.xml" ContentType="application/vnd.openxmlformats-officedocument.presentationml.notesSlide+xml"/>
  <Override PartName="/ppt/tags/tag182.xml" ContentType="application/vnd.openxmlformats-officedocument.presentationml.tags+xml"/>
  <Override PartName="/ppt/notesSlides/notesSlide24.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25.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26.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27.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8.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94.xml" ContentType="application/vnd.openxmlformats-officedocument.presentationml.tags+xml"/>
  <Override PartName="/ppt/notesSlides/notesSlide31.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32.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33.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34.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96" r:id="rId3"/>
  </p:sldMasterIdLst>
  <p:notesMasterIdLst>
    <p:notesMasterId r:id="rId39"/>
  </p:notesMasterIdLst>
  <p:sldIdLst>
    <p:sldId id="257" r:id="rId4"/>
    <p:sldId id="302" r:id="rId5"/>
    <p:sldId id="303" r:id="rId6"/>
    <p:sldId id="304" r:id="rId7"/>
    <p:sldId id="305" r:id="rId8"/>
    <p:sldId id="300" r:id="rId9"/>
    <p:sldId id="343" r:id="rId10"/>
    <p:sldId id="344" r:id="rId11"/>
    <p:sldId id="345" r:id="rId12"/>
    <p:sldId id="295" r:id="rId13"/>
    <p:sldId id="342" r:id="rId14"/>
    <p:sldId id="312" r:id="rId15"/>
    <p:sldId id="365" r:id="rId16"/>
    <p:sldId id="346" r:id="rId17"/>
    <p:sldId id="385" r:id="rId18"/>
    <p:sldId id="316" r:id="rId19"/>
    <p:sldId id="351" r:id="rId20"/>
    <p:sldId id="318" r:id="rId21"/>
    <p:sldId id="352" r:id="rId22"/>
    <p:sldId id="353" r:id="rId23"/>
    <p:sldId id="355" r:id="rId24"/>
    <p:sldId id="356" r:id="rId25"/>
    <p:sldId id="357" r:id="rId26"/>
    <p:sldId id="324" r:id="rId27"/>
    <p:sldId id="330" r:id="rId28"/>
    <p:sldId id="332" r:id="rId29"/>
    <p:sldId id="333" r:id="rId30"/>
    <p:sldId id="359" r:id="rId31"/>
    <p:sldId id="360" r:id="rId32"/>
    <p:sldId id="336" r:id="rId33"/>
    <p:sldId id="337" r:id="rId34"/>
    <p:sldId id="338" r:id="rId35"/>
    <p:sldId id="339" r:id="rId36"/>
    <p:sldId id="340" r:id="rId37"/>
    <p:sldId id="364" r:id="rId38"/>
  </p:sldIdLst>
  <p:sldSz cx="9144000" cy="6858000" type="screen4x3"/>
  <p:notesSz cx="6954838" cy="9309100"/>
  <p:custDataLst>
    <p:tags r:id="rId40"/>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jenk779"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6" autoAdjust="0"/>
    <p:restoredTop sz="70141" autoAdjust="0"/>
  </p:normalViewPr>
  <p:slideViewPr>
    <p:cSldViewPr>
      <p:cViewPr varScale="1">
        <p:scale>
          <a:sx n="80" d="100"/>
          <a:sy n="80" d="100"/>
        </p:scale>
        <p:origin x="2424"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3" d="100"/>
          <a:sy n="83" d="100"/>
        </p:scale>
        <p:origin x="318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8B3AE5-AD98-C1CF-CA07-1EF1A522C9E4}"/>
              </a:ext>
            </a:extLst>
          </p:cNvPr>
          <p:cNvSpPr>
            <a:spLocks noGrp="1"/>
          </p:cNvSpPr>
          <p:nvPr>
            <p:ph type="hdr" sz="quarter"/>
          </p:nvPr>
        </p:nvSpPr>
        <p:spPr>
          <a:xfrm>
            <a:off x="0" y="0"/>
            <a:ext cx="3013075" cy="465138"/>
          </a:xfrm>
          <a:prstGeom prst="rect">
            <a:avLst/>
          </a:prstGeom>
        </p:spPr>
        <p:txBody>
          <a:bodyPr vert="horz" lIns="92930" tIns="46465" rIns="92930" bIns="46465"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14D5280-727A-7B1D-1D18-AE36C2351A07}"/>
              </a:ext>
            </a:extLst>
          </p:cNvPr>
          <p:cNvSpPr>
            <a:spLocks noGrp="1"/>
          </p:cNvSpPr>
          <p:nvPr>
            <p:ph type="dt" idx="1"/>
          </p:nvPr>
        </p:nvSpPr>
        <p:spPr>
          <a:xfrm>
            <a:off x="3940175" y="0"/>
            <a:ext cx="3013075" cy="465138"/>
          </a:xfrm>
          <a:prstGeom prst="rect">
            <a:avLst/>
          </a:prstGeom>
        </p:spPr>
        <p:txBody>
          <a:bodyPr vert="horz" lIns="92930" tIns="46465" rIns="92930" bIns="46465" rtlCol="0"/>
          <a:lstStyle>
            <a:lvl1pPr algn="r" eaLnBrk="1" fontAlgn="auto" hangingPunct="1">
              <a:spcBef>
                <a:spcPts val="0"/>
              </a:spcBef>
              <a:spcAft>
                <a:spcPts val="0"/>
              </a:spcAft>
              <a:defRPr sz="1200">
                <a:latin typeface="+mn-lt"/>
              </a:defRPr>
            </a:lvl1pPr>
          </a:lstStyle>
          <a:p>
            <a:pPr>
              <a:defRPr/>
            </a:pPr>
            <a:fld id="{A74326D3-8D50-9045-9906-FD74E025B315}" type="datetimeFigureOut">
              <a:rPr lang="en-US"/>
              <a:pPr>
                <a:defRPr/>
              </a:pPr>
              <a:t>10/6/23</a:t>
            </a:fld>
            <a:endParaRPr lang="en-US"/>
          </a:p>
        </p:txBody>
      </p:sp>
      <p:sp>
        <p:nvSpPr>
          <p:cNvPr id="4" name="Slide Image Placeholder 3">
            <a:extLst>
              <a:ext uri="{FF2B5EF4-FFF2-40B4-BE49-F238E27FC236}">
                <a16:creationId xmlns:a16="http://schemas.microsoft.com/office/drawing/2014/main" id="{10454BD9-1BE2-2C21-EC99-F9DF2F1FA8D9}"/>
              </a:ext>
            </a:extLst>
          </p:cNvPr>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a:p>
        </p:txBody>
      </p:sp>
      <p:sp>
        <p:nvSpPr>
          <p:cNvPr id="5" name="Notes Placeholder 4">
            <a:extLst>
              <a:ext uri="{FF2B5EF4-FFF2-40B4-BE49-F238E27FC236}">
                <a16:creationId xmlns:a16="http://schemas.microsoft.com/office/drawing/2014/main" id="{82893503-369C-01AF-6D6A-A60762B1C850}"/>
              </a:ext>
            </a:extLst>
          </p:cNvPr>
          <p:cNvSpPr>
            <a:spLocks noGrp="1"/>
          </p:cNvSpPr>
          <p:nvPr>
            <p:ph type="body" sz="quarter" idx="3"/>
          </p:nvPr>
        </p:nvSpPr>
        <p:spPr>
          <a:xfrm>
            <a:off x="695325" y="4421188"/>
            <a:ext cx="5564188" cy="4189412"/>
          </a:xfrm>
          <a:prstGeom prst="rect">
            <a:avLst/>
          </a:prstGeom>
        </p:spPr>
        <p:txBody>
          <a:bodyPr vert="horz" lIns="92930" tIns="46465" rIns="92930" bIns="4646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CCDAF0E-7EA9-E780-B029-BB0068EF989D}"/>
              </a:ext>
            </a:extLst>
          </p:cNvPr>
          <p:cNvSpPr>
            <a:spLocks noGrp="1"/>
          </p:cNvSpPr>
          <p:nvPr>
            <p:ph type="ftr" sz="quarter" idx="4"/>
          </p:nvPr>
        </p:nvSpPr>
        <p:spPr>
          <a:xfrm>
            <a:off x="0" y="8842375"/>
            <a:ext cx="3013075" cy="465138"/>
          </a:xfrm>
          <a:prstGeom prst="rect">
            <a:avLst/>
          </a:prstGeom>
        </p:spPr>
        <p:txBody>
          <a:bodyPr vert="horz" lIns="92930" tIns="46465" rIns="92930" bIns="46465"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6ADBE15-CEBE-9239-F14F-EF65432481CD}"/>
              </a:ext>
            </a:extLst>
          </p:cNvPr>
          <p:cNvSpPr>
            <a:spLocks noGrp="1"/>
          </p:cNvSpPr>
          <p:nvPr>
            <p:ph type="sldNum" sz="quarter" idx="5"/>
          </p:nvPr>
        </p:nvSpPr>
        <p:spPr>
          <a:xfrm>
            <a:off x="3940175" y="8842375"/>
            <a:ext cx="3013075" cy="465138"/>
          </a:xfrm>
          <a:prstGeom prst="rect">
            <a:avLst/>
          </a:prstGeom>
        </p:spPr>
        <p:txBody>
          <a:bodyPr vert="horz" wrap="square" lIns="92930" tIns="46465" rIns="92930" bIns="46465" numCol="1" anchor="b" anchorCtr="0" compatLnSpc="1">
            <a:prstTxWarp prst="textNoShape">
              <a:avLst/>
            </a:prstTxWarp>
          </a:bodyPr>
          <a:lstStyle>
            <a:lvl1pPr algn="r" eaLnBrk="1" hangingPunct="1">
              <a:defRPr sz="1200"/>
            </a:lvl1pPr>
          </a:lstStyle>
          <a:p>
            <a:pPr>
              <a:defRPr/>
            </a:pPr>
            <a:fld id="{9356904B-C8EB-3548-882C-A3F5135FDD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northcentralsare.org/" TargetMode="External"/><Relationship Id="rId7" Type="http://schemas.openxmlformats.org/officeDocument/2006/relationships/hyperlink" Target="http://www.youtube.com/user/NCRSAREvideo"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instagram.com/ncrsare/" TargetMode="External"/><Relationship Id="rId5" Type="http://schemas.openxmlformats.org/officeDocument/2006/relationships/hyperlink" Target="https://twitter.com/ncrsare" TargetMode="External"/><Relationship Id="rId4" Type="http://schemas.openxmlformats.org/officeDocument/2006/relationships/hyperlink" Target="https://www.facebook.com/NCRSAR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grants@michaelfields.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michaelfields.org/grants-advising-resourc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8216E02F-E15C-8801-90E3-30D0170BB5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9471AFE2-0DCA-8C83-77BF-FDA3B5E2D0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a:latin typeface="Arial" panose="020B0604020202020204" pitchFamily="34" charset="0"/>
              </a:rPr>
              <a:t>Welcome to this PowerPoint presentation about how to apply for an NCR-SARE Youth Educator grant.
Youth Educator Grant projects provide opportunities for youth in the North Central Region to learn about Sustainable Agriculture — farming and ranching that is ecologically sound, economically viable, and socially responsible.  
Educators use these grants to encourage young people and their families to try sustainable practices and see Sustainable Agriculture as a viable career option. 
My name is Joan Benjamin. I will be walking you through the online application process. This presentation will take approximately 20 minutes.</a:t>
            </a:r>
            <a:endParaRPr lang="en-US" altLang="en-US"/>
          </a:p>
        </p:txBody>
      </p:sp>
      <p:sp>
        <p:nvSpPr>
          <p:cNvPr id="5124" name="Slide Number Placeholder 3">
            <a:extLst>
              <a:ext uri="{FF2B5EF4-FFF2-40B4-BE49-F238E27FC236}">
                <a16:creationId xmlns:a16="http://schemas.microsoft.com/office/drawing/2014/main" id="{F4EEC152-AE35-B23A-FAFF-363320CD0D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E5AF94F-EEEE-764B-AB16-DA962730E1B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E7902E5-AFD9-1779-7619-FD51944436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4272C7C-3A1D-C775-08CB-722DBF0D2A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latin typeface="+mn-lt"/>
              </a:rPr>
              <a:t>Look over the information about Youth Educator Grants, then download and read a copy of the current Youth Educator Grant Call for Proposals (CFP). </a:t>
            </a:r>
            <a:r>
              <a:rPr lang="en-US" altLang="en-US" dirty="0">
                <a:latin typeface="+mn-lt"/>
              </a:rPr>
              <a:t>It contains directions, the application, and the link to submit your application.</a:t>
            </a:r>
            <a:endParaRPr lang="en-US" altLang="en-US" sz="1800" dirty="0">
              <a:latin typeface="+mn-lt"/>
              <a:cs typeface="Times New Roman" panose="02020603050405020304" pitchFamily="18" charset="0"/>
            </a:endParaRPr>
          </a:p>
          <a:p>
            <a:pPr eaLnBrk="1" hangingPunct="1">
              <a:spcBef>
                <a:spcPct val="0"/>
              </a:spcBef>
            </a:pPr>
            <a:r>
              <a:rPr lang="en-US" altLang="en-US" dirty="0">
                <a:solidFill>
                  <a:srgbClr val="000000"/>
                </a:solidFill>
                <a:latin typeface="+mn-lt"/>
              </a:rPr>
              <a:t>
Make sure you have the current call, as there are typically several changes from the previous call.  If you have any problems downloading the proposal, contact the NCR-SARE office and we can email you a copy, or mail you a print copy. </a:t>
            </a:r>
            <a:r>
              <a:rPr lang="en-US" altLang="en-US" dirty="0">
                <a:latin typeface="+mn-lt"/>
              </a:rPr>
              <a:t>
The online Submission Deadline is 4:00 p.m. Central Time, Thursday, November 9, 2023.  If you are unable to use the online system, you may submit a proposal by mail or e-mail. Mail and e-mail submissions must be received by 4 p.m. Central Time on Thursday, November 9, 2023, at the NCR-SARE Office in Saint Paul, Minnesota.
Proposals sent by Fax will NOT be accepted. They are too hard to read.</a:t>
            </a:r>
            <a:r>
              <a:rPr lang="en-US" altLang="en-US" dirty="0"/>
              <a:t>
</a:t>
            </a:r>
            <a:r>
              <a:rPr lang="en-US" altLang="en-US" dirty="0">
                <a:solidFill>
                  <a:srgbClr val="000000"/>
                </a:solidFill>
              </a:rPr>
              <a:t> </a:t>
            </a:r>
          </a:p>
          <a:p>
            <a:pPr eaLnBrk="1" hangingPunct="1"/>
            <a:r>
              <a:rPr lang="en-US" altLang="en-US" dirty="0">
                <a:solidFill>
                  <a:srgbClr val="000000"/>
                </a:solidFill>
              </a:rPr>
              <a:t>
</a:t>
            </a:r>
            <a:endParaRPr lang="en-US" altLang="en-US" dirty="0"/>
          </a:p>
        </p:txBody>
      </p:sp>
      <p:sp>
        <p:nvSpPr>
          <p:cNvPr id="23556" name="Slide Number Placeholder 3">
            <a:extLst>
              <a:ext uri="{FF2B5EF4-FFF2-40B4-BE49-F238E27FC236}">
                <a16:creationId xmlns:a16="http://schemas.microsoft.com/office/drawing/2014/main" id="{EE74808E-4851-8D47-BA0E-6C20956AE1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A77C4E5-4A7E-1D40-AA90-01AB272D1AF0}"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69E51D0-0937-145F-3172-8EA33DDD18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07ED30F-0999-B23F-ABA2-8F215CBFC9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Whenever you apply for a grant, be sure to read the Call for Proposals first. It contains directions and the application and can help you determine if the grant is a good match for you. </a:t>
            </a:r>
          </a:p>
          <a:p>
            <a:pPr eaLnBrk="1" hangingPunct="1"/>
            <a:endParaRPr lang="en-US" altLang="en-US" dirty="0"/>
          </a:p>
          <a:p>
            <a:pPr eaLnBrk="1" hangingPunct="1"/>
            <a:r>
              <a:rPr lang="en-US" altLang="en-US" dirty="0"/>
              <a:t>At the top of the Youth Educator Grant Call for Proposals, you will see the link to use to submit a proposal. Or you can click on the “Apply Now” button on the NCR-SARE homepage.</a:t>
            </a:r>
          </a:p>
          <a:p>
            <a:pPr eaLnBrk="1" hangingPunct="1"/>
            <a:endParaRPr lang="en-US" altLang="en-US" dirty="0"/>
          </a:p>
        </p:txBody>
      </p:sp>
      <p:sp>
        <p:nvSpPr>
          <p:cNvPr id="25604" name="Slide Number Placeholder 3">
            <a:extLst>
              <a:ext uri="{FF2B5EF4-FFF2-40B4-BE49-F238E27FC236}">
                <a16:creationId xmlns:a16="http://schemas.microsoft.com/office/drawing/2014/main" id="{74DA62E3-30E6-BAE6-B2FB-02A561CC26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2F40A29-9BED-D148-B537-AD5AF4915D12}"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97ED6DB-6F18-1BE8-0E08-FE7D7F44EF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E91189D-F18E-03C5-1ABA-0386541E79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mn-lt"/>
              </a:rPr>
              <a:t>When you click on the link in the Call for proposals (https://projects.sare.org/), you will see the “SARE Grant Management System” page. </a:t>
            </a:r>
          </a:p>
          <a:p>
            <a:pPr eaLnBrk="1" hangingPunct="1">
              <a:spcBef>
                <a:spcPct val="0"/>
              </a:spcBef>
            </a:pPr>
            <a:endParaRPr lang="en-US" altLang="en-US" dirty="0">
              <a:latin typeface="+mn-lt"/>
            </a:endParaRPr>
          </a:p>
          <a:p>
            <a:pPr eaLnBrk="1" hangingPunct="1">
              <a:spcBef>
                <a:spcPct val="0"/>
              </a:spcBef>
            </a:pPr>
            <a:r>
              <a:rPr lang="en-US" altLang="en-US" dirty="0">
                <a:latin typeface="+mn-lt"/>
              </a:rPr>
              <a:t>If you click on “Apply Now,” you will see a similar page shown in the inset, with the title, “Apply For A Grant.” You can start your application from either page.
If you’ve never had a SARE grant before, you will first need to create an account and complete your user profile.  Click on “Create an account.”
If you’ve had a SARE grant before and filed reports in this system, your profile will already be in the system, and you can “Log in” with the information you used for reporting.
I’ll now guide you through using the online application system. </a:t>
            </a:r>
          </a:p>
        </p:txBody>
      </p:sp>
      <p:sp>
        <p:nvSpPr>
          <p:cNvPr id="27652" name="Slide Number Placeholder 3">
            <a:extLst>
              <a:ext uri="{FF2B5EF4-FFF2-40B4-BE49-F238E27FC236}">
                <a16:creationId xmlns:a16="http://schemas.microsoft.com/office/drawing/2014/main" id="{7ADB55AF-2F93-EBCA-2287-8CDD3F95F3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fld id="{19A9399E-14F0-8640-89E4-5BBB1C46A3CA}" type="slidenum">
              <a:rPr lang="en-US" altLang="en-US" sz="1300" smtClean="0">
                <a:solidFill>
                  <a:srgbClr val="000000"/>
                </a:solidFill>
                <a:latin typeface="Arial" panose="020B0604020202020204" pitchFamily="34" charset="0"/>
              </a:rPr>
              <a:pPr/>
              <a:t>12</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AE3AB251-0758-C64F-95EE-3CD44F5C4B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685D4668-6811-B247-99CE-FFB6108173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662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To “Create an account,” complete the requested information, then click on “Register” in the lower left-hand side of the webpage. Information about your application will be sent to the email address you provide here.
We also request demographic information. The North Central Region SARE program is committed to an ethic of openness, inclusiveness, and diversity in all its programs, policies, and procedures. 
To monitor our performance in these areas, we collect demographic information. We appreciate your help with this. </a:t>
            </a:r>
          </a:p>
          <a:p>
            <a:pPr marL="0" marR="0" lvl="0" indent="0" algn="l" defTabSz="936625"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662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Demographic information is not linked to your proposal. You must answer the demographic questions, but you may choose “prefer to not answer” for each question. If you have questions, please contact Joan Benjamin at BenjaminJ@lincolnu.edu or 573-681-5545.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en-US" altLang="en-US" dirty="0">
                <a:latin typeface="Arial" panose="020B0604020202020204" pitchFamily="34" charset="0"/>
              </a:rPr>
              <a:t>
</a:t>
            </a:r>
            <a:endParaRPr lang="en-US" altLang="en-US" dirty="0"/>
          </a:p>
        </p:txBody>
      </p:sp>
      <p:sp>
        <p:nvSpPr>
          <p:cNvPr id="51203" name="Slide Number Placeholder 3">
            <a:extLst>
              <a:ext uri="{FF2B5EF4-FFF2-40B4-BE49-F238E27FC236}">
                <a16:creationId xmlns:a16="http://schemas.microsoft.com/office/drawing/2014/main" id="{0833321A-4557-2B43-9E6F-74FE68A816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81075" rtl="0" eaLnBrk="1" fontAlgn="base" latinLnBrk="0" hangingPunct="1">
              <a:lnSpc>
                <a:spcPct val="100000"/>
              </a:lnSpc>
              <a:spcBef>
                <a:spcPct val="0"/>
              </a:spcBef>
              <a:spcAft>
                <a:spcPct val="0"/>
              </a:spcAft>
              <a:buClrTx/>
              <a:buSzTx/>
              <a:buFontTx/>
              <a:buNone/>
              <a:tabLst/>
              <a:defRPr/>
            </a:pPr>
            <a:fld id="{6CA44E61-6D66-9647-BB3A-419A2657290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81075"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9A5A1C4-4C97-4741-7E78-C0126B7385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7C672BD-892C-B4F0-2A0C-B1C7CD6126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mn-lt"/>
              </a:rPr>
              <a:t>Once you have completed the information and logged into the system, you’ll see this screen. 
</a:t>
            </a:r>
          </a:p>
          <a:p>
            <a:pPr eaLnBrk="1" hangingPunct="1">
              <a:spcBef>
                <a:spcPct val="0"/>
              </a:spcBef>
            </a:pPr>
            <a:r>
              <a:rPr lang="en-US" altLang="en-US" dirty="0">
                <a:latin typeface="+mn-lt"/>
              </a:rPr>
              <a:t>Click on “Start a new grant proposal” or “Manage my grant proposals” (if you have already started a proposal).” </a:t>
            </a:r>
          </a:p>
          <a:p>
            <a:pPr eaLnBrk="1" hangingPunct="1">
              <a:spcBef>
                <a:spcPct val="0"/>
              </a:spcBef>
            </a:pPr>
            <a:endParaRPr lang="en-US" altLang="en-US" dirty="0">
              <a:latin typeface="+mn-lt"/>
            </a:endParaRPr>
          </a:p>
          <a:p>
            <a:pPr eaLnBrk="1" hangingPunct="1">
              <a:spcBef>
                <a:spcPct val="0"/>
              </a:spcBef>
            </a:pPr>
            <a:r>
              <a:rPr lang="en-US" altLang="en-US" dirty="0">
                <a:latin typeface="+mn-lt"/>
              </a:rPr>
              <a:t>If you’ve submitted proposals before, or had a project funded before, you’ll see them listed on this page.   </a:t>
            </a:r>
          </a:p>
        </p:txBody>
      </p:sp>
      <p:sp>
        <p:nvSpPr>
          <p:cNvPr id="31748" name="Slide Number Placeholder 3">
            <a:extLst>
              <a:ext uri="{FF2B5EF4-FFF2-40B4-BE49-F238E27FC236}">
                <a16:creationId xmlns:a16="http://schemas.microsoft.com/office/drawing/2014/main" id="{DFE780F9-4CB5-A288-0408-F807BEFBA9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9F63483E-7F69-A242-991A-11D1DC822EB0}" type="slidenum">
              <a:rPr lang="en-US" altLang="en-US" sz="1300" smtClean="0">
                <a:solidFill>
                  <a:srgbClr val="000000"/>
                </a:solidFill>
                <a:latin typeface="Arial" panose="020B0604020202020204" pitchFamily="34" charset="0"/>
              </a:rPr>
              <a:pPr/>
              <a:t>14</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34ACEFCE-132D-D74B-990C-031FA9638C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5F0038E3-4CC5-C046-9ABC-463412CD7B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mn-lt"/>
              </a:rPr>
              <a:t>You will see a list of all open grant applications, for all four SARE regions.
Choose the North Central Region by clicking on the plus sign (+).  Then choose the correct grant program.  You will be completing the North Central Youth Educator Grant application.
</a:t>
            </a:r>
          </a:p>
          <a:p>
            <a:r>
              <a:rPr lang="en-US" altLang="en-US" dirty="0">
                <a:latin typeface="+mn-lt"/>
              </a:rPr>
              <a:t>Click on “Begin a new proposal.”</a:t>
            </a:r>
          </a:p>
          <a:p>
            <a:endParaRPr lang="en-US" altLang="en-US" dirty="0"/>
          </a:p>
        </p:txBody>
      </p:sp>
      <p:sp>
        <p:nvSpPr>
          <p:cNvPr id="4" name="Slide Number Placeholder 3">
            <a:extLst>
              <a:ext uri="{FF2B5EF4-FFF2-40B4-BE49-F238E27FC236}">
                <a16:creationId xmlns:a16="http://schemas.microsoft.com/office/drawing/2014/main" id="{8C566ABC-9AF8-2742-8586-77123DDBED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A378D-B0C8-A244-80EC-DDCCAA4A79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5B8C9BF-6DB7-6558-27DB-B8A10B40D5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B31075C-6F00-DCD8-005B-DBB793B43C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662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 first items that must be completed are marked as “Missing.” For example, “Missing title” or “Missing description.”
Click on “Edit title,” then type in the title of your proposal in the space provided. This lets reviewers know what your project is about – be descriptive but not too wordy. 
Use key words that are useful for finding your project in a website search. Limit the title to 150 characters or less including spaces (this is about 25 words).  
Click on “Save title” to save your title.  Note that throughout the application, you must click on “Save” after every entry to save the information you’ve entered.</a:t>
            </a:r>
          </a:p>
          <a:p>
            <a:pPr marL="0" marR="0" lvl="0" indent="0" algn="l" defTabSz="936625"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662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Click on “Edit title” again to change your answer.</a:t>
            </a:r>
            <a:endParaRPr lang="en-US" altLang="en-US" dirty="0">
              <a:latin typeface="+mn-lt"/>
            </a:endParaRPr>
          </a:p>
          <a:p>
            <a:pPr defTabSz="928688" eaLnBrk="1" hangingPunct="1">
              <a:spcBef>
                <a:spcPct val="0"/>
              </a:spcBef>
            </a:pPr>
            <a:endParaRPr lang="en-US" altLang="en-US" dirty="0"/>
          </a:p>
          <a:p>
            <a:pPr defTabSz="928688" eaLnBrk="1" hangingPunct="1">
              <a:spcBef>
                <a:spcPct val="0"/>
              </a:spcBef>
            </a:pPr>
            <a:endParaRPr lang="en-US" altLang="en-US" dirty="0"/>
          </a:p>
          <a:p>
            <a:pPr defTabSz="928688" eaLnBrk="1" hangingPunct="1">
              <a:spcBef>
                <a:spcPct val="0"/>
              </a:spcBef>
            </a:pPr>
            <a:r>
              <a:rPr lang="en-US" altLang="en-US" dirty="0"/>
              <a:t>
</a:t>
            </a:r>
          </a:p>
        </p:txBody>
      </p:sp>
      <p:sp>
        <p:nvSpPr>
          <p:cNvPr id="35844" name="Slide Number Placeholder 3">
            <a:extLst>
              <a:ext uri="{FF2B5EF4-FFF2-40B4-BE49-F238E27FC236}">
                <a16:creationId xmlns:a16="http://schemas.microsoft.com/office/drawing/2014/main" id="{BFF41364-9C83-7B3D-A2DC-32F8035436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fld id="{5435F69C-D7D2-4B42-ABF6-00D771AB8736}" type="slidenum">
              <a:rPr lang="en-US" altLang="en-US" sz="1300" smtClean="0">
                <a:solidFill>
                  <a:srgbClr val="000000"/>
                </a:solidFill>
                <a:latin typeface="Arial" panose="020B0604020202020204" pitchFamily="34" charset="0"/>
              </a:rPr>
              <a:pPr/>
              <a:t>16</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1F44133-33E5-F2E9-D606-4FD3E6E4E3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EBC9B71-8076-8D66-2745-37614C0FFA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sz="1200" dirty="0">
                <a:latin typeface="+mn-lt"/>
              </a:rPr>
              <a:t>To fill in the Project Description, click on “Edit description” and provide a brief proposal description of </a:t>
            </a:r>
            <a:r>
              <a:rPr lang="en-US" sz="1200" dirty="0">
                <a:effectLst/>
                <a:latin typeface="+mn-lt"/>
                <a:ea typeface="Times New Roman" panose="02020603050405020304" pitchFamily="18" charset="0"/>
              </a:rPr>
              <a:t>300 characters or less—including spaces, which is about 35 words</a:t>
            </a:r>
            <a:r>
              <a:rPr lang="en-US" altLang="en-US" sz="1200" dirty="0">
                <a:latin typeface="+mn-lt"/>
              </a:rPr>
              <a:t>. For most answers with a character or word limit, the system tracks the entry so that you know when you’re running out of room. Click on “Save description” to save the text you entered.</a:t>
            </a:r>
            <a:endParaRPr lang="en-US" altLang="en-US" sz="1200" dirty="0"/>
          </a:p>
        </p:txBody>
      </p:sp>
      <p:sp>
        <p:nvSpPr>
          <p:cNvPr id="37892" name="Slide Number Placeholder 3">
            <a:extLst>
              <a:ext uri="{FF2B5EF4-FFF2-40B4-BE49-F238E27FC236}">
                <a16:creationId xmlns:a16="http://schemas.microsoft.com/office/drawing/2014/main" id="{081AB30D-1778-8860-3BBB-4AEA5B0C87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91AD0EB5-90D5-E549-AC8E-E53C1CD182B5}" type="slidenum">
              <a:rPr lang="en-US" altLang="en-US" sz="1300" smtClean="0">
                <a:solidFill>
                  <a:srgbClr val="000000"/>
                </a:solidFill>
                <a:latin typeface="Arial" panose="020B0604020202020204" pitchFamily="34" charset="0"/>
              </a:rPr>
              <a:pPr/>
              <a:t>17</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E8C0E67-0696-ABD2-6FE2-31935BA3D5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68CDEEDA-A381-42F3-1619-472E97B868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662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You’re ready to move to the first section of the application, “General Information.” Click on “General Information” to answer the questions in that section. </a:t>
            </a:r>
          </a:p>
          <a:p>
            <a:pPr defTabSz="928688" eaLnBrk="1" hangingPunct="1">
              <a:spcBef>
                <a:spcPct val="0"/>
              </a:spcBef>
            </a:pPr>
            <a:endParaRPr lang="en-US" altLang="en-US" dirty="0"/>
          </a:p>
        </p:txBody>
      </p:sp>
      <p:sp>
        <p:nvSpPr>
          <p:cNvPr id="39940" name="Slide Number Placeholder 3">
            <a:extLst>
              <a:ext uri="{FF2B5EF4-FFF2-40B4-BE49-F238E27FC236}">
                <a16:creationId xmlns:a16="http://schemas.microsoft.com/office/drawing/2014/main" id="{C53718BD-2C5C-F968-4D8E-177C871C7A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fld id="{2152DA35-2266-7146-BF84-971A5A920DFA}" type="slidenum">
              <a:rPr lang="en-US" altLang="en-US" sz="1300" smtClean="0">
                <a:solidFill>
                  <a:srgbClr val="000000"/>
                </a:solidFill>
                <a:latin typeface="Arial" panose="020B0604020202020204" pitchFamily="34" charset="0"/>
              </a:rPr>
              <a:pPr/>
              <a:t>18</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A3C2666-10DA-2394-5CDA-929DD844CF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F40EA97-A060-6EA7-CC87-FBD5603CF3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662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Add Project Co-coordinators, if there are any, by clicking on “Add a cooperator.” Complete the contact information for Project Co-coordinators or cooperators. Include their email addresses so we can send them a link to confirm their participation. Then click on “Save.” </a:t>
            </a:r>
          </a:p>
          <a:p>
            <a:pPr marL="0" marR="0" lvl="0" indent="0" algn="l" defTabSz="936625"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662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Next, click on the “Edit” button next to each question and enter your answers.  Some boxes give you a list to choose from. For example, when you click on “Edit” to fill in the state where the project work is taking place, you will see “select one” which means there is a drop-down menu that that will appear when you click on the “down” indicator. Be sure to click on “Save” after you answer each question.</a:t>
            </a:r>
          </a:p>
        </p:txBody>
      </p:sp>
      <p:sp>
        <p:nvSpPr>
          <p:cNvPr id="41988" name="Slide Number Placeholder 3">
            <a:extLst>
              <a:ext uri="{FF2B5EF4-FFF2-40B4-BE49-F238E27FC236}">
                <a16:creationId xmlns:a16="http://schemas.microsoft.com/office/drawing/2014/main" id="{4CE6C5EA-9985-3322-A109-47E3AB111C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6175BFCD-E6A6-844A-9D12-78301E8377D4}" type="slidenum">
              <a:rPr lang="en-US" altLang="en-US" sz="1300" smtClean="0">
                <a:solidFill>
                  <a:srgbClr val="000000"/>
                </a:solidFill>
                <a:latin typeface="Arial" panose="020B0604020202020204" pitchFamily="34" charset="0"/>
              </a:rPr>
              <a:pPr/>
              <a:t>19</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5A075D-2C75-4706-6021-CBF0F859AE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244C184-F8BE-EB29-235B-ECF98B5057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dirty="0">
                <a:latin typeface="+mn-lt"/>
              </a:rPr>
              <a:t>SARE is part of USDA and is funded through the National Institute of Food and Agriculture or NIFA program. 
SARE’s purpose is to provide grants and outreach to advance sustainable innovations to the whole of American agriculture.
</a:t>
            </a:r>
          </a:p>
        </p:txBody>
      </p:sp>
      <p:sp>
        <p:nvSpPr>
          <p:cNvPr id="7172" name="Slide Number Placeholder 3">
            <a:extLst>
              <a:ext uri="{FF2B5EF4-FFF2-40B4-BE49-F238E27FC236}">
                <a16:creationId xmlns:a16="http://schemas.microsoft.com/office/drawing/2014/main" id="{4D7120B1-A630-73C1-B519-A90EF96602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5F58CA1-D3F8-8E4D-B682-3C02600E8C96}"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42ABB9A-57B8-FA4C-513E-30B09FA14B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3AB8E8C-B29C-7213-FD6D-DBF9002F3E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6625" rtl="0" eaLnBrk="1" fontAlgn="base" latinLnBrk="0" hangingPunct="1">
              <a:lnSpc>
                <a:spcPct val="100000"/>
              </a:lnSpc>
              <a:spcBef>
                <a:spcPct val="0"/>
              </a:spcBef>
              <a:spcAft>
                <a:spcPct val="0"/>
              </a:spcAft>
              <a:buClrTx/>
              <a:buSzTx/>
              <a:buFontTx/>
              <a:buNone/>
              <a:tabLst/>
              <a:defRPr/>
            </a:pPr>
            <a:r>
              <a:rPr lang="en-US" altLang="en-US" dirty="0">
                <a:latin typeface="+mn-lt"/>
              </a:rPr>
              <a:t>Once you have completed and saved an answer, a green check mark appears next to that question. </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To change your answer, click on “Edit,” change your answer, and click on “Save.”</a:t>
            </a:r>
          </a:p>
          <a:p>
            <a:pPr defTabSz="936625" eaLnBrk="1" hangingPunct="1">
              <a:spcBef>
                <a:spcPct val="0"/>
              </a:spcBef>
            </a:pPr>
            <a:endParaRPr lang="en-US" altLang="en-US" dirty="0"/>
          </a:p>
        </p:txBody>
      </p:sp>
      <p:sp>
        <p:nvSpPr>
          <p:cNvPr id="44036" name="Slide Number Placeholder 3">
            <a:extLst>
              <a:ext uri="{FF2B5EF4-FFF2-40B4-BE49-F238E27FC236}">
                <a16:creationId xmlns:a16="http://schemas.microsoft.com/office/drawing/2014/main" id="{5F477A5A-1B24-F607-116A-A8AB644DE6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9C5D7B32-C331-954B-87E1-28616A03D7BB}" type="slidenum">
              <a:rPr lang="en-US" altLang="en-US" sz="1300" smtClean="0">
                <a:solidFill>
                  <a:srgbClr val="000000"/>
                </a:solidFill>
                <a:latin typeface="Arial" panose="020B0604020202020204" pitchFamily="34" charset="0"/>
              </a:rPr>
              <a:pPr/>
              <a:t>20</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01E95AE-2BBA-3B1C-997E-19EB895AEC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468361-E29F-2459-4970-655146A8A7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Once you have answered the questions and saved all information in the “General Information” section, click on “Next Section” to move to the next set of questions, or click on “Proposal Overview” to see which sections are yet to be completed. These options are available at the top and bottom of the web page. You can also click on “View Draft” to see how your proposal looks so far, or “Call for Proposals,” if you want to review instructions.</a:t>
            </a:r>
          </a:p>
        </p:txBody>
      </p:sp>
      <p:sp>
        <p:nvSpPr>
          <p:cNvPr id="46084" name="Slide Number Placeholder 3">
            <a:extLst>
              <a:ext uri="{FF2B5EF4-FFF2-40B4-BE49-F238E27FC236}">
                <a16:creationId xmlns:a16="http://schemas.microsoft.com/office/drawing/2014/main" id="{229D330F-FDF9-39D6-4E8E-B70D7CCEB9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A4FE44E0-40B0-FC41-A0FD-77225FAA26F4}" type="slidenum">
              <a:rPr lang="en-US" altLang="en-US" sz="1300" smtClean="0">
                <a:solidFill>
                  <a:srgbClr val="000000"/>
                </a:solidFill>
                <a:latin typeface="Arial" panose="020B0604020202020204" pitchFamily="34" charset="0"/>
              </a:rPr>
              <a:pPr/>
              <a:t>21</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2C54D27-F384-5FB4-F993-3B74905935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A0A391E-F17E-587B-7DDF-BAFE86E579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662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If you return to “Proposal Overview,” you will see which sections are completed and which still need to be filled out. </a:t>
            </a:r>
            <a:r>
              <a:rPr lang="en-US" altLang="en-US" dirty="0">
                <a:latin typeface="+mn-lt"/>
              </a:rPr>
              <a:t>Sections that have not been completed have a red asterisk (</a:t>
            </a:r>
            <a:r>
              <a:rPr lang="en-US" altLang="en-US" dirty="0">
                <a:solidFill>
                  <a:srgbClr val="FF0000"/>
                </a:solidFill>
                <a:latin typeface="+mn-lt"/>
              </a:rPr>
              <a:t>*</a:t>
            </a:r>
            <a:r>
              <a:rPr lang="en-US" altLang="en-US" dirty="0">
                <a:latin typeface="+mn-lt"/>
              </a:rPr>
              <a:t>) beside them. </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Click on the next section, which is “Proposal” in this example, and complete that section.</a:t>
            </a:r>
          </a:p>
          <a:p>
            <a:pPr marL="0" marR="0" lvl="0" indent="0" algn="l" defTabSz="936625" rtl="0" eaLnBrk="1" fontAlgn="base" latinLnBrk="0" hangingPunct="1">
              <a:lnSpc>
                <a:spcPct val="100000"/>
              </a:lnSpc>
              <a:spcBef>
                <a:spcPct val="0"/>
              </a:spcBef>
              <a:spcAft>
                <a:spcPct val="0"/>
              </a:spcAft>
              <a:buClrTx/>
              <a:buSzTx/>
              <a:buFontTx/>
              <a:buNone/>
              <a:tabLst/>
              <a:defRPr/>
            </a:pPr>
            <a:endParaRPr lang="en-US" altLang="en-US" dirty="0">
              <a:latin typeface="+mn-lt"/>
            </a:endParaRPr>
          </a:p>
          <a:p>
            <a:pPr marL="0" marR="0" lvl="0" indent="0" algn="l" defTabSz="936625" rtl="0" eaLnBrk="1" fontAlgn="base" latinLnBrk="0" hangingPunct="1">
              <a:lnSpc>
                <a:spcPct val="100000"/>
              </a:lnSpc>
              <a:spcBef>
                <a:spcPct val="0"/>
              </a:spcBef>
              <a:spcAft>
                <a:spcPct val="0"/>
              </a:spcAft>
              <a:buClrTx/>
              <a:buSzTx/>
              <a:buFontTx/>
              <a:buNone/>
              <a:tabLst/>
              <a:defRPr/>
            </a:pPr>
            <a:r>
              <a:rPr lang="en-US" altLang="en-US" dirty="0">
                <a:latin typeface="+mn-lt"/>
              </a:rPr>
              <a:t>Sections that are completed will </a:t>
            </a:r>
            <a:r>
              <a:rPr lang="en-US" altLang="en-US" u="none" dirty="0">
                <a:latin typeface="+mn-lt"/>
              </a:rPr>
              <a:t>not</a:t>
            </a:r>
            <a:r>
              <a:rPr lang="en-US" altLang="en-US" dirty="0">
                <a:latin typeface="+mn-lt"/>
              </a:rPr>
              <a:t> have a red asterisk beside the section heading, like “General Information” in this example. </a:t>
            </a:r>
          </a:p>
        </p:txBody>
      </p:sp>
      <p:sp>
        <p:nvSpPr>
          <p:cNvPr id="48132" name="Slide Number Placeholder 3">
            <a:extLst>
              <a:ext uri="{FF2B5EF4-FFF2-40B4-BE49-F238E27FC236}">
                <a16:creationId xmlns:a16="http://schemas.microsoft.com/office/drawing/2014/main" id="{1563F1A5-B76A-AA45-63C7-55B1084E71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729848CF-5667-A242-A292-FF31DB7525AB}" type="slidenum">
              <a:rPr lang="en-US" altLang="en-US" sz="1300" smtClean="0">
                <a:solidFill>
                  <a:srgbClr val="000000"/>
                </a:solidFill>
                <a:latin typeface="Arial" panose="020B0604020202020204" pitchFamily="34" charset="0"/>
              </a:rPr>
              <a:pPr/>
              <a:t>22</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7B6DE0F-184D-7AB3-EE9C-B3CFA8B8E3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68783E29-6E4E-E9BA-9E72-7FC9CD0FB4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Answer each question in the “Proposal” section.  The system will show you how many words you have used so you don’t go over the limit. In this example, 72 out of 100 words have been used. </a:t>
            </a:r>
          </a:p>
          <a:p>
            <a:pPr defTabSz="936625" eaLnBrk="1" hangingPunct="1">
              <a:spcBef>
                <a:spcPct val="0"/>
              </a:spcBef>
            </a:pPr>
            <a:r>
              <a:rPr lang="en-US" altLang="en-US" dirty="0"/>
              <a:t>
Be sure to save your answers.</a:t>
            </a:r>
          </a:p>
        </p:txBody>
      </p:sp>
      <p:sp>
        <p:nvSpPr>
          <p:cNvPr id="50180" name="Slide Number Placeholder 3">
            <a:extLst>
              <a:ext uri="{FF2B5EF4-FFF2-40B4-BE49-F238E27FC236}">
                <a16:creationId xmlns:a16="http://schemas.microsoft.com/office/drawing/2014/main" id="{54ED7299-039B-F74B-F920-C6ED02FFAC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EAA84B74-A17D-3A46-80C5-56BF209BF187}" type="slidenum">
              <a:rPr lang="en-US" altLang="en-US" sz="1300" smtClean="0">
                <a:solidFill>
                  <a:srgbClr val="000000"/>
                </a:solidFill>
                <a:latin typeface="Arial" panose="020B0604020202020204" pitchFamily="34" charset="0"/>
              </a:rPr>
              <a:pPr/>
              <a:t>23</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C500F8E-7B70-77BE-78FD-929AFA3EDA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35CC0D21-EFC4-15A6-7894-07AF34C4EE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dirty="0">
                <a:latin typeface="+mn-lt"/>
              </a:rPr>
              <a:t>Return to the Proposal Overview. You’ll see that you’ve successfully completed and saved all required information in the first two sections.  The </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red asterisks (</a:t>
            </a:r>
            <a:r>
              <a:rPr kumimoji="0" lang="en-US" altLang="en-US" sz="1200" b="0" i="0" u="none" strike="noStrike" kern="1200" cap="none" spc="0" normalizeH="0" baseline="0" noProof="0" dirty="0">
                <a:ln>
                  <a:noFill/>
                </a:ln>
                <a:solidFill>
                  <a:srgbClr val="FF0000"/>
                </a:solidFill>
                <a:effectLst/>
                <a:uLnTx/>
                <a:uFillTx/>
                <a:latin typeface="+mn-lt"/>
                <a:ea typeface="+mn-ea"/>
                <a:cs typeface="+mn-cs"/>
              </a:rPr>
              <a:t>*</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a:t>
            </a:r>
            <a:r>
              <a:rPr lang="en-US" altLang="en-US" dirty="0">
                <a:latin typeface="+mn-lt"/>
              </a:rPr>
              <a:t>are gone.</a:t>
            </a:r>
          </a:p>
          <a:p>
            <a:pPr defTabSz="928688" eaLnBrk="1" hangingPunct="1">
              <a:spcBef>
                <a:spcPct val="0"/>
              </a:spcBef>
            </a:pPr>
            <a:endParaRPr lang="en-US" altLang="en-US" dirty="0">
              <a:latin typeface="+mn-lt"/>
            </a:endParaRPr>
          </a:p>
          <a:p>
            <a:pPr defTabSz="928688" eaLnBrk="1" hangingPunct="1">
              <a:spcBef>
                <a:spcPct val="0"/>
              </a:spcBef>
            </a:pPr>
            <a:r>
              <a:rPr lang="en-US" altLang="en-US" dirty="0">
                <a:latin typeface="+mn-lt"/>
              </a:rPr>
              <a:t>You can view a draft of your proposal by clicking on “View Draft.”  When you click on “View Draft” you will also be provided with a link to the draft that you can share with collaborators. </a:t>
            </a:r>
          </a:p>
        </p:txBody>
      </p:sp>
      <p:sp>
        <p:nvSpPr>
          <p:cNvPr id="52228" name="Slide Number Placeholder 3">
            <a:extLst>
              <a:ext uri="{FF2B5EF4-FFF2-40B4-BE49-F238E27FC236}">
                <a16:creationId xmlns:a16="http://schemas.microsoft.com/office/drawing/2014/main" id="{5FA6B864-2ADD-C506-86A4-66795800CE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fld id="{B23AAE47-B5EC-7D4E-9FE3-43CB627F35BA}" type="slidenum">
              <a:rPr lang="en-US" altLang="en-US" sz="1300" smtClean="0">
                <a:solidFill>
                  <a:srgbClr val="000000"/>
                </a:solidFill>
                <a:latin typeface="Arial" panose="020B0604020202020204" pitchFamily="34" charset="0"/>
              </a:rPr>
              <a:pPr/>
              <a:t>24</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EB140BC-CEFE-363F-E5F4-350B0A2121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C2A9F09-93B3-CD93-4EEF-47916ACAD1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dirty="0"/>
              <a:t>When you click on “View Draft”, a new window opens where you can see your draft proposal.  Copy the “Link to share” to send to people you are working with so they can see and review the same draft.</a:t>
            </a:r>
          </a:p>
          <a:p>
            <a:pPr defTabSz="928688" eaLnBrk="1" hangingPunct="1">
              <a:spcBef>
                <a:spcPct val="0"/>
              </a:spcBef>
            </a:pPr>
            <a:endParaRPr lang="en-US" altLang="en-US" dirty="0"/>
          </a:p>
          <a:p>
            <a:pPr defTabSz="928688" eaLnBrk="1" hangingPunct="1">
              <a:spcBef>
                <a:spcPct val="0"/>
              </a:spcBef>
            </a:pPr>
            <a:r>
              <a:rPr lang="en-US" altLang="en-US" dirty="0"/>
              <a:t>To print a copy of your proposal draft, click on “Download PDF,”  then print. 
To return to your proposal, close the draft window or click on “Edit Proposal.”
</a:t>
            </a:r>
          </a:p>
        </p:txBody>
      </p:sp>
      <p:sp>
        <p:nvSpPr>
          <p:cNvPr id="54276" name="Slide Number Placeholder 3">
            <a:extLst>
              <a:ext uri="{FF2B5EF4-FFF2-40B4-BE49-F238E27FC236}">
                <a16:creationId xmlns:a16="http://schemas.microsoft.com/office/drawing/2014/main" id="{927CDEB8-DB89-9484-7F09-176F96417B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fld id="{3F256763-B7BD-F543-B1E4-39A81B07BCBB}" type="slidenum">
              <a:rPr lang="en-US" altLang="en-US" sz="1300" smtClean="0">
                <a:solidFill>
                  <a:srgbClr val="000000"/>
                </a:solidFill>
                <a:latin typeface="Arial" panose="020B0604020202020204" pitchFamily="34" charset="0"/>
              </a:rPr>
              <a:pPr/>
              <a:t>25</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978C6AD-39D3-47F9-AC28-338B1FD11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D540619-838D-64E3-C1B8-C80BBAA02F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dirty="0"/>
              <a:t>You are now ready to complete the budget section. Click on “Budget.”
</a:t>
            </a:r>
          </a:p>
        </p:txBody>
      </p:sp>
      <p:sp>
        <p:nvSpPr>
          <p:cNvPr id="56324" name="Slide Number Placeholder 3">
            <a:extLst>
              <a:ext uri="{FF2B5EF4-FFF2-40B4-BE49-F238E27FC236}">
                <a16:creationId xmlns:a16="http://schemas.microsoft.com/office/drawing/2014/main" id="{893BB64C-49E9-7823-4FB0-250312CFDF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fld id="{3B1664F7-0AFF-604C-9663-C39F681D9628}" type="slidenum">
              <a:rPr lang="en-US" altLang="en-US" sz="1300" smtClean="0">
                <a:solidFill>
                  <a:srgbClr val="000000"/>
                </a:solidFill>
                <a:latin typeface="Arial" panose="020B0604020202020204" pitchFamily="34" charset="0"/>
              </a:rPr>
              <a:pPr/>
              <a:t>26</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CC789B8-732A-F6F0-4F06-4FB3275D7B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2C17CD8E-003D-D68E-D444-D394BA38A3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Read the Budget instructions in the Call for Proposals, then enter each item of your budget by clicking on “Add a Budget Item.”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Your budget items should match the materials and labor described in your grant proposal.</a:t>
            </a:r>
          </a:p>
          <a:p>
            <a:pPr defTabSz="928688" eaLnBrk="1" hangingPunct="1">
              <a:spcBef>
                <a:spcPct val="0"/>
              </a:spcBef>
            </a:pPr>
            <a:endParaRPr lang="en-US" altLang="en-US" dirty="0">
              <a:latin typeface="+mn-lt"/>
            </a:endParaRPr>
          </a:p>
          <a:p>
            <a:pPr defTabSz="928688" eaLnBrk="1" hangingPunct="1">
              <a:spcBef>
                <a:spcPct val="0"/>
              </a:spcBef>
            </a:pPr>
            <a:r>
              <a:rPr lang="en-US" altLang="en-US" dirty="0">
                <a:latin typeface="+mn-lt"/>
              </a:rPr>
              <a:t>Reviewers look for realistic budgets. Use the real cost of items rather than estimates. Look up budget items on the Internet or call suppliers to find out costs.</a:t>
            </a:r>
          </a:p>
        </p:txBody>
      </p:sp>
      <p:sp>
        <p:nvSpPr>
          <p:cNvPr id="58372" name="Slide Number Placeholder 3">
            <a:extLst>
              <a:ext uri="{FF2B5EF4-FFF2-40B4-BE49-F238E27FC236}">
                <a16:creationId xmlns:a16="http://schemas.microsoft.com/office/drawing/2014/main" id="{080672BF-6406-76A6-B662-F95204F3A4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fld id="{3961F17F-D9A4-D44E-A686-08006C7789B2}" type="slidenum">
              <a:rPr lang="en-US" altLang="en-US" sz="1300" smtClean="0">
                <a:solidFill>
                  <a:srgbClr val="000000"/>
                </a:solidFill>
                <a:latin typeface="Arial" panose="020B0604020202020204" pitchFamily="34" charset="0"/>
              </a:rPr>
              <a:pPr/>
              <a:t>27</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23A9D975-09B4-E07F-E9F8-58CCE1521A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4E43B437-0E06-4F8E-49CA-5EC5028C94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Click on “Add a budget item” then click on the down arrow under “Budget Category” to open the drop-down menu of budget categories. Chose the category for the item you want to add. </a:t>
            </a:r>
          </a:p>
        </p:txBody>
      </p:sp>
      <p:sp>
        <p:nvSpPr>
          <p:cNvPr id="60420" name="Slide Number Placeholder 3">
            <a:extLst>
              <a:ext uri="{FF2B5EF4-FFF2-40B4-BE49-F238E27FC236}">
                <a16:creationId xmlns:a16="http://schemas.microsoft.com/office/drawing/2014/main" id="{4AF1EF71-3D1D-9B49-B72B-554E178C27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E56141E4-9548-8045-B76D-815080E54818}" type="slidenum">
              <a:rPr lang="en-US" altLang="en-US" sz="1300" smtClean="0">
                <a:solidFill>
                  <a:srgbClr val="000000"/>
                </a:solidFill>
                <a:latin typeface="Arial" panose="020B0604020202020204" pitchFamily="34" charset="0"/>
              </a:rPr>
              <a:pPr/>
              <a:t>28</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CC5454B-7BC7-37D2-2E01-C3E28A2407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AC8B5FF1-0471-0D80-B1F9-84A068941D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Complete the item “Description.”  Under “Details/Justification,” show how you calculated the total cost for that item (show your math).  You can add keep adding budget items by clicking on “Add a budget item.” Be sure to click on the “Save” button to save your entries.</a:t>
            </a:r>
          </a:p>
        </p:txBody>
      </p:sp>
      <p:sp>
        <p:nvSpPr>
          <p:cNvPr id="62468" name="Slide Number Placeholder 3">
            <a:extLst>
              <a:ext uri="{FF2B5EF4-FFF2-40B4-BE49-F238E27FC236}">
                <a16:creationId xmlns:a16="http://schemas.microsoft.com/office/drawing/2014/main" id="{B6E210B8-B322-DEEA-7A3B-6A6DAEC065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5BCC80AE-D4B2-7C4F-9966-BD7512EDE7CC}" type="slidenum">
              <a:rPr lang="en-US" altLang="en-US" sz="1300" smtClean="0">
                <a:solidFill>
                  <a:srgbClr val="000000"/>
                </a:solidFill>
                <a:latin typeface="Arial" panose="020B0604020202020204" pitchFamily="34" charset="0"/>
              </a:rPr>
              <a:pPr/>
              <a:t>29</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A8BC67C2-D20F-F8BD-6D48-AD7F5F1A20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2A6A743-58C0-E8D8-FD38-D03D192689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dirty="0">
                <a:latin typeface="+mn-lt"/>
              </a:rPr>
              <a:t>The program is run by four regions—North Central, Northeast, South, and West, each guided by a volunteer Administrative Council that makes grants and sets regional priorities. 
SARE is a decentralized, grassroots grant program which means that each of the four regions makes its own funding decisions, including what type of grant programs to offer in their respective region. 
NCR-SARE’s proposal review teams and the governing Administrative Council include regional farmers and ranchers, educators, researchers and personnel from state and federal agencies.  </a:t>
            </a:r>
          </a:p>
          <a:p>
            <a:pPr defTabSz="928688" eaLnBrk="1" hangingPunct="1">
              <a:spcBef>
                <a:spcPct val="0"/>
              </a:spcBef>
            </a:pPr>
            <a:endParaRPr lang="en-US" altLang="en-US" dirty="0">
              <a:latin typeface="+mn-lt"/>
            </a:endParaRPr>
          </a:p>
          <a:p>
            <a:pPr defTabSz="928688">
              <a:spcBef>
                <a:spcPct val="0"/>
              </a:spcBef>
            </a:pPr>
            <a:r>
              <a:rPr lang="en-US" altLang="en-US" sz="1200" dirty="0">
                <a:latin typeface="+mn-lt"/>
                <a:cs typeface="Times New Roman" panose="02020603050405020304" pitchFamily="18" charset="0"/>
              </a:rPr>
              <a:t>We have a strong commitment to diversity.  Proposals that involve farmers, ranchers, and youth from historically-underserved* populations are encouraged. </a:t>
            </a:r>
          </a:p>
          <a:p>
            <a:pPr defTabSz="928688">
              <a:spcBef>
                <a:spcPct val="0"/>
              </a:spcBef>
            </a:pPr>
            <a:r>
              <a:rPr lang="en-US" altLang="en-US" sz="1200" i="1" dirty="0">
                <a:solidFill>
                  <a:srgbClr val="000000"/>
                </a:solidFill>
                <a:latin typeface="+mn-lt"/>
                <a:cs typeface="Times New Roman" panose="02020603050405020304" pitchFamily="18" charset="0"/>
              </a:rPr>
              <a:t>*USDA defines historically-underserved audiences to include socially-disadvantaged producers, limited-resource producers, beginning farmers/ranchers, and veterans. They further define socially-disadvantaged farmers and ranchers as belonging to the following groups: American Indians or Alaskan Natives, Asians, Blacks or African Americans, Native Hawaiians or other Pacific Islanders, Hispanics, and women.</a:t>
            </a:r>
            <a:endParaRPr lang="en-US" altLang="en-US" sz="1200" dirty="0">
              <a:latin typeface="+mn-lt"/>
              <a:cs typeface="Times New Roman" panose="02020603050405020304" pitchFamily="18" charset="0"/>
            </a:endParaRPr>
          </a:p>
          <a:p>
            <a:pPr defTabSz="928688" eaLnBrk="1" hangingPunct="1">
              <a:spcBef>
                <a:spcPct val="0"/>
              </a:spcBef>
            </a:pPr>
            <a:r>
              <a:rPr lang="en-US" altLang="en-US" dirty="0"/>
              <a:t>
</a:t>
            </a:r>
          </a:p>
        </p:txBody>
      </p:sp>
      <p:sp>
        <p:nvSpPr>
          <p:cNvPr id="9220" name="Slide Number Placeholder 3">
            <a:extLst>
              <a:ext uri="{FF2B5EF4-FFF2-40B4-BE49-F238E27FC236}">
                <a16:creationId xmlns:a16="http://schemas.microsoft.com/office/drawing/2014/main" id="{23726DAD-94FB-00BF-DA1A-528B958513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F14922-4ADC-6D42-AA12-72010EC816AB}"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15C2101-9DEB-951C-F678-53CFE632EA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E6B595D3-49D6-7E24-FA29-035F47238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dirty="0"/>
              <a:t>Here is a sample budget.  Once you’ve entered all your items and clicked on “Save,” scroll to the top or bottom of the webpage and click on “Proposal Overview” or “Next section.”</a:t>
            </a:r>
          </a:p>
        </p:txBody>
      </p:sp>
      <p:sp>
        <p:nvSpPr>
          <p:cNvPr id="64516" name="Slide Number Placeholder 3">
            <a:extLst>
              <a:ext uri="{FF2B5EF4-FFF2-40B4-BE49-F238E27FC236}">
                <a16:creationId xmlns:a16="http://schemas.microsoft.com/office/drawing/2014/main" id="{F2791348-BA8B-0997-A98A-05E5649820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fld id="{62B778B2-BFCB-1B4C-B9EB-C8F8A741E27D}" type="slidenum">
              <a:rPr lang="en-US" altLang="en-US" sz="1300" smtClean="0">
                <a:solidFill>
                  <a:srgbClr val="000000"/>
                </a:solidFill>
                <a:latin typeface="Arial" panose="020B0604020202020204" pitchFamily="34" charset="0"/>
              </a:rPr>
              <a:pPr/>
              <a:t>30</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29FFC6B-25EC-7C23-FD64-29F59451A7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3405691-099E-377B-E274-5C0D228B4F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dirty="0"/>
              <a:t>Once you’ve completed the three required sections, go to the Livestock Care Plan section.</a:t>
            </a:r>
          </a:p>
          <a:p>
            <a:pPr defTabSz="928688" eaLnBrk="1" hangingPunct="1">
              <a:spcBef>
                <a:spcPct val="0"/>
              </a:spcBef>
            </a:pPr>
            <a:endParaRPr lang="en-US" altLang="en-US" dirty="0"/>
          </a:p>
          <a:p>
            <a:pPr defTabSz="928688" eaLnBrk="1" hangingPunct="1">
              <a:spcBef>
                <a:spcPct val="0"/>
              </a:spcBef>
            </a:pPr>
            <a:r>
              <a:rPr lang="en-US" altLang="en-US" dirty="0"/>
              <a:t>If your project </a:t>
            </a:r>
            <a:r>
              <a:rPr lang="en-US" altLang="en-US" b="1" dirty="0"/>
              <a:t>does not</a:t>
            </a:r>
            <a:r>
              <a:rPr lang="en-US" altLang="en-US" dirty="0"/>
              <a:t> involve livestock, open the Livestock Care Plan form and answer “No” to the first question which is: Does your project involve livestock?  Click on “Save,” then click on “Proposal Overview.”</a:t>
            </a:r>
          </a:p>
          <a:p>
            <a:pPr defTabSz="928688" eaLnBrk="1" hangingPunct="1">
              <a:spcBef>
                <a:spcPct val="0"/>
              </a:spcBef>
            </a:pPr>
            <a:endParaRPr lang="en-US" altLang="en-US" dirty="0"/>
          </a:p>
          <a:p>
            <a:pPr defTabSz="928688" eaLnBrk="1" hangingPunct="1">
              <a:spcBef>
                <a:spcPct val="0"/>
              </a:spcBef>
            </a:pPr>
            <a:r>
              <a:rPr lang="en-US" altLang="en-US" dirty="0"/>
              <a:t>If your project </a:t>
            </a:r>
            <a:r>
              <a:rPr lang="en-US" altLang="en-US" b="1" dirty="0"/>
              <a:t>does</a:t>
            </a:r>
            <a:r>
              <a:rPr lang="en-US" altLang="en-US" dirty="0"/>
              <a:t> involve livestock, be sure to answer the questions in the Livestock Care Plan form and click on “Save.” Then click on “Proposal Overview.”</a:t>
            </a:r>
          </a:p>
          <a:p>
            <a:pPr defTabSz="928688"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id="{F022907F-2E0B-9D88-50CE-682B064C96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fld id="{D09597CD-9C09-8A4C-9069-2FF87E12CF03}" type="slidenum">
              <a:rPr lang="en-US" altLang="en-US" sz="1300" smtClean="0">
                <a:solidFill>
                  <a:srgbClr val="000000"/>
                </a:solidFill>
                <a:latin typeface="Arial" panose="020B0604020202020204" pitchFamily="34" charset="0"/>
              </a:rPr>
              <a:pPr/>
              <a:t>31</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535AE48-A445-119C-2A89-6083982379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4545B38F-3F39-F1CF-6DEA-6EACC609B4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Once you’ve completed all required sections, you can submit the proposal. It’s a good idea to click on “View Draft” to review your proposal before you submit it. When you are satisfied with how you have answered the questions, click on “Submit Proposal”.</a:t>
            </a:r>
          </a:p>
        </p:txBody>
      </p:sp>
      <p:sp>
        <p:nvSpPr>
          <p:cNvPr id="68612" name="Slide Number Placeholder 3">
            <a:extLst>
              <a:ext uri="{FF2B5EF4-FFF2-40B4-BE49-F238E27FC236}">
                <a16:creationId xmlns:a16="http://schemas.microsoft.com/office/drawing/2014/main" id="{39B9B55E-BD32-D9D6-A2D2-9EA95803EB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fld id="{3BAB0146-2B9C-1549-8573-4A9FB7B258B8}" type="slidenum">
              <a:rPr lang="en-US" altLang="en-US" sz="1300" smtClean="0">
                <a:solidFill>
                  <a:srgbClr val="000000"/>
                </a:solidFill>
                <a:latin typeface="Arial" panose="020B0604020202020204" pitchFamily="34" charset="0"/>
              </a:rPr>
              <a:pPr/>
              <a:t>32</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E8BB3B3-275B-A85B-D849-B9D6E8B99E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C97C5210-7140-5435-3A16-3712DA87CD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dirty="0"/>
              <a:t>When you click on “Submit Proposal,” you will see another page with a button to “Submit proposal.”  This is a safeguard to make sure you are ready to submit. Click on “Submit proposal” to complete your application. You </a:t>
            </a:r>
            <a:r>
              <a:rPr lang="en-US" altLang="en-US" dirty="0" err="1"/>
              <a:t>can“unsubmit</a:t>
            </a:r>
            <a:r>
              <a:rPr lang="en-US" altLang="en-US" dirty="0"/>
              <a:t>” and make changes prior to the closing date for the grant program.</a:t>
            </a:r>
          </a:p>
        </p:txBody>
      </p:sp>
      <p:sp>
        <p:nvSpPr>
          <p:cNvPr id="70660" name="Slide Number Placeholder 3">
            <a:extLst>
              <a:ext uri="{FF2B5EF4-FFF2-40B4-BE49-F238E27FC236}">
                <a16:creationId xmlns:a16="http://schemas.microsoft.com/office/drawing/2014/main" id="{295496C7-A160-98D9-B770-44AA92558D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fld id="{BCAB3A1E-D0FF-4948-81AE-7505ADDDA164}" type="slidenum">
              <a:rPr lang="en-US" altLang="en-US" sz="1300" smtClean="0">
                <a:solidFill>
                  <a:srgbClr val="000000"/>
                </a:solidFill>
                <a:latin typeface="Arial" panose="020B0604020202020204" pitchFamily="34" charset="0"/>
              </a:rPr>
              <a:pPr/>
              <a:t>33</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1530AEC-7BF2-CE55-1C1F-58C1566186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D4D1EBBA-6E55-318B-FEEB-FD11397283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a:r>
              <a:rPr lang="en-US" altLang="en-US" dirty="0"/>
              <a:t>After you submit your proposal, you will see this confirmation page. Note that in this system, you can </a:t>
            </a:r>
            <a:r>
              <a:rPr lang="en-US" altLang="en-US" dirty="0" err="1"/>
              <a:t>Unsubmit</a:t>
            </a:r>
            <a:r>
              <a:rPr lang="en-US" altLang="en-US" dirty="0"/>
              <a:t> and make changes PRIOR to the closing date for the grant program.  Make sure you resubmit by the closing date and time, or your proposal will not be considered for funding.</a:t>
            </a:r>
          </a:p>
          <a:p>
            <a:pPr defTabSz="936625"/>
            <a:r>
              <a:rPr lang="en-US" altLang="en-US" dirty="0"/>
              <a:t> </a:t>
            </a:r>
          </a:p>
          <a:p>
            <a:pPr defTabSz="936625"/>
            <a:r>
              <a:rPr lang="en-US" altLang="en-US" dirty="0"/>
              <a:t>Once your proposal is submitted, you can click on “</a:t>
            </a:r>
            <a:r>
              <a:rPr lang="en-US" altLang="en-US" dirty="0" err="1"/>
              <a:t>Unsubmit</a:t>
            </a:r>
            <a:r>
              <a:rPr lang="en-US" altLang="en-US" dirty="0"/>
              <a:t> Proposal” to </a:t>
            </a:r>
            <a:r>
              <a:rPr lang="en-US" altLang="en-US" dirty="0" err="1"/>
              <a:t>unsubmit</a:t>
            </a:r>
            <a:r>
              <a:rPr lang="en-US" altLang="en-US" dirty="0"/>
              <a:t> your proposal or “Download PDF” to review or print your application.</a:t>
            </a:r>
          </a:p>
        </p:txBody>
      </p:sp>
      <p:sp>
        <p:nvSpPr>
          <p:cNvPr id="72708" name="Slide Number Placeholder 3">
            <a:extLst>
              <a:ext uri="{FF2B5EF4-FFF2-40B4-BE49-F238E27FC236}">
                <a16:creationId xmlns:a16="http://schemas.microsoft.com/office/drawing/2014/main" id="{662086E9-E114-587D-F549-75F936BF0E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fld id="{43ACBACF-E575-124C-AB09-7FE53D15F3BA}" type="slidenum">
              <a:rPr lang="en-US" altLang="en-US" sz="1300" smtClean="0">
                <a:solidFill>
                  <a:srgbClr val="000000"/>
                </a:solidFill>
                <a:latin typeface="Arial" panose="020B0604020202020204" pitchFamily="34" charset="0"/>
              </a:rPr>
              <a:pPr/>
              <a:t>34</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F83AF70-7759-AE78-626D-1917686D95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BA1A2527-93A0-2DDD-C551-9DF1609F2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Congratulations!  You have now successfully submitted your Youth Educator Grant Proposal. 
A committee of farmers, ranchers, educators, researchers, and others with an interest in youth education will review the proposals and make funding recommendations to the NCR-SARE Administrative Council. 
The Administrative Council members make the final funding decisions.  
Awards will be announced by the end of February 2024. 
Good luck with your proposal.
</a:t>
            </a:r>
            <a:r>
              <a:rPr lang="en-US" altLang="en-US" dirty="0">
                <a:latin typeface="+mn-lt"/>
              </a:rPr>
              <a:t>If you have any questions, contact NCR-SARE.</a:t>
            </a:r>
          </a:p>
          <a:p>
            <a:pPr eaLnBrk="1" hangingPunct="1">
              <a:spcBef>
                <a:spcPct val="0"/>
              </a:spcBef>
            </a:pPr>
            <a:endParaRPr lang="en-US" altLang="en-US" dirty="0">
              <a:latin typeface="+mn-lt"/>
            </a:endParaRPr>
          </a:p>
          <a:p>
            <a:pPr algn="l">
              <a:buFont typeface="Arial" panose="020B0604020202020204" pitchFamily="34" charset="0"/>
              <a:buChar char="•"/>
            </a:pPr>
            <a:r>
              <a:rPr lang="en-US" b="0" i="0" dirty="0">
                <a:solidFill>
                  <a:srgbClr val="222222"/>
                </a:solidFill>
                <a:effectLst/>
                <a:latin typeface="+mn-lt"/>
              </a:rPr>
              <a:t>On the web: </a:t>
            </a:r>
            <a:r>
              <a:rPr lang="en-US" b="0" i="0" dirty="0">
                <a:solidFill>
                  <a:srgbClr val="1155CC"/>
                </a:solidFill>
                <a:effectLst/>
                <a:latin typeface="+mn-lt"/>
                <a:hlinkClick r:id="rId3"/>
              </a:rPr>
              <a:t>http://www.northcentral.sare.org/</a:t>
            </a:r>
            <a:endParaRPr lang="en-US" b="0" i="0" dirty="0">
              <a:solidFill>
                <a:srgbClr val="222222"/>
              </a:solidFill>
              <a:effectLst/>
              <a:latin typeface="+mn-lt"/>
            </a:endParaRPr>
          </a:p>
          <a:p>
            <a:pPr algn="l">
              <a:buFont typeface="Arial" panose="020B0604020202020204" pitchFamily="34" charset="0"/>
              <a:buChar char="•"/>
            </a:pPr>
            <a:r>
              <a:rPr lang="en-US" b="0" i="0" dirty="0">
                <a:solidFill>
                  <a:srgbClr val="222222"/>
                </a:solidFill>
                <a:effectLst/>
                <a:latin typeface="+mn-lt"/>
              </a:rPr>
              <a:t>On Facebook: </a:t>
            </a:r>
            <a:r>
              <a:rPr lang="en-US" b="0" i="0" dirty="0">
                <a:solidFill>
                  <a:srgbClr val="1155CC"/>
                </a:solidFill>
                <a:effectLst/>
                <a:latin typeface="+mn-lt"/>
                <a:hlinkClick r:id="rId4"/>
              </a:rPr>
              <a:t>https://www.facebook.com/NCRSARE</a:t>
            </a:r>
            <a:endParaRPr lang="en-US" b="0" i="0" dirty="0">
              <a:solidFill>
                <a:srgbClr val="222222"/>
              </a:solidFill>
              <a:effectLst/>
              <a:latin typeface="+mn-lt"/>
            </a:endParaRPr>
          </a:p>
          <a:p>
            <a:pPr algn="l">
              <a:buFont typeface="Arial" panose="020B0604020202020204" pitchFamily="34" charset="0"/>
              <a:buChar char="•"/>
            </a:pPr>
            <a:r>
              <a:rPr lang="en-US" b="0" i="0" dirty="0">
                <a:solidFill>
                  <a:srgbClr val="222222"/>
                </a:solidFill>
                <a:effectLst/>
                <a:latin typeface="+mn-lt"/>
              </a:rPr>
              <a:t>On Twitter: </a:t>
            </a:r>
            <a:r>
              <a:rPr lang="en-US" b="0" i="0" dirty="0">
                <a:solidFill>
                  <a:srgbClr val="1155CC"/>
                </a:solidFill>
                <a:effectLst/>
                <a:latin typeface="+mn-lt"/>
                <a:hlinkClick r:id="rId5"/>
              </a:rPr>
              <a:t>https://twitter.com/ncrsare </a:t>
            </a:r>
            <a:endParaRPr lang="en-US" b="0" i="0" dirty="0">
              <a:solidFill>
                <a:srgbClr val="222222"/>
              </a:solidFill>
              <a:effectLst/>
              <a:latin typeface="+mn-lt"/>
            </a:endParaRPr>
          </a:p>
          <a:p>
            <a:pPr algn="l">
              <a:buFont typeface="Arial" panose="020B0604020202020204" pitchFamily="34" charset="0"/>
              <a:buChar char="•"/>
            </a:pPr>
            <a:r>
              <a:rPr lang="en-US" b="0" i="0" dirty="0">
                <a:solidFill>
                  <a:srgbClr val="222222"/>
                </a:solidFill>
                <a:effectLst/>
                <a:latin typeface="+mn-lt"/>
              </a:rPr>
              <a:t>On Instagram: </a:t>
            </a:r>
            <a:r>
              <a:rPr lang="en-US" b="0" i="0" dirty="0">
                <a:solidFill>
                  <a:srgbClr val="1155CC"/>
                </a:solidFill>
                <a:effectLst/>
                <a:latin typeface="+mn-lt"/>
                <a:hlinkClick r:id="rId6"/>
              </a:rPr>
              <a:t>https://www.instagram.com/ncrsare</a:t>
            </a:r>
            <a:endParaRPr lang="en-US" b="0" i="0" dirty="0">
              <a:solidFill>
                <a:srgbClr val="222222"/>
              </a:solidFill>
              <a:effectLst/>
              <a:latin typeface="+mn-lt"/>
            </a:endParaRPr>
          </a:p>
          <a:p>
            <a:pPr algn="l">
              <a:buFont typeface="Arial" panose="020B0604020202020204" pitchFamily="34" charset="0"/>
              <a:buChar char="•"/>
            </a:pPr>
            <a:r>
              <a:rPr lang="en-US" b="0" i="0" dirty="0">
                <a:solidFill>
                  <a:srgbClr val="222222"/>
                </a:solidFill>
                <a:effectLst/>
                <a:latin typeface="+mn-lt"/>
              </a:rPr>
              <a:t>On YouTube: </a:t>
            </a:r>
            <a:r>
              <a:rPr lang="en-US" b="0" i="0" dirty="0">
                <a:solidFill>
                  <a:srgbClr val="1155CC"/>
                </a:solidFill>
                <a:effectLst/>
                <a:latin typeface="+mn-lt"/>
                <a:hlinkClick r:id="rId7"/>
              </a:rPr>
              <a:t>http://www.youtube.com/user/NCRSAREvideo</a:t>
            </a:r>
            <a:endParaRPr lang="en-US" b="0" i="0" dirty="0">
              <a:solidFill>
                <a:srgbClr val="222222"/>
              </a:solidFill>
              <a:effectLst/>
              <a:latin typeface="+mn-lt"/>
            </a:endParaRPr>
          </a:p>
          <a:p>
            <a:pPr eaLnBrk="1" hangingPunct="1">
              <a:spcBef>
                <a:spcPct val="0"/>
              </a:spcBef>
            </a:pPr>
            <a:endParaRPr lang="en-US" altLang="en-US" dirty="0"/>
          </a:p>
          <a:p>
            <a:pPr eaLnBrk="1" hangingPunct="1">
              <a:spcBef>
                <a:spcPct val="0"/>
              </a:spcBef>
            </a:pPr>
            <a:endParaRPr lang="en-US" altLang="en-US" dirty="0"/>
          </a:p>
        </p:txBody>
      </p:sp>
      <p:sp>
        <p:nvSpPr>
          <p:cNvPr id="76804" name="Slide Number Placeholder 3">
            <a:extLst>
              <a:ext uri="{FF2B5EF4-FFF2-40B4-BE49-F238E27FC236}">
                <a16:creationId xmlns:a16="http://schemas.microsoft.com/office/drawing/2014/main" id="{B632B09B-17E0-C200-C5B5-C1EB801FE3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64D06A4D-818D-2640-A823-66A9BC95329A}" type="slidenum">
              <a:rPr lang="en-US" altLang="en-US" smtClean="0"/>
              <a:pPr/>
              <a:t>35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5564F36-6E34-1CEC-6744-B10B4B9A04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F8CB203-7DE5-698F-5659-DFED04AE11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The North Central Region of SARE consists of 12 states: Illinois, Indiana, Iowa, Kansas, Michigan, Minnesota, Missouri, Nebraska, North Dakota, Ohio, South Dakota, and Wisconsin. </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National SARE Outreach staff work with SARE's regions to share grantee research results with farmers, ranchers, educators, consumers and others interested in sustainable agriculture. SARE publications cover a variety of sustainable agriculture practices and come in many formats, from books on cover crops and building soil health to bulletins on managing rangeland and water resources to online resources like Topic Rooms and videos. </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SARE Outreach materials and information on all funded SARE grant projects can be found on the SARE website: https://</a:t>
            </a:r>
            <a:r>
              <a:rPr lang="en-US" altLang="en-US" dirty="0" err="1"/>
              <a:t>www.sare.org</a:t>
            </a:r>
            <a:r>
              <a:rPr lang="en-US" altLang="en-US" dirty="0"/>
              <a:t>/ </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Before writing a proposal, determine a clear project goal and explore previous research and education done on that topic.  It often helps to contact NCR-SARE, local sustainable agriculture groups, the Natural Resources Conservation Service (NRCS) and/or Extension educators to share ideas and invite participation.</a:t>
            </a:r>
          </a:p>
        </p:txBody>
      </p:sp>
      <p:sp>
        <p:nvSpPr>
          <p:cNvPr id="11268" name="Slide Number Placeholder 3">
            <a:extLst>
              <a:ext uri="{FF2B5EF4-FFF2-40B4-BE49-F238E27FC236}">
                <a16:creationId xmlns:a16="http://schemas.microsoft.com/office/drawing/2014/main" id="{640CD091-88AD-9E12-5F27-68671BBA03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215F71-D409-D44E-9D0D-781927A3D289}"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46410B3-CEC9-E288-FB2A-0555AB3180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2DBED3E-ACF3-5610-A124-DD8B756307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dirty="0">
                <a:latin typeface="+mn-lt"/>
              </a:rPr>
              <a:t>Sustainable agriculture emphasizes the Economic, Environmental, and Social Impacts of agriculture. In your proposal, you should explain how your project addresses each of the three parts of sustainable agriculture, even if it emphasizes one part over the others. </a:t>
            </a:r>
          </a:p>
          <a:p>
            <a:pPr defTabSz="928688" eaLnBrk="1" hangingPunct="1">
              <a:spcBef>
                <a:spcPct val="0"/>
              </a:spcBef>
            </a:pPr>
            <a:endParaRPr lang="en-US" altLang="en-US" dirty="0">
              <a:latin typeface="+mn-lt"/>
            </a:endParaRPr>
          </a:p>
          <a:p>
            <a:pPr defTabSz="928688" eaLnBrk="1" hangingPunct="1">
              <a:spcBef>
                <a:spcPct val="0"/>
              </a:spcBef>
            </a:pPr>
            <a:r>
              <a:rPr lang="en-US" altLang="en-US" dirty="0">
                <a:latin typeface="+mn-lt"/>
              </a:rPr>
              <a:t>These grants are for sustainable agriculture research, demonstration, and education projects; they are NOT for everyday expenses or start up costs.</a:t>
            </a:r>
          </a:p>
          <a:p>
            <a:pPr defTabSz="928688" eaLnBrk="1" hangingPunct="1">
              <a:spcBef>
                <a:spcPct val="0"/>
              </a:spcBef>
            </a:pPr>
            <a:endParaRPr lang="en-US" altLang="en-US" dirty="0">
              <a:latin typeface="Arial" panose="020B0604020202020204" pitchFamily="34" charset="0"/>
            </a:endParaRPr>
          </a:p>
          <a:p>
            <a:pPr defTabSz="928688" eaLnBrk="1" hangingPunct="1">
              <a:spcBef>
                <a:spcPct val="0"/>
              </a:spcBef>
            </a:pPr>
            <a:endParaRPr lang="en-US" altLang="en-US" dirty="0">
              <a:latin typeface="Arial" panose="020B0604020202020204" pitchFamily="34" charset="0"/>
            </a:endParaRPr>
          </a:p>
          <a:p>
            <a:pPr defTabSz="928688" eaLnBrk="1" hangingPunct="1">
              <a:spcBef>
                <a:spcPct val="0"/>
              </a:spcBef>
            </a:pPr>
            <a:endParaRPr lang="en-US" altLang="en-US" dirty="0"/>
          </a:p>
        </p:txBody>
      </p:sp>
      <p:sp>
        <p:nvSpPr>
          <p:cNvPr id="13316" name="Slide Number Placeholder 3">
            <a:extLst>
              <a:ext uri="{FF2B5EF4-FFF2-40B4-BE49-F238E27FC236}">
                <a16:creationId xmlns:a16="http://schemas.microsoft.com/office/drawing/2014/main" id="{A0104EBA-E445-A7B0-495E-5CBD9B3937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042BA5E-B84A-5C47-A9A6-82837F8F4CC1}"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DBF2523-1282-C124-A603-15387F6277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3ECF22A-170B-26D1-955B-F3DC8397B7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North Central Region SARE recognizes that youth programs are a way to introduce new and exciting farming and ranching options to youth, their families, and community members.  </a:t>
            </a:r>
          </a:p>
          <a:p>
            <a:pPr eaLnBrk="1" hangingPunct="1">
              <a:spcBef>
                <a:spcPct val="0"/>
              </a:spcBef>
            </a:pPr>
            <a:endParaRPr lang="en-US" altLang="en-US" dirty="0"/>
          </a:p>
          <a:p>
            <a:pPr eaLnBrk="1" hangingPunct="1">
              <a:spcBef>
                <a:spcPct val="0"/>
              </a:spcBef>
            </a:pPr>
            <a:r>
              <a:rPr lang="en-US" altLang="en-US" dirty="0"/>
              <a:t>The Youth Educator program supports opportunities for youth educators to research, demonstrate, and learn more about sustainable agriculture. Youth Education projects should help youth discover that sustainable farming and ranching is economically viable; good for families, communities, and their quality of life; and good for the environment in the long term. 
</a:t>
            </a:r>
          </a:p>
          <a:p>
            <a:pPr eaLnBrk="1" hangingPunct="1">
              <a:spcBef>
                <a:spcPct val="0"/>
              </a:spcBef>
            </a:pPr>
            <a:endParaRPr lang="en-US" altLang="en-US" dirty="0"/>
          </a:p>
        </p:txBody>
      </p:sp>
      <p:sp>
        <p:nvSpPr>
          <p:cNvPr id="15364" name="Slide Number Placeholder 3">
            <a:extLst>
              <a:ext uri="{FF2B5EF4-FFF2-40B4-BE49-F238E27FC236}">
                <a16:creationId xmlns:a16="http://schemas.microsoft.com/office/drawing/2014/main" id="{DC350CD2-9C80-9880-BA9D-BEC588E4B9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75FC058-A8C6-1246-B47B-5AA7D7B2D1D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A39A65A-16FA-7468-CCDB-5F5576FF21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E8CE5CC-1282-46F8-705E-481EA4F364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Go to the NCR-SARE Home page at: https://northcentral.sare.org/ </a:t>
            </a:r>
          </a:p>
          <a:p>
            <a:pPr eaLnBrk="1" hangingPunct="1"/>
            <a:endParaRPr lang="en-US" altLang="en-US" dirty="0"/>
          </a:p>
          <a:p>
            <a:pPr eaLnBrk="1" hangingPunct="1"/>
            <a:r>
              <a:rPr lang="en-US" altLang="en-US" dirty="0"/>
              <a:t>Click on: SARE IN YOUR STATE</a:t>
            </a:r>
          </a:p>
        </p:txBody>
      </p:sp>
      <p:sp>
        <p:nvSpPr>
          <p:cNvPr id="17412" name="Slide Number Placeholder 3">
            <a:extLst>
              <a:ext uri="{FF2B5EF4-FFF2-40B4-BE49-F238E27FC236}">
                <a16:creationId xmlns:a16="http://schemas.microsoft.com/office/drawing/2014/main" id="{9504841B-893D-5DB6-25E6-01D2A630BF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28A003-F1C3-BC4B-82D6-950C1EAA0DF6}" type="slidenum">
              <a:rPr lang="en-US" altLang="en-US" smtClean="0">
                <a:solidFill>
                  <a:srgbClr val="000000"/>
                </a:solidFill>
              </a:rPr>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3D5B6B5-47FB-A5D8-B5CF-B3B44B23CA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234C2DF-5AA4-2D88-325E-19757542F3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Michael Fields Agricultural Institute provides free financial assistance advising to youth educators applying for NCR-SARE grants, and agricultural producers and producer groups within the 12-state region of Illinois, Indiana, Iowa, Kansas, Michigan, Minnesota, Missouri, Nebraska, North Dakota, Ohio, South Dakota and Wisconsin.</a:t>
            </a:r>
          </a:p>
          <a:p>
            <a:pPr marL="0" marR="0" lvl="0" indent="0" algn="l" defTabSz="914400" rtl="0" eaLnBrk="0" fontAlgn="base" latinLnBrk="0" hangingPunct="0">
              <a:lnSpc>
                <a:spcPct val="100000"/>
              </a:lnSpc>
              <a:spcBef>
                <a:spcPct val="30000"/>
              </a:spcBef>
              <a:spcAft>
                <a:spcPct val="0"/>
              </a:spcAft>
              <a:buClrTx/>
              <a:buSzTx/>
              <a:buFontTx/>
              <a:buNone/>
              <a:tabLst/>
              <a:defRPr/>
            </a:pPr>
            <a:br>
              <a:rPr kumimoji="0" lang="en-US" sz="1200" b="0" i="0" u="none" strike="noStrike" kern="1200" cap="none" spc="0" normalizeH="0" baseline="0" noProof="0" dirty="0">
                <a:ln>
                  <a:noFill/>
                </a:ln>
                <a:solidFill>
                  <a:schemeClr val="tx1"/>
                </a:solidFill>
                <a:effectLst/>
                <a:uLnTx/>
                <a:uFillTx/>
                <a:latin typeface="+mn-lt"/>
                <a:ea typeface="+mn-ea"/>
                <a:cs typeface="+mn-cs"/>
              </a:rPr>
            </a:br>
            <a:r>
              <a:rPr kumimoji="0" lang="en-US" sz="1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Contact MFAI Grants Advisor, </a:t>
            </a:r>
            <a:r>
              <a:rPr kumimoji="0" lang="en-US" altLang="en-US" sz="1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Wren </a:t>
            </a: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Almitra</a:t>
            </a:r>
            <a:r>
              <a:rPr kumimoji="0" lang="en-US" sz="1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 at: </a:t>
            </a:r>
            <a:r>
              <a:rPr kumimoji="0" lang="en-US" sz="1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grants@michaelfields.org</a:t>
            </a:r>
            <a:r>
              <a:rPr kumimoji="0" lang="en-US" sz="1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 </a:t>
            </a:r>
            <a:r>
              <a:rPr kumimoji="0" lang="en-US" altLang="en-US" sz="1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or </a:t>
            </a: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719-318-7936</a:t>
            </a:r>
            <a:r>
              <a:rPr kumimoji="0" lang="en-US" sz="1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 For more information see: </a:t>
            </a:r>
            <a:r>
              <a:rPr kumimoji="0" lang="en-US" sz="1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https://www.michaelfields.org/grants-advising-resources</a:t>
            </a:r>
            <a:r>
              <a:rPr kumimoji="0" lang="en-US" sz="1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schemeClr val="tx1"/>
                </a:solidFill>
                <a:effectLst/>
                <a:uLnTx/>
                <a:uFillTx/>
                <a:latin typeface="+mn-lt"/>
                <a:ea typeface="+mn-ea"/>
                <a:cs typeface="+mn-cs"/>
              </a:rPr>
              <a:t>About Michael Fields Agricultural Institute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MFAI’s Advisors can help you apply to grant, loan, and cost-share programs of state or federal sources that could help you with specific projects to develop your agricultural, forestry or related business or answer a research question . These can be programs of any federal or state agency, not just the USDA, as well as private sources. They assist individual producers, associations of farmers, and agricultural, fishery and forestry-related businesses to both search for and apply to programs for which they are eligible.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MFAI Grants Advisors help determine what funding opportunities might be appropriate to achieve specific farm goals. They will help identify a funding program that best fits your project and outline a plan of work to meet the application deadline and all application requirements. If your goals do not align with a grant program, they may suggest other resources, such as federal, state or local loan programs, loan guarantees, conservation cost-share programs, or information resources. </a:t>
            </a:r>
          </a:p>
        </p:txBody>
      </p:sp>
      <p:sp>
        <p:nvSpPr>
          <p:cNvPr id="19460" name="Slide Number Placeholder 3">
            <a:extLst>
              <a:ext uri="{FF2B5EF4-FFF2-40B4-BE49-F238E27FC236}">
                <a16:creationId xmlns:a16="http://schemas.microsoft.com/office/drawing/2014/main" id="{92B09858-AC02-813E-83A6-BC6E8DC8FB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CE52CC2-1F06-E14C-AC9F-3A22F25FBC1D}" type="slidenum">
              <a:rPr lang="en-US" altLang="en-US" smtClean="0">
                <a:solidFill>
                  <a:srgbClr val="000000"/>
                </a:solidFill>
              </a:rPr>
              <a:pPr/>
              <a:t>8</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3282B8F-5208-0C78-C71A-F09E70B6FE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B3C35B3-EEC2-A4D3-FE1A-2C3F9EF165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NCR-SARE uses an online submission system to take applications. Open “calls for proposals” for the various grant programs can be found on our homepage at: https://northcentral.sare.org/.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A “Call for Proposals” is the instructions and application needed to turn in a grant proposal.
Scroll down under “Our Grant Programs,” to the Youth Educator Grant Program. For details, click on “Learn more.”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Click on “Apply Now” to begin an application.</a:t>
            </a:r>
          </a:p>
          <a:p>
            <a:pPr eaLnBrk="1" hangingPunct="1">
              <a:spcBef>
                <a:spcPct val="0"/>
              </a:spcBef>
            </a:pPr>
            <a:endParaRPr lang="en-US" altLang="en-US" dirty="0">
              <a:solidFill>
                <a:srgbClr val="000000"/>
              </a:solidFill>
              <a:latin typeface="+mn-lt"/>
            </a:endParaRPr>
          </a:p>
          <a:p>
            <a:pPr eaLnBrk="1" hangingPunct="1">
              <a:spcBef>
                <a:spcPct val="0"/>
              </a:spcBef>
            </a:pPr>
            <a:r>
              <a:rPr lang="en-US" altLang="en-US" dirty="0">
                <a:solidFill>
                  <a:srgbClr val="000000"/>
                </a:solidFill>
                <a:latin typeface="+mn-lt"/>
              </a:rPr>
              <a:t>I will now walk you through the application process.</a:t>
            </a:r>
          </a:p>
          <a:p>
            <a:pPr eaLnBrk="1" hangingPunct="1">
              <a:spcBef>
                <a:spcPct val="0"/>
              </a:spcBef>
            </a:pPr>
            <a:endParaRPr lang="en-US" altLang="en-US" dirty="0">
              <a:solidFill>
                <a:srgbClr val="000000"/>
              </a:solidFill>
            </a:endParaRPr>
          </a:p>
          <a:p>
            <a:pPr eaLnBrk="1" hangingPunct="1"/>
            <a:endParaRPr lang="en-US" altLang="en-US" dirty="0">
              <a:solidFill>
                <a:srgbClr val="000000"/>
              </a:solidFill>
            </a:endParaRPr>
          </a:p>
        </p:txBody>
      </p:sp>
      <p:sp>
        <p:nvSpPr>
          <p:cNvPr id="21508" name="Slide Number Placeholder 3">
            <a:extLst>
              <a:ext uri="{FF2B5EF4-FFF2-40B4-BE49-F238E27FC236}">
                <a16:creationId xmlns:a16="http://schemas.microsoft.com/office/drawing/2014/main" id="{DAB958DA-BC83-E573-4561-C62D19D31C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874EFA42-840E-9C4E-80CA-04EF85A2F10F}" type="slidenum">
              <a:rPr lang="en-US" altLang="en-US" smtClean="0">
                <a:solidFill>
                  <a:srgbClr val="000000"/>
                </a:solidFill>
              </a:rPr>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CB075E3-DB07-1E9D-A917-E0BCDEEE145A}"/>
              </a:ext>
            </a:extLst>
          </p:cNvPr>
          <p:cNvSpPr>
            <a:spLocks noGrp="1"/>
          </p:cNvSpPr>
          <p:nvPr>
            <p:ph type="dt" sz="half" idx="10"/>
            <p:custDataLst>
              <p:tags r:id="rId1"/>
            </p:custDataLst>
          </p:nvPr>
        </p:nvSpPr>
        <p:spPr/>
        <p:txBody>
          <a:bodyPr/>
          <a:lstStyle>
            <a:lvl1pPr>
              <a:defRPr/>
            </a:lvl1pPr>
          </a:lstStyle>
          <a:p>
            <a:pPr>
              <a:defRPr/>
            </a:pPr>
            <a:fld id="{34AD82DB-572F-C64D-BBC4-EF699F5A640C}" type="datetimeFigureOut">
              <a:rPr lang="en-US"/>
              <a:pPr>
                <a:defRPr/>
              </a:pPr>
              <a:t>10/6/23</a:t>
            </a:fld>
            <a:endParaRPr lang="en-US"/>
          </a:p>
        </p:txBody>
      </p:sp>
      <p:sp>
        <p:nvSpPr>
          <p:cNvPr id="5" name="Footer Placeholder 4">
            <a:extLst>
              <a:ext uri="{FF2B5EF4-FFF2-40B4-BE49-F238E27FC236}">
                <a16:creationId xmlns:a16="http://schemas.microsoft.com/office/drawing/2014/main" id="{2F46D340-95AC-30C7-DB19-1A8D57D665A2}"/>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EA37DF-83CF-6AA6-C544-9E6489AA15F0}"/>
              </a:ext>
            </a:extLst>
          </p:cNvPr>
          <p:cNvSpPr>
            <a:spLocks noGrp="1"/>
          </p:cNvSpPr>
          <p:nvPr>
            <p:ph type="sldNum" sz="quarter" idx="12"/>
            <p:custDataLst>
              <p:tags r:id="rId3"/>
            </p:custDataLst>
          </p:nvPr>
        </p:nvSpPr>
        <p:spPr/>
        <p:txBody>
          <a:bodyPr/>
          <a:lstStyle>
            <a:lvl1pPr>
              <a:defRPr/>
            </a:lvl1pPr>
          </a:lstStyle>
          <a:p>
            <a:pPr>
              <a:defRPr/>
            </a:pPr>
            <a:fld id="{B3747FFA-F1D8-884E-AA24-9A38B15CDEAC}" type="slidenum">
              <a:rPr lang="en-US" altLang="en-US"/>
              <a:pPr>
                <a:defRPr/>
              </a:pPr>
              <a:t>‹#›</a:t>
            </a:fld>
            <a:endParaRPr lang="en-US" altLang="en-US"/>
          </a:p>
        </p:txBody>
      </p:sp>
    </p:spTree>
    <p:extLst>
      <p:ext uri="{BB962C8B-B14F-4D97-AF65-F5344CB8AC3E}">
        <p14:creationId xmlns:p14="http://schemas.microsoft.com/office/powerpoint/2010/main" val="6715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F13FF-E79D-3C12-1BC2-AB933AF1DB65}"/>
              </a:ext>
            </a:extLst>
          </p:cNvPr>
          <p:cNvSpPr>
            <a:spLocks noGrp="1"/>
          </p:cNvSpPr>
          <p:nvPr>
            <p:ph type="dt" sz="half" idx="10"/>
            <p:custDataLst>
              <p:tags r:id="rId1"/>
            </p:custDataLst>
          </p:nvPr>
        </p:nvSpPr>
        <p:spPr/>
        <p:txBody>
          <a:bodyPr/>
          <a:lstStyle>
            <a:lvl1pPr>
              <a:defRPr/>
            </a:lvl1pPr>
          </a:lstStyle>
          <a:p>
            <a:pPr>
              <a:defRPr/>
            </a:pPr>
            <a:fld id="{1368E997-2060-4D4A-B44E-7B3811FDE312}" type="datetimeFigureOut">
              <a:rPr lang="en-US"/>
              <a:pPr>
                <a:defRPr/>
              </a:pPr>
              <a:t>10/6/23</a:t>
            </a:fld>
            <a:endParaRPr lang="en-US"/>
          </a:p>
        </p:txBody>
      </p:sp>
      <p:sp>
        <p:nvSpPr>
          <p:cNvPr id="5" name="Footer Placeholder 4">
            <a:extLst>
              <a:ext uri="{FF2B5EF4-FFF2-40B4-BE49-F238E27FC236}">
                <a16:creationId xmlns:a16="http://schemas.microsoft.com/office/drawing/2014/main" id="{49ACBB4B-B031-10FB-F106-AD9B9D2568C6}"/>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E24569-4963-094A-64E6-66524BC79EE1}"/>
              </a:ext>
            </a:extLst>
          </p:cNvPr>
          <p:cNvSpPr>
            <a:spLocks noGrp="1"/>
          </p:cNvSpPr>
          <p:nvPr>
            <p:ph type="sldNum" sz="quarter" idx="12"/>
            <p:custDataLst>
              <p:tags r:id="rId3"/>
            </p:custDataLst>
          </p:nvPr>
        </p:nvSpPr>
        <p:spPr/>
        <p:txBody>
          <a:bodyPr/>
          <a:lstStyle>
            <a:lvl1pPr>
              <a:defRPr/>
            </a:lvl1pPr>
          </a:lstStyle>
          <a:p>
            <a:pPr>
              <a:defRPr/>
            </a:pPr>
            <a:fld id="{251C7C2B-551A-FD47-A12B-0481B454F653}" type="slidenum">
              <a:rPr lang="en-US" altLang="en-US"/>
              <a:pPr>
                <a:defRPr/>
              </a:pPr>
              <a:t>‹#›</a:t>
            </a:fld>
            <a:endParaRPr lang="en-US" altLang="en-US"/>
          </a:p>
        </p:txBody>
      </p:sp>
    </p:spTree>
    <p:extLst>
      <p:ext uri="{BB962C8B-B14F-4D97-AF65-F5344CB8AC3E}">
        <p14:creationId xmlns:p14="http://schemas.microsoft.com/office/powerpoint/2010/main" val="385065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9222A-FBB6-1A99-2AE0-9B8DAD861140}"/>
              </a:ext>
            </a:extLst>
          </p:cNvPr>
          <p:cNvSpPr>
            <a:spLocks noGrp="1"/>
          </p:cNvSpPr>
          <p:nvPr>
            <p:ph type="dt" sz="half" idx="10"/>
            <p:custDataLst>
              <p:tags r:id="rId1"/>
            </p:custDataLst>
          </p:nvPr>
        </p:nvSpPr>
        <p:spPr/>
        <p:txBody>
          <a:bodyPr/>
          <a:lstStyle>
            <a:lvl1pPr>
              <a:defRPr/>
            </a:lvl1pPr>
          </a:lstStyle>
          <a:p>
            <a:pPr>
              <a:defRPr/>
            </a:pPr>
            <a:fld id="{2D311627-9C8C-5348-A934-3F4DDE33B722}" type="datetimeFigureOut">
              <a:rPr lang="en-US"/>
              <a:pPr>
                <a:defRPr/>
              </a:pPr>
              <a:t>10/6/23</a:t>
            </a:fld>
            <a:endParaRPr lang="en-US"/>
          </a:p>
        </p:txBody>
      </p:sp>
      <p:sp>
        <p:nvSpPr>
          <p:cNvPr id="5" name="Footer Placeholder 4">
            <a:extLst>
              <a:ext uri="{FF2B5EF4-FFF2-40B4-BE49-F238E27FC236}">
                <a16:creationId xmlns:a16="http://schemas.microsoft.com/office/drawing/2014/main" id="{D8EFD312-9C3E-59A2-A0F9-9F312278AB65}"/>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F8659E-900C-E154-D331-584A1DEBDC63}"/>
              </a:ext>
            </a:extLst>
          </p:cNvPr>
          <p:cNvSpPr>
            <a:spLocks noGrp="1"/>
          </p:cNvSpPr>
          <p:nvPr>
            <p:ph type="sldNum" sz="quarter" idx="12"/>
            <p:custDataLst>
              <p:tags r:id="rId3"/>
            </p:custDataLst>
          </p:nvPr>
        </p:nvSpPr>
        <p:spPr/>
        <p:txBody>
          <a:bodyPr/>
          <a:lstStyle>
            <a:lvl1pPr>
              <a:defRPr/>
            </a:lvl1pPr>
          </a:lstStyle>
          <a:p>
            <a:pPr>
              <a:defRPr/>
            </a:pPr>
            <a:fld id="{A73E3E47-A5E9-8543-9ECD-B6AF9B44BFCE}" type="slidenum">
              <a:rPr lang="en-US" altLang="en-US"/>
              <a:pPr>
                <a:defRPr/>
              </a:pPr>
              <a:t>‹#›</a:t>
            </a:fld>
            <a:endParaRPr lang="en-US" altLang="en-US"/>
          </a:p>
        </p:txBody>
      </p:sp>
    </p:spTree>
    <p:extLst>
      <p:ext uri="{BB962C8B-B14F-4D97-AF65-F5344CB8AC3E}">
        <p14:creationId xmlns:p14="http://schemas.microsoft.com/office/powerpoint/2010/main" val="30200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F07CD6D-32E0-D8CB-E712-4D90CFF4A519}"/>
              </a:ext>
            </a:extLst>
          </p:cNvPr>
          <p:cNvSpPr>
            <a:spLocks noGrp="1"/>
          </p:cNvSpPr>
          <p:nvPr>
            <p:ph type="dt" sz="half" idx="10"/>
            <p:custDataLst>
              <p:tags r:id="rId1"/>
            </p:custDataLst>
          </p:nvPr>
        </p:nvSpPr>
        <p:spPr/>
        <p:txBody>
          <a:bodyPr/>
          <a:lstStyle>
            <a:lvl1pPr>
              <a:defRPr/>
            </a:lvl1pPr>
          </a:lstStyle>
          <a:p>
            <a:pPr>
              <a:defRPr/>
            </a:pPr>
            <a:fld id="{BBFFFA1A-899A-5947-BCFD-7E457AEC69B7}" type="datetimeFigureOut">
              <a:rPr lang="en-US"/>
              <a:pPr>
                <a:defRPr/>
              </a:pPr>
              <a:t>10/6/23</a:t>
            </a:fld>
            <a:endParaRPr lang="en-US"/>
          </a:p>
        </p:txBody>
      </p:sp>
      <p:sp>
        <p:nvSpPr>
          <p:cNvPr id="5" name="Footer Placeholder 4">
            <a:extLst>
              <a:ext uri="{FF2B5EF4-FFF2-40B4-BE49-F238E27FC236}">
                <a16:creationId xmlns:a16="http://schemas.microsoft.com/office/drawing/2014/main" id="{DA1179EE-B13A-1095-3218-C02726302323}"/>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3B5D76-403F-7C0E-2D23-1E4F558E417C}"/>
              </a:ext>
            </a:extLst>
          </p:cNvPr>
          <p:cNvSpPr>
            <a:spLocks noGrp="1"/>
          </p:cNvSpPr>
          <p:nvPr>
            <p:ph type="sldNum" sz="quarter" idx="12"/>
            <p:custDataLst>
              <p:tags r:id="rId3"/>
            </p:custDataLst>
          </p:nvPr>
        </p:nvSpPr>
        <p:spPr/>
        <p:txBody>
          <a:bodyPr/>
          <a:lstStyle>
            <a:lvl1pPr>
              <a:defRPr/>
            </a:lvl1pPr>
          </a:lstStyle>
          <a:p>
            <a:pPr>
              <a:defRPr/>
            </a:pPr>
            <a:fld id="{5B8BC540-F075-8F43-837B-DE1CC3416ED0}" type="slidenum">
              <a:rPr lang="en-US" altLang="en-US"/>
              <a:pPr>
                <a:defRPr/>
              </a:pPr>
              <a:t>‹#›</a:t>
            </a:fld>
            <a:endParaRPr lang="en-US" altLang="en-US"/>
          </a:p>
        </p:txBody>
      </p:sp>
    </p:spTree>
    <p:extLst>
      <p:ext uri="{BB962C8B-B14F-4D97-AF65-F5344CB8AC3E}">
        <p14:creationId xmlns:p14="http://schemas.microsoft.com/office/powerpoint/2010/main" val="147222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5A4CD-589A-D442-9A9C-16CE12A84C79}"/>
              </a:ext>
            </a:extLst>
          </p:cNvPr>
          <p:cNvSpPr>
            <a:spLocks noGrp="1"/>
          </p:cNvSpPr>
          <p:nvPr>
            <p:ph type="dt" sz="half" idx="10"/>
            <p:custDataLst>
              <p:tags r:id="rId1"/>
            </p:custDataLst>
          </p:nvPr>
        </p:nvSpPr>
        <p:spPr/>
        <p:txBody>
          <a:bodyPr/>
          <a:lstStyle>
            <a:lvl1pPr>
              <a:defRPr/>
            </a:lvl1pPr>
          </a:lstStyle>
          <a:p>
            <a:pPr>
              <a:defRPr/>
            </a:pPr>
            <a:fld id="{396A33E2-B29F-264C-BFE4-C6E9E81DA3B6}" type="datetimeFigureOut">
              <a:rPr lang="en-US"/>
              <a:pPr>
                <a:defRPr/>
              </a:pPr>
              <a:t>10/6/23</a:t>
            </a:fld>
            <a:endParaRPr lang="en-US"/>
          </a:p>
        </p:txBody>
      </p:sp>
      <p:sp>
        <p:nvSpPr>
          <p:cNvPr id="5" name="Footer Placeholder 4">
            <a:extLst>
              <a:ext uri="{FF2B5EF4-FFF2-40B4-BE49-F238E27FC236}">
                <a16:creationId xmlns:a16="http://schemas.microsoft.com/office/drawing/2014/main" id="{D1E01450-E7F7-DDAF-844F-6918EEEF1267}"/>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7FAB92-9601-B3DC-B263-B098CCC92490}"/>
              </a:ext>
            </a:extLst>
          </p:cNvPr>
          <p:cNvSpPr>
            <a:spLocks noGrp="1"/>
          </p:cNvSpPr>
          <p:nvPr>
            <p:ph type="sldNum" sz="quarter" idx="12"/>
            <p:custDataLst>
              <p:tags r:id="rId3"/>
            </p:custDataLst>
          </p:nvPr>
        </p:nvSpPr>
        <p:spPr/>
        <p:txBody>
          <a:bodyPr/>
          <a:lstStyle>
            <a:lvl1pPr>
              <a:defRPr/>
            </a:lvl1pPr>
          </a:lstStyle>
          <a:p>
            <a:pPr>
              <a:defRPr/>
            </a:pPr>
            <a:fld id="{25A6F156-F16D-8746-86E2-36FEC2C3C816}" type="slidenum">
              <a:rPr lang="en-US" altLang="en-US"/>
              <a:pPr>
                <a:defRPr/>
              </a:pPr>
              <a:t>‹#›</a:t>
            </a:fld>
            <a:endParaRPr lang="en-US" altLang="en-US"/>
          </a:p>
        </p:txBody>
      </p:sp>
    </p:spTree>
    <p:extLst>
      <p:ext uri="{BB962C8B-B14F-4D97-AF65-F5344CB8AC3E}">
        <p14:creationId xmlns:p14="http://schemas.microsoft.com/office/powerpoint/2010/main" val="177176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E9E879-22E4-CB74-AEC5-6930590D13F9}"/>
              </a:ext>
            </a:extLst>
          </p:cNvPr>
          <p:cNvSpPr>
            <a:spLocks noGrp="1"/>
          </p:cNvSpPr>
          <p:nvPr>
            <p:ph type="dt" sz="half" idx="10"/>
            <p:custDataLst>
              <p:tags r:id="rId1"/>
            </p:custDataLst>
          </p:nvPr>
        </p:nvSpPr>
        <p:spPr/>
        <p:txBody>
          <a:bodyPr/>
          <a:lstStyle>
            <a:lvl1pPr>
              <a:defRPr/>
            </a:lvl1pPr>
          </a:lstStyle>
          <a:p>
            <a:pPr>
              <a:defRPr/>
            </a:pPr>
            <a:fld id="{067C3F7D-476E-A246-82AD-A544824E516A}" type="datetimeFigureOut">
              <a:rPr lang="en-US"/>
              <a:pPr>
                <a:defRPr/>
              </a:pPr>
              <a:t>10/6/23</a:t>
            </a:fld>
            <a:endParaRPr lang="en-US"/>
          </a:p>
        </p:txBody>
      </p:sp>
      <p:sp>
        <p:nvSpPr>
          <p:cNvPr id="5" name="Footer Placeholder 4">
            <a:extLst>
              <a:ext uri="{FF2B5EF4-FFF2-40B4-BE49-F238E27FC236}">
                <a16:creationId xmlns:a16="http://schemas.microsoft.com/office/drawing/2014/main" id="{F9C0DE1B-4BE1-1DAC-2ED4-C68F081EA1AF}"/>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1EFCB2-A435-857C-2ACE-A0A18E15AD07}"/>
              </a:ext>
            </a:extLst>
          </p:cNvPr>
          <p:cNvSpPr>
            <a:spLocks noGrp="1"/>
          </p:cNvSpPr>
          <p:nvPr>
            <p:ph type="sldNum" sz="quarter" idx="12"/>
            <p:custDataLst>
              <p:tags r:id="rId3"/>
            </p:custDataLst>
          </p:nvPr>
        </p:nvSpPr>
        <p:spPr/>
        <p:txBody>
          <a:bodyPr/>
          <a:lstStyle>
            <a:lvl1pPr>
              <a:defRPr/>
            </a:lvl1pPr>
          </a:lstStyle>
          <a:p>
            <a:pPr>
              <a:defRPr/>
            </a:pPr>
            <a:fld id="{916FF062-5D14-7549-8A2D-B02090D23EFD}" type="slidenum">
              <a:rPr lang="en-US" altLang="en-US"/>
              <a:pPr>
                <a:defRPr/>
              </a:pPr>
              <a:t>‹#›</a:t>
            </a:fld>
            <a:endParaRPr lang="en-US" altLang="en-US"/>
          </a:p>
        </p:txBody>
      </p:sp>
    </p:spTree>
    <p:extLst>
      <p:ext uri="{BB962C8B-B14F-4D97-AF65-F5344CB8AC3E}">
        <p14:creationId xmlns:p14="http://schemas.microsoft.com/office/powerpoint/2010/main" val="8605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6C50DB5-6FEE-AE33-CFBF-111968FE0BC9}"/>
              </a:ext>
            </a:extLst>
          </p:cNvPr>
          <p:cNvSpPr>
            <a:spLocks noGrp="1"/>
          </p:cNvSpPr>
          <p:nvPr>
            <p:ph type="dt" sz="half" idx="10"/>
            <p:custDataLst>
              <p:tags r:id="rId1"/>
            </p:custDataLst>
          </p:nvPr>
        </p:nvSpPr>
        <p:spPr/>
        <p:txBody>
          <a:bodyPr/>
          <a:lstStyle>
            <a:lvl1pPr>
              <a:defRPr/>
            </a:lvl1pPr>
          </a:lstStyle>
          <a:p>
            <a:pPr>
              <a:defRPr/>
            </a:pPr>
            <a:fld id="{99D41447-4BFD-C347-9A8B-BFDB104F0DEC}" type="datetimeFigureOut">
              <a:rPr lang="en-US"/>
              <a:pPr>
                <a:defRPr/>
              </a:pPr>
              <a:t>10/6/23</a:t>
            </a:fld>
            <a:endParaRPr lang="en-US"/>
          </a:p>
        </p:txBody>
      </p:sp>
      <p:sp>
        <p:nvSpPr>
          <p:cNvPr id="6" name="Footer Placeholder 4">
            <a:extLst>
              <a:ext uri="{FF2B5EF4-FFF2-40B4-BE49-F238E27FC236}">
                <a16:creationId xmlns:a16="http://schemas.microsoft.com/office/drawing/2014/main" id="{B9B1DE25-AB5F-FCB3-837F-F1CCC96C637D}"/>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33F110-DF73-9415-7724-19D195392725}"/>
              </a:ext>
            </a:extLst>
          </p:cNvPr>
          <p:cNvSpPr>
            <a:spLocks noGrp="1"/>
          </p:cNvSpPr>
          <p:nvPr>
            <p:ph type="sldNum" sz="quarter" idx="12"/>
            <p:custDataLst>
              <p:tags r:id="rId3"/>
            </p:custDataLst>
          </p:nvPr>
        </p:nvSpPr>
        <p:spPr/>
        <p:txBody>
          <a:bodyPr/>
          <a:lstStyle>
            <a:lvl1pPr>
              <a:defRPr/>
            </a:lvl1pPr>
          </a:lstStyle>
          <a:p>
            <a:pPr>
              <a:defRPr/>
            </a:pPr>
            <a:fld id="{45A80483-F91B-084E-8788-6AE6BE227CDF}" type="slidenum">
              <a:rPr lang="en-US" altLang="en-US"/>
              <a:pPr>
                <a:defRPr/>
              </a:pPr>
              <a:t>‹#›</a:t>
            </a:fld>
            <a:endParaRPr lang="en-US" altLang="en-US"/>
          </a:p>
        </p:txBody>
      </p:sp>
    </p:spTree>
    <p:extLst>
      <p:ext uri="{BB962C8B-B14F-4D97-AF65-F5344CB8AC3E}">
        <p14:creationId xmlns:p14="http://schemas.microsoft.com/office/powerpoint/2010/main" val="3229720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E398C6E-BCE7-7F24-DC43-D290B5B9D48F}"/>
              </a:ext>
            </a:extLst>
          </p:cNvPr>
          <p:cNvSpPr>
            <a:spLocks noGrp="1"/>
          </p:cNvSpPr>
          <p:nvPr>
            <p:ph type="dt" sz="half" idx="10"/>
            <p:custDataLst>
              <p:tags r:id="rId1"/>
            </p:custDataLst>
          </p:nvPr>
        </p:nvSpPr>
        <p:spPr/>
        <p:txBody>
          <a:bodyPr/>
          <a:lstStyle>
            <a:lvl1pPr>
              <a:defRPr/>
            </a:lvl1pPr>
          </a:lstStyle>
          <a:p>
            <a:pPr>
              <a:defRPr/>
            </a:pPr>
            <a:fld id="{298B39BD-C062-564B-A0C5-5D1FCEA16C41}" type="datetimeFigureOut">
              <a:rPr lang="en-US"/>
              <a:pPr>
                <a:defRPr/>
              </a:pPr>
              <a:t>10/6/23</a:t>
            </a:fld>
            <a:endParaRPr lang="en-US"/>
          </a:p>
        </p:txBody>
      </p:sp>
      <p:sp>
        <p:nvSpPr>
          <p:cNvPr id="8" name="Footer Placeholder 4">
            <a:extLst>
              <a:ext uri="{FF2B5EF4-FFF2-40B4-BE49-F238E27FC236}">
                <a16:creationId xmlns:a16="http://schemas.microsoft.com/office/drawing/2014/main" id="{C204833B-D120-F14B-730C-286841CDC20D}"/>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4859C89-4170-1153-A69F-7BEF4C2943C2}"/>
              </a:ext>
            </a:extLst>
          </p:cNvPr>
          <p:cNvSpPr>
            <a:spLocks noGrp="1"/>
          </p:cNvSpPr>
          <p:nvPr>
            <p:ph type="sldNum" sz="quarter" idx="12"/>
            <p:custDataLst>
              <p:tags r:id="rId3"/>
            </p:custDataLst>
          </p:nvPr>
        </p:nvSpPr>
        <p:spPr/>
        <p:txBody>
          <a:bodyPr/>
          <a:lstStyle>
            <a:lvl1pPr>
              <a:defRPr/>
            </a:lvl1pPr>
          </a:lstStyle>
          <a:p>
            <a:pPr>
              <a:defRPr/>
            </a:pPr>
            <a:fld id="{969C48A0-A9CC-BF42-99AB-D8A19B6E75BD}" type="slidenum">
              <a:rPr lang="en-US" altLang="en-US"/>
              <a:pPr>
                <a:defRPr/>
              </a:pPr>
              <a:t>‹#›</a:t>
            </a:fld>
            <a:endParaRPr lang="en-US" altLang="en-US"/>
          </a:p>
        </p:txBody>
      </p:sp>
    </p:spTree>
    <p:extLst>
      <p:ext uri="{BB962C8B-B14F-4D97-AF65-F5344CB8AC3E}">
        <p14:creationId xmlns:p14="http://schemas.microsoft.com/office/powerpoint/2010/main" val="227983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72E864A-E185-9FBD-7C76-F6CF231D5ADF}"/>
              </a:ext>
            </a:extLst>
          </p:cNvPr>
          <p:cNvSpPr>
            <a:spLocks noGrp="1"/>
          </p:cNvSpPr>
          <p:nvPr>
            <p:ph type="dt" sz="half" idx="10"/>
            <p:custDataLst>
              <p:tags r:id="rId1"/>
            </p:custDataLst>
          </p:nvPr>
        </p:nvSpPr>
        <p:spPr/>
        <p:txBody>
          <a:bodyPr/>
          <a:lstStyle>
            <a:lvl1pPr>
              <a:defRPr/>
            </a:lvl1pPr>
          </a:lstStyle>
          <a:p>
            <a:pPr>
              <a:defRPr/>
            </a:pPr>
            <a:fld id="{0E1CD8BF-4DFC-9E45-BF30-DD9D3DB7C9BE}" type="datetimeFigureOut">
              <a:rPr lang="en-US"/>
              <a:pPr>
                <a:defRPr/>
              </a:pPr>
              <a:t>10/6/23</a:t>
            </a:fld>
            <a:endParaRPr lang="en-US"/>
          </a:p>
        </p:txBody>
      </p:sp>
      <p:sp>
        <p:nvSpPr>
          <p:cNvPr id="4" name="Footer Placeholder 4">
            <a:extLst>
              <a:ext uri="{FF2B5EF4-FFF2-40B4-BE49-F238E27FC236}">
                <a16:creationId xmlns:a16="http://schemas.microsoft.com/office/drawing/2014/main" id="{A8AAF319-5F62-9D25-64EE-83DB64F890FC}"/>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0876BA4-DCA5-668E-080F-B5E0F4695786}"/>
              </a:ext>
            </a:extLst>
          </p:cNvPr>
          <p:cNvSpPr>
            <a:spLocks noGrp="1"/>
          </p:cNvSpPr>
          <p:nvPr>
            <p:ph type="sldNum" sz="quarter" idx="12"/>
            <p:custDataLst>
              <p:tags r:id="rId3"/>
            </p:custDataLst>
          </p:nvPr>
        </p:nvSpPr>
        <p:spPr/>
        <p:txBody>
          <a:bodyPr/>
          <a:lstStyle>
            <a:lvl1pPr>
              <a:defRPr/>
            </a:lvl1pPr>
          </a:lstStyle>
          <a:p>
            <a:pPr>
              <a:defRPr/>
            </a:pPr>
            <a:fld id="{C19AD0F1-EC63-F847-895C-96DA1C058D2A}" type="slidenum">
              <a:rPr lang="en-US" altLang="en-US"/>
              <a:pPr>
                <a:defRPr/>
              </a:pPr>
              <a:t>‹#›</a:t>
            </a:fld>
            <a:endParaRPr lang="en-US" altLang="en-US"/>
          </a:p>
        </p:txBody>
      </p:sp>
    </p:spTree>
    <p:extLst>
      <p:ext uri="{BB962C8B-B14F-4D97-AF65-F5344CB8AC3E}">
        <p14:creationId xmlns:p14="http://schemas.microsoft.com/office/powerpoint/2010/main" val="1668340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7146D1-8C28-99FE-C89D-7AF7D3411948}"/>
              </a:ext>
            </a:extLst>
          </p:cNvPr>
          <p:cNvSpPr>
            <a:spLocks noGrp="1"/>
          </p:cNvSpPr>
          <p:nvPr>
            <p:ph type="dt" sz="half" idx="10"/>
            <p:custDataLst>
              <p:tags r:id="rId1"/>
            </p:custDataLst>
          </p:nvPr>
        </p:nvSpPr>
        <p:spPr/>
        <p:txBody>
          <a:bodyPr/>
          <a:lstStyle>
            <a:lvl1pPr>
              <a:defRPr/>
            </a:lvl1pPr>
          </a:lstStyle>
          <a:p>
            <a:pPr>
              <a:defRPr/>
            </a:pPr>
            <a:fld id="{950D1C21-9B7A-9F44-80F8-B72D83C3BEF7}" type="datetimeFigureOut">
              <a:rPr lang="en-US"/>
              <a:pPr>
                <a:defRPr/>
              </a:pPr>
              <a:t>10/6/23</a:t>
            </a:fld>
            <a:endParaRPr lang="en-US"/>
          </a:p>
        </p:txBody>
      </p:sp>
      <p:sp>
        <p:nvSpPr>
          <p:cNvPr id="3" name="Footer Placeholder 4">
            <a:extLst>
              <a:ext uri="{FF2B5EF4-FFF2-40B4-BE49-F238E27FC236}">
                <a16:creationId xmlns:a16="http://schemas.microsoft.com/office/drawing/2014/main" id="{B00A1505-BF7F-522D-7582-A7136ABAB64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F62345D-0624-6167-D35A-6C7D40C7525B}"/>
              </a:ext>
            </a:extLst>
          </p:cNvPr>
          <p:cNvSpPr>
            <a:spLocks noGrp="1"/>
          </p:cNvSpPr>
          <p:nvPr>
            <p:ph type="sldNum" sz="quarter" idx="12"/>
            <p:custDataLst>
              <p:tags r:id="rId3"/>
            </p:custDataLst>
          </p:nvPr>
        </p:nvSpPr>
        <p:spPr/>
        <p:txBody>
          <a:bodyPr/>
          <a:lstStyle>
            <a:lvl1pPr>
              <a:defRPr/>
            </a:lvl1pPr>
          </a:lstStyle>
          <a:p>
            <a:pPr>
              <a:defRPr/>
            </a:pPr>
            <a:fld id="{47F4193D-CA3C-C348-B9FD-8BED3691F541}" type="slidenum">
              <a:rPr lang="en-US" altLang="en-US"/>
              <a:pPr>
                <a:defRPr/>
              </a:pPr>
              <a:t>‹#›</a:t>
            </a:fld>
            <a:endParaRPr lang="en-US" altLang="en-US"/>
          </a:p>
        </p:txBody>
      </p:sp>
    </p:spTree>
    <p:extLst>
      <p:ext uri="{BB962C8B-B14F-4D97-AF65-F5344CB8AC3E}">
        <p14:creationId xmlns:p14="http://schemas.microsoft.com/office/powerpoint/2010/main" val="1501836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CF7BB04-B95D-D944-F090-3038BD095DAC}"/>
              </a:ext>
            </a:extLst>
          </p:cNvPr>
          <p:cNvSpPr>
            <a:spLocks noGrp="1"/>
          </p:cNvSpPr>
          <p:nvPr>
            <p:ph type="dt" sz="half" idx="10"/>
            <p:custDataLst>
              <p:tags r:id="rId1"/>
            </p:custDataLst>
          </p:nvPr>
        </p:nvSpPr>
        <p:spPr/>
        <p:txBody>
          <a:bodyPr/>
          <a:lstStyle>
            <a:lvl1pPr>
              <a:defRPr/>
            </a:lvl1pPr>
          </a:lstStyle>
          <a:p>
            <a:pPr>
              <a:defRPr/>
            </a:pPr>
            <a:fld id="{A58D0992-07B6-6643-9167-F8FF9DD09AE1}" type="datetimeFigureOut">
              <a:rPr lang="en-US"/>
              <a:pPr>
                <a:defRPr/>
              </a:pPr>
              <a:t>10/6/23</a:t>
            </a:fld>
            <a:endParaRPr lang="en-US"/>
          </a:p>
        </p:txBody>
      </p:sp>
      <p:sp>
        <p:nvSpPr>
          <p:cNvPr id="6" name="Footer Placeholder 4">
            <a:extLst>
              <a:ext uri="{FF2B5EF4-FFF2-40B4-BE49-F238E27FC236}">
                <a16:creationId xmlns:a16="http://schemas.microsoft.com/office/drawing/2014/main" id="{77BA2BD0-FBEC-6355-E077-4BFDD38E2F2F}"/>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1C25CD-BE41-2016-45C5-74EE1853AE4B}"/>
              </a:ext>
            </a:extLst>
          </p:cNvPr>
          <p:cNvSpPr>
            <a:spLocks noGrp="1"/>
          </p:cNvSpPr>
          <p:nvPr>
            <p:ph type="sldNum" sz="quarter" idx="12"/>
            <p:custDataLst>
              <p:tags r:id="rId3"/>
            </p:custDataLst>
          </p:nvPr>
        </p:nvSpPr>
        <p:spPr/>
        <p:txBody>
          <a:bodyPr/>
          <a:lstStyle>
            <a:lvl1pPr>
              <a:defRPr/>
            </a:lvl1pPr>
          </a:lstStyle>
          <a:p>
            <a:pPr>
              <a:defRPr/>
            </a:pPr>
            <a:fld id="{27585CB5-FBEF-7C4B-99DC-3FC921A68652}" type="slidenum">
              <a:rPr lang="en-US" altLang="en-US"/>
              <a:pPr>
                <a:defRPr/>
              </a:pPr>
              <a:t>‹#›</a:t>
            </a:fld>
            <a:endParaRPr lang="en-US" altLang="en-US"/>
          </a:p>
        </p:txBody>
      </p:sp>
    </p:spTree>
    <p:extLst>
      <p:ext uri="{BB962C8B-B14F-4D97-AF65-F5344CB8AC3E}">
        <p14:creationId xmlns:p14="http://schemas.microsoft.com/office/powerpoint/2010/main" val="120987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2AEF0-285D-514C-A3D8-2011C69BCB10}"/>
              </a:ext>
            </a:extLst>
          </p:cNvPr>
          <p:cNvSpPr>
            <a:spLocks noGrp="1"/>
          </p:cNvSpPr>
          <p:nvPr>
            <p:ph type="dt" sz="half" idx="10"/>
            <p:custDataLst>
              <p:tags r:id="rId1"/>
            </p:custDataLst>
          </p:nvPr>
        </p:nvSpPr>
        <p:spPr/>
        <p:txBody>
          <a:bodyPr/>
          <a:lstStyle>
            <a:lvl1pPr>
              <a:defRPr/>
            </a:lvl1pPr>
          </a:lstStyle>
          <a:p>
            <a:pPr>
              <a:defRPr/>
            </a:pPr>
            <a:fld id="{8FA32578-7DD7-454A-9DA9-9BE0723C3817}" type="datetimeFigureOut">
              <a:rPr lang="en-US"/>
              <a:pPr>
                <a:defRPr/>
              </a:pPr>
              <a:t>10/6/23</a:t>
            </a:fld>
            <a:endParaRPr lang="en-US"/>
          </a:p>
        </p:txBody>
      </p:sp>
      <p:sp>
        <p:nvSpPr>
          <p:cNvPr id="5" name="Footer Placeholder 4">
            <a:extLst>
              <a:ext uri="{FF2B5EF4-FFF2-40B4-BE49-F238E27FC236}">
                <a16:creationId xmlns:a16="http://schemas.microsoft.com/office/drawing/2014/main" id="{182C9BB9-4B85-90C1-F559-FD9EC9E76B8D}"/>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208ED3-0E9A-7519-3C32-2C7209A52C88}"/>
              </a:ext>
            </a:extLst>
          </p:cNvPr>
          <p:cNvSpPr>
            <a:spLocks noGrp="1"/>
          </p:cNvSpPr>
          <p:nvPr>
            <p:ph type="sldNum" sz="quarter" idx="12"/>
            <p:custDataLst>
              <p:tags r:id="rId3"/>
            </p:custDataLst>
          </p:nvPr>
        </p:nvSpPr>
        <p:spPr/>
        <p:txBody>
          <a:bodyPr/>
          <a:lstStyle>
            <a:lvl1pPr>
              <a:defRPr/>
            </a:lvl1pPr>
          </a:lstStyle>
          <a:p>
            <a:pPr>
              <a:defRPr/>
            </a:pPr>
            <a:fld id="{360C5F27-3BBD-D54F-97DE-BF8144A24E07}" type="slidenum">
              <a:rPr lang="en-US" altLang="en-US"/>
              <a:pPr>
                <a:defRPr/>
              </a:pPr>
              <a:t>‹#›</a:t>
            </a:fld>
            <a:endParaRPr lang="en-US" altLang="en-US"/>
          </a:p>
        </p:txBody>
      </p:sp>
    </p:spTree>
    <p:extLst>
      <p:ext uri="{BB962C8B-B14F-4D97-AF65-F5344CB8AC3E}">
        <p14:creationId xmlns:p14="http://schemas.microsoft.com/office/powerpoint/2010/main" val="3935381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023ED96-888B-6A00-199E-2F5B04E2E15A}"/>
              </a:ext>
            </a:extLst>
          </p:cNvPr>
          <p:cNvSpPr>
            <a:spLocks noGrp="1"/>
          </p:cNvSpPr>
          <p:nvPr>
            <p:ph type="dt" sz="half" idx="10"/>
            <p:custDataLst>
              <p:tags r:id="rId1"/>
            </p:custDataLst>
          </p:nvPr>
        </p:nvSpPr>
        <p:spPr/>
        <p:txBody>
          <a:bodyPr/>
          <a:lstStyle>
            <a:lvl1pPr>
              <a:defRPr/>
            </a:lvl1pPr>
          </a:lstStyle>
          <a:p>
            <a:pPr>
              <a:defRPr/>
            </a:pPr>
            <a:fld id="{2522955B-0926-FE43-8010-2611C90A17C3}" type="datetimeFigureOut">
              <a:rPr lang="en-US"/>
              <a:pPr>
                <a:defRPr/>
              </a:pPr>
              <a:t>10/6/23</a:t>
            </a:fld>
            <a:endParaRPr lang="en-US"/>
          </a:p>
        </p:txBody>
      </p:sp>
      <p:sp>
        <p:nvSpPr>
          <p:cNvPr id="6" name="Footer Placeholder 4">
            <a:extLst>
              <a:ext uri="{FF2B5EF4-FFF2-40B4-BE49-F238E27FC236}">
                <a16:creationId xmlns:a16="http://schemas.microsoft.com/office/drawing/2014/main" id="{679F965B-F2FB-778C-60E7-C22919EA874D}"/>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F205BED-D3E8-0455-DB66-9DF75801E3DF}"/>
              </a:ext>
            </a:extLst>
          </p:cNvPr>
          <p:cNvSpPr>
            <a:spLocks noGrp="1"/>
          </p:cNvSpPr>
          <p:nvPr>
            <p:ph type="sldNum" sz="quarter" idx="12"/>
            <p:custDataLst>
              <p:tags r:id="rId3"/>
            </p:custDataLst>
          </p:nvPr>
        </p:nvSpPr>
        <p:spPr/>
        <p:txBody>
          <a:bodyPr/>
          <a:lstStyle>
            <a:lvl1pPr>
              <a:defRPr/>
            </a:lvl1pPr>
          </a:lstStyle>
          <a:p>
            <a:pPr>
              <a:defRPr/>
            </a:pPr>
            <a:fld id="{600EF8FA-C413-3A49-B514-E4550E74916D}" type="slidenum">
              <a:rPr lang="en-US" altLang="en-US"/>
              <a:pPr>
                <a:defRPr/>
              </a:pPr>
              <a:t>‹#›</a:t>
            </a:fld>
            <a:endParaRPr lang="en-US" altLang="en-US"/>
          </a:p>
        </p:txBody>
      </p:sp>
    </p:spTree>
    <p:extLst>
      <p:ext uri="{BB962C8B-B14F-4D97-AF65-F5344CB8AC3E}">
        <p14:creationId xmlns:p14="http://schemas.microsoft.com/office/powerpoint/2010/main" val="322664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3F6C-8AA7-2016-1056-C231853067A8}"/>
              </a:ext>
            </a:extLst>
          </p:cNvPr>
          <p:cNvSpPr>
            <a:spLocks noGrp="1"/>
          </p:cNvSpPr>
          <p:nvPr>
            <p:ph type="dt" sz="half" idx="10"/>
            <p:custDataLst>
              <p:tags r:id="rId1"/>
            </p:custDataLst>
          </p:nvPr>
        </p:nvSpPr>
        <p:spPr/>
        <p:txBody>
          <a:bodyPr/>
          <a:lstStyle>
            <a:lvl1pPr>
              <a:defRPr/>
            </a:lvl1pPr>
          </a:lstStyle>
          <a:p>
            <a:pPr>
              <a:defRPr/>
            </a:pPr>
            <a:fld id="{AD8B0279-E9EE-FA4A-B7C6-1218C0068558}" type="datetimeFigureOut">
              <a:rPr lang="en-US"/>
              <a:pPr>
                <a:defRPr/>
              </a:pPr>
              <a:t>10/6/23</a:t>
            </a:fld>
            <a:endParaRPr lang="en-US"/>
          </a:p>
        </p:txBody>
      </p:sp>
      <p:sp>
        <p:nvSpPr>
          <p:cNvPr id="5" name="Footer Placeholder 4">
            <a:extLst>
              <a:ext uri="{FF2B5EF4-FFF2-40B4-BE49-F238E27FC236}">
                <a16:creationId xmlns:a16="http://schemas.microsoft.com/office/drawing/2014/main" id="{1AE4A102-093A-0694-C547-1859F3F48F2C}"/>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8178A5-175F-A160-3BFA-94FBC1420B29}"/>
              </a:ext>
            </a:extLst>
          </p:cNvPr>
          <p:cNvSpPr>
            <a:spLocks noGrp="1"/>
          </p:cNvSpPr>
          <p:nvPr>
            <p:ph type="sldNum" sz="quarter" idx="12"/>
            <p:custDataLst>
              <p:tags r:id="rId3"/>
            </p:custDataLst>
          </p:nvPr>
        </p:nvSpPr>
        <p:spPr/>
        <p:txBody>
          <a:bodyPr/>
          <a:lstStyle>
            <a:lvl1pPr>
              <a:defRPr/>
            </a:lvl1pPr>
          </a:lstStyle>
          <a:p>
            <a:pPr>
              <a:defRPr/>
            </a:pPr>
            <a:fld id="{A39C6E46-65DC-D847-9996-7C3D41E50850}" type="slidenum">
              <a:rPr lang="en-US" altLang="en-US"/>
              <a:pPr>
                <a:defRPr/>
              </a:pPr>
              <a:t>‹#›</a:t>
            </a:fld>
            <a:endParaRPr lang="en-US" altLang="en-US"/>
          </a:p>
        </p:txBody>
      </p:sp>
    </p:spTree>
    <p:extLst>
      <p:ext uri="{BB962C8B-B14F-4D97-AF65-F5344CB8AC3E}">
        <p14:creationId xmlns:p14="http://schemas.microsoft.com/office/powerpoint/2010/main" val="1861151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14921-DACD-0638-D4BF-E643CE7765D1}"/>
              </a:ext>
            </a:extLst>
          </p:cNvPr>
          <p:cNvSpPr>
            <a:spLocks noGrp="1"/>
          </p:cNvSpPr>
          <p:nvPr>
            <p:ph type="dt" sz="half" idx="10"/>
            <p:custDataLst>
              <p:tags r:id="rId1"/>
            </p:custDataLst>
          </p:nvPr>
        </p:nvSpPr>
        <p:spPr/>
        <p:txBody>
          <a:bodyPr/>
          <a:lstStyle>
            <a:lvl1pPr>
              <a:defRPr/>
            </a:lvl1pPr>
          </a:lstStyle>
          <a:p>
            <a:pPr>
              <a:defRPr/>
            </a:pPr>
            <a:fld id="{CD33054E-3D1B-4A43-BEED-9619B256CDC0}" type="datetimeFigureOut">
              <a:rPr lang="en-US"/>
              <a:pPr>
                <a:defRPr/>
              </a:pPr>
              <a:t>10/6/23</a:t>
            </a:fld>
            <a:endParaRPr lang="en-US"/>
          </a:p>
        </p:txBody>
      </p:sp>
      <p:sp>
        <p:nvSpPr>
          <p:cNvPr id="5" name="Footer Placeholder 4">
            <a:extLst>
              <a:ext uri="{FF2B5EF4-FFF2-40B4-BE49-F238E27FC236}">
                <a16:creationId xmlns:a16="http://schemas.microsoft.com/office/drawing/2014/main" id="{B006266D-D1D2-A61E-49FA-5C9B2C865E91}"/>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2E5ACE-2E57-E031-5E1B-D539DC505F73}"/>
              </a:ext>
            </a:extLst>
          </p:cNvPr>
          <p:cNvSpPr>
            <a:spLocks noGrp="1"/>
          </p:cNvSpPr>
          <p:nvPr>
            <p:ph type="sldNum" sz="quarter" idx="12"/>
            <p:custDataLst>
              <p:tags r:id="rId3"/>
            </p:custDataLst>
          </p:nvPr>
        </p:nvSpPr>
        <p:spPr/>
        <p:txBody>
          <a:bodyPr/>
          <a:lstStyle>
            <a:lvl1pPr>
              <a:defRPr/>
            </a:lvl1pPr>
          </a:lstStyle>
          <a:p>
            <a:pPr>
              <a:defRPr/>
            </a:pPr>
            <a:fld id="{6D17BA2E-2C62-674F-BBA7-43CF7F624510}" type="slidenum">
              <a:rPr lang="en-US" altLang="en-US"/>
              <a:pPr>
                <a:defRPr/>
              </a:pPr>
              <a:t>‹#›</a:t>
            </a:fld>
            <a:endParaRPr lang="en-US" altLang="en-US"/>
          </a:p>
        </p:txBody>
      </p:sp>
    </p:spTree>
    <p:extLst>
      <p:ext uri="{BB962C8B-B14F-4D97-AF65-F5344CB8AC3E}">
        <p14:creationId xmlns:p14="http://schemas.microsoft.com/office/powerpoint/2010/main" val="619219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640C5DE-E8F7-C64E-9B0C-0D6506AC12D3}"/>
              </a:ext>
            </a:extLst>
          </p:cNvPr>
          <p:cNvSpPr>
            <a:spLocks noGrp="1"/>
          </p:cNvSpPr>
          <p:nvPr>
            <p:ph type="dt" sz="half" idx="10"/>
            <p:custDataLst>
              <p:tags r:id="rId1"/>
            </p:custDataLst>
          </p:nvPr>
        </p:nvSpPr>
        <p:spPr/>
        <p:txBody>
          <a:bodyPr/>
          <a:lstStyle>
            <a:lvl1pPr>
              <a:defRPr/>
            </a:lvl1pPr>
          </a:lstStyle>
          <a:p>
            <a:pPr>
              <a:defRPr/>
            </a:pPr>
            <a:fld id="{FD39D663-EFAD-794D-811D-DE6657D03A21}" type="datetimeFigureOut">
              <a:rPr lang="en-US"/>
              <a:pPr>
                <a:defRPr/>
              </a:pPr>
              <a:t>10/6/23</a:t>
            </a:fld>
            <a:endParaRPr lang="en-US"/>
          </a:p>
        </p:txBody>
      </p:sp>
      <p:sp>
        <p:nvSpPr>
          <p:cNvPr id="5" name="Footer Placeholder 4">
            <a:extLst>
              <a:ext uri="{FF2B5EF4-FFF2-40B4-BE49-F238E27FC236}">
                <a16:creationId xmlns:a16="http://schemas.microsoft.com/office/drawing/2014/main" id="{BCF43DA4-7895-1948-9BD5-23EC0EA485B6}"/>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2750E1-6C41-DD40-B28C-96A8094FC7A4}"/>
              </a:ext>
            </a:extLst>
          </p:cNvPr>
          <p:cNvSpPr>
            <a:spLocks noGrp="1"/>
          </p:cNvSpPr>
          <p:nvPr>
            <p:ph type="sldNum" sz="quarter" idx="12"/>
            <p:custDataLst>
              <p:tags r:id="rId3"/>
            </p:custDataLst>
          </p:nvPr>
        </p:nvSpPr>
        <p:spPr/>
        <p:txBody>
          <a:bodyPr/>
          <a:lstStyle>
            <a:lvl1pPr>
              <a:defRPr/>
            </a:lvl1pPr>
          </a:lstStyle>
          <a:p>
            <a:pPr>
              <a:defRPr/>
            </a:pPr>
            <a:fld id="{69CD0431-8C61-A145-9788-E45635E5916E}" type="slidenum">
              <a:rPr lang="en-US"/>
              <a:pPr>
                <a:defRPr/>
              </a:pPr>
              <a:t>‹#›</a:t>
            </a:fld>
            <a:endParaRPr lang="en-US"/>
          </a:p>
        </p:txBody>
      </p:sp>
    </p:spTree>
    <p:extLst>
      <p:ext uri="{BB962C8B-B14F-4D97-AF65-F5344CB8AC3E}">
        <p14:creationId xmlns:p14="http://schemas.microsoft.com/office/powerpoint/2010/main" val="1708412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E49C1-7A6D-854B-8085-F71B5E53B97A}"/>
              </a:ext>
            </a:extLst>
          </p:cNvPr>
          <p:cNvSpPr>
            <a:spLocks noGrp="1"/>
          </p:cNvSpPr>
          <p:nvPr>
            <p:ph type="dt" sz="half" idx="10"/>
            <p:custDataLst>
              <p:tags r:id="rId1"/>
            </p:custDataLst>
          </p:nvPr>
        </p:nvSpPr>
        <p:spPr/>
        <p:txBody>
          <a:bodyPr/>
          <a:lstStyle>
            <a:lvl1pPr>
              <a:defRPr/>
            </a:lvl1pPr>
          </a:lstStyle>
          <a:p>
            <a:pPr>
              <a:defRPr/>
            </a:pPr>
            <a:fld id="{154E6019-3175-6241-BFCB-4536CD68D630}" type="datetimeFigureOut">
              <a:rPr lang="en-US"/>
              <a:pPr>
                <a:defRPr/>
              </a:pPr>
              <a:t>10/6/23</a:t>
            </a:fld>
            <a:endParaRPr lang="en-US"/>
          </a:p>
        </p:txBody>
      </p:sp>
      <p:sp>
        <p:nvSpPr>
          <p:cNvPr id="5" name="Footer Placeholder 4">
            <a:extLst>
              <a:ext uri="{FF2B5EF4-FFF2-40B4-BE49-F238E27FC236}">
                <a16:creationId xmlns:a16="http://schemas.microsoft.com/office/drawing/2014/main" id="{6E0D0212-0D59-A649-8E8B-FDD8F2231102}"/>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F9C8D3-BDAE-1640-B03C-89DEB1BE10DB}"/>
              </a:ext>
            </a:extLst>
          </p:cNvPr>
          <p:cNvSpPr>
            <a:spLocks noGrp="1"/>
          </p:cNvSpPr>
          <p:nvPr>
            <p:ph type="sldNum" sz="quarter" idx="12"/>
            <p:custDataLst>
              <p:tags r:id="rId3"/>
            </p:custDataLst>
          </p:nvPr>
        </p:nvSpPr>
        <p:spPr/>
        <p:txBody>
          <a:bodyPr/>
          <a:lstStyle>
            <a:lvl1pPr>
              <a:defRPr/>
            </a:lvl1pPr>
          </a:lstStyle>
          <a:p>
            <a:pPr>
              <a:defRPr/>
            </a:pPr>
            <a:fld id="{51D36F40-58EF-6C4B-82A5-97967660BC07}" type="slidenum">
              <a:rPr lang="en-US"/>
              <a:pPr>
                <a:defRPr/>
              </a:pPr>
              <a:t>‹#›</a:t>
            </a:fld>
            <a:endParaRPr lang="en-US"/>
          </a:p>
        </p:txBody>
      </p:sp>
    </p:spTree>
    <p:extLst>
      <p:ext uri="{BB962C8B-B14F-4D97-AF65-F5344CB8AC3E}">
        <p14:creationId xmlns:p14="http://schemas.microsoft.com/office/powerpoint/2010/main" val="1580040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F95798-2F60-604B-B537-BB8B4347F9E0}"/>
              </a:ext>
            </a:extLst>
          </p:cNvPr>
          <p:cNvSpPr>
            <a:spLocks noGrp="1"/>
          </p:cNvSpPr>
          <p:nvPr>
            <p:ph type="dt" sz="half" idx="10"/>
            <p:custDataLst>
              <p:tags r:id="rId1"/>
            </p:custDataLst>
          </p:nvPr>
        </p:nvSpPr>
        <p:spPr/>
        <p:txBody>
          <a:bodyPr/>
          <a:lstStyle>
            <a:lvl1pPr>
              <a:defRPr/>
            </a:lvl1pPr>
          </a:lstStyle>
          <a:p>
            <a:pPr>
              <a:defRPr/>
            </a:pPr>
            <a:fld id="{6500CAF9-D046-2247-A805-19B1A208C811}" type="datetimeFigureOut">
              <a:rPr lang="en-US"/>
              <a:pPr>
                <a:defRPr/>
              </a:pPr>
              <a:t>10/6/23</a:t>
            </a:fld>
            <a:endParaRPr lang="en-US"/>
          </a:p>
        </p:txBody>
      </p:sp>
      <p:sp>
        <p:nvSpPr>
          <p:cNvPr id="5" name="Footer Placeholder 4">
            <a:extLst>
              <a:ext uri="{FF2B5EF4-FFF2-40B4-BE49-F238E27FC236}">
                <a16:creationId xmlns:a16="http://schemas.microsoft.com/office/drawing/2014/main" id="{2B316786-64E6-1E49-BA44-215FF8671B64}"/>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86A107-1D73-3345-93D9-44546E0160DF}"/>
              </a:ext>
            </a:extLst>
          </p:cNvPr>
          <p:cNvSpPr>
            <a:spLocks noGrp="1"/>
          </p:cNvSpPr>
          <p:nvPr>
            <p:ph type="sldNum" sz="quarter" idx="12"/>
            <p:custDataLst>
              <p:tags r:id="rId3"/>
            </p:custDataLst>
          </p:nvPr>
        </p:nvSpPr>
        <p:spPr/>
        <p:txBody>
          <a:bodyPr/>
          <a:lstStyle>
            <a:lvl1pPr>
              <a:defRPr/>
            </a:lvl1pPr>
          </a:lstStyle>
          <a:p>
            <a:pPr>
              <a:defRPr/>
            </a:pPr>
            <a:fld id="{4C476920-0E6B-0043-8D57-F0AB6D287973}" type="slidenum">
              <a:rPr lang="en-US"/>
              <a:pPr>
                <a:defRPr/>
              </a:pPr>
              <a:t>‹#›</a:t>
            </a:fld>
            <a:endParaRPr lang="en-US"/>
          </a:p>
        </p:txBody>
      </p:sp>
    </p:spTree>
    <p:extLst>
      <p:ext uri="{BB962C8B-B14F-4D97-AF65-F5344CB8AC3E}">
        <p14:creationId xmlns:p14="http://schemas.microsoft.com/office/powerpoint/2010/main" val="68977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EF9E4FB-3E3F-D84C-B18C-B6BEE0120683}"/>
              </a:ext>
            </a:extLst>
          </p:cNvPr>
          <p:cNvSpPr>
            <a:spLocks noGrp="1"/>
          </p:cNvSpPr>
          <p:nvPr>
            <p:ph type="dt" sz="half" idx="10"/>
            <p:custDataLst>
              <p:tags r:id="rId1"/>
            </p:custDataLst>
          </p:nvPr>
        </p:nvSpPr>
        <p:spPr/>
        <p:txBody>
          <a:bodyPr/>
          <a:lstStyle>
            <a:lvl1pPr>
              <a:defRPr/>
            </a:lvl1pPr>
          </a:lstStyle>
          <a:p>
            <a:pPr>
              <a:defRPr/>
            </a:pPr>
            <a:fld id="{6BC82927-00E0-DF47-BDD7-9E40BEE5E576}" type="datetimeFigureOut">
              <a:rPr lang="en-US"/>
              <a:pPr>
                <a:defRPr/>
              </a:pPr>
              <a:t>10/6/23</a:t>
            </a:fld>
            <a:endParaRPr lang="en-US"/>
          </a:p>
        </p:txBody>
      </p:sp>
      <p:sp>
        <p:nvSpPr>
          <p:cNvPr id="6" name="Footer Placeholder 4">
            <a:extLst>
              <a:ext uri="{FF2B5EF4-FFF2-40B4-BE49-F238E27FC236}">
                <a16:creationId xmlns:a16="http://schemas.microsoft.com/office/drawing/2014/main" id="{7E6C5559-63A2-D34E-94F3-7BA19F7E2D16}"/>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A5CDB1-FF3A-5C46-8313-1954763DDAA8}"/>
              </a:ext>
            </a:extLst>
          </p:cNvPr>
          <p:cNvSpPr>
            <a:spLocks noGrp="1"/>
          </p:cNvSpPr>
          <p:nvPr>
            <p:ph type="sldNum" sz="quarter" idx="12"/>
            <p:custDataLst>
              <p:tags r:id="rId3"/>
            </p:custDataLst>
          </p:nvPr>
        </p:nvSpPr>
        <p:spPr/>
        <p:txBody>
          <a:bodyPr/>
          <a:lstStyle>
            <a:lvl1pPr>
              <a:defRPr/>
            </a:lvl1pPr>
          </a:lstStyle>
          <a:p>
            <a:pPr>
              <a:defRPr/>
            </a:pPr>
            <a:fld id="{B77E886C-55B4-C54C-95C8-CD286F13D436}" type="slidenum">
              <a:rPr lang="en-US"/>
              <a:pPr>
                <a:defRPr/>
              </a:pPr>
              <a:t>‹#›</a:t>
            </a:fld>
            <a:endParaRPr lang="en-US"/>
          </a:p>
        </p:txBody>
      </p:sp>
    </p:spTree>
    <p:extLst>
      <p:ext uri="{BB962C8B-B14F-4D97-AF65-F5344CB8AC3E}">
        <p14:creationId xmlns:p14="http://schemas.microsoft.com/office/powerpoint/2010/main" val="1153257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974A111-99DE-7247-8161-E9130866D34C}"/>
              </a:ext>
            </a:extLst>
          </p:cNvPr>
          <p:cNvSpPr>
            <a:spLocks noGrp="1"/>
          </p:cNvSpPr>
          <p:nvPr>
            <p:ph type="dt" sz="half" idx="10"/>
            <p:custDataLst>
              <p:tags r:id="rId1"/>
            </p:custDataLst>
          </p:nvPr>
        </p:nvSpPr>
        <p:spPr/>
        <p:txBody>
          <a:bodyPr/>
          <a:lstStyle>
            <a:lvl1pPr>
              <a:defRPr/>
            </a:lvl1pPr>
          </a:lstStyle>
          <a:p>
            <a:pPr>
              <a:defRPr/>
            </a:pPr>
            <a:fld id="{79A3490B-045C-8043-BF36-53E4385397E7}" type="datetimeFigureOut">
              <a:rPr lang="en-US"/>
              <a:pPr>
                <a:defRPr/>
              </a:pPr>
              <a:t>10/6/23</a:t>
            </a:fld>
            <a:endParaRPr lang="en-US"/>
          </a:p>
        </p:txBody>
      </p:sp>
      <p:sp>
        <p:nvSpPr>
          <p:cNvPr id="8" name="Footer Placeholder 4">
            <a:extLst>
              <a:ext uri="{FF2B5EF4-FFF2-40B4-BE49-F238E27FC236}">
                <a16:creationId xmlns:a16="http://schemas.microsoft.com/office/drawing/2014/main" id="{A11898C3-332A-5E41-8F71-AEDC97418C10}"/>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63AB3CD-6CD7-754B-A299-15F879E111C7}"/>
              </a:ext>
            </a:extLst>
          </p:cNvPr>
          <p:cNvSpPr>
            <a:spLocks noGrp="1"/>
          </p:cNvSpPr>
          <p:nvPr>
            <p:ph type="sldNum" sz="quarter" idx="12"/>
            <p:custDataLst>
              <p:tags r:id="rId3"/>
            </p:custDataLst>
          </p:nvPr>
        </p:nvSpPr>
        <p:spPr/>
        <p:txBody>
          <a:bodyPr/>
          <a:lstStyle>
            <a:lvl1pPr>
              <a:defRPr/>
            </a:lvl1pPr>
          </a:lstStyle>
          <a:p>
            <a:pPr>
              <a:defRPr/>
            </a:pPr>
            <a:fld id="{E5CB3B1A-29FE-024E-97CD-DF13A90C74A2}" type="slidenum">
              <a:rPr lang="en-US"/>
              <a:pPr>
                <a:defRPr/>
              </a:pPr>
              <a:t>‹#›</a:t>
            </a:fld>
            <a:endParaRPr lang="en-US"/>
          </a:p>
        </p:txBody>
      </p:sp>
    </p:spTree>
    <p:extLst>
      <p:ext uri="{BB962C8B-B14F-4D97-AF65-F5344CB8AC3E}">
        <p14:creationId xmlns:p14="http://schemas.microsoft.com/office/powerpoint/2010/main" val="2395164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9D40131-1C4F-7F4B-B04C-FFADCEAD4FD8}"/>
              </a:ext>
            </a:extLst>
          </p:cNvPr>
          <p:cNvSpPr>
            <a:spLocks noGrp="1"/>
          </p:cNvSpPr>
          <p:nvPr>
            <p:ph type="dt" sz="half" idx="10"/>
            <p:custDataLst>
              <p:tags r:id="rId1"/>
            </p:custDataLst>
          </p:nvPr>
        </p:nvSpPr>
        <p:spPr/>
        <p:txBody>
          <a:bodyPr/>
          <a:lstStyle>
            <a:lvl1pPr>
              <a:defRPr/>
            </a:lvl1pPr>
          </a:lstStyle>
          <a:p>
            <a:pPr>
              <a:defRPr/>
            </a:pPr>
            <a:fld id="{434609B5-9D29-6548-8439-52F7F46A8EE9}" type="datetimeFigureOut">
              <a:rPr lang="en-US"/>
              <a:pPr>
                <a:defRPr/>
              </a:pPr>
              <a:t>10/6/23</a:t>
            </a:fld>
            <a:endParaRPr lang="en-US"/>
          </a:p>
        </p:txBody>
      </p:sp>
      <p:sp>
        <p:nvSpPr>
          <p:cNvPr id="4" name="Footer Placeholder 4">
            <a:extLst>
              <a:ext uri="{FF2B5EF4-FFF2-40B4-BE49-F238E27FC236}">
                <a16:creationId xmlns:a16="http://schemas.microsoft.com/office/drawing/2014/main" id="{6E729C3F-3967-3741-91F4-4F4BAFF413C4}"/>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F0DEF3C-5725-3846-BEFF-B16BE69461A8}"/>
              </a:ext>
            </a:extLst>
          </p:cNvPr>
          <p:cNvSpPr>
            <a:spLocks noGrp="1"/>
          </p:cNvSpPr>
          <p:nvPr>
            <p:ph type="sldNum" sz="quarter" idx="12"/>
            <p:custDataLst>
              <p:tags r:id="rId3"/>
            </p:custDataLst>
          </p:nvPr>
        </p:nvSpPr>
        <p:spPr/>
        <p:txBody>
          <a:bodyPr/>
          <a:lstStyle>
            <a:lvl1pPr>
              <a:defRPr/>
            </a:lvl1pPr>
          </a:lstStyle>
          <a:p>
            <a:pPr>
              <a:defRPr/>
            </a:pPr>
            <a:fld id="{42CBA78E-5896-624E-98F9-5B321E7C7123}" type="slidenum">
              <a:rPr lang="en-US"/>
              <a:pPr>
                <a:defRPr/>
              </a:pPr>
              <a:t>‹#›</a:t>
            </a:fld>
            <a:endParaRPr lang="en-US"/>
          </a:p>
        </p:txBody>
      </p:sp>
    </p:spTree>
    <p:extLst>
      <p:ext uri="{BB962C8B-B14F-4D97-AF65-F5344CB8AC3E}">
        <p14:creationId xmlns:p14="http://schemas.microsoft.com/office/powerpoint/2010/main" val="673408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3C1288D-1F82-1B46-86CB-D510D529AEED}"/>
              </a:ext>
            </a:extLst>
          </p:cNvPr>
          <p:cNvSpPr>
            <a:spLocks noGrp="1"/>
          </p:cNvSpPr>
          <p:nvPr>
            <p:ph type="dt" sz="half" idx="10"/>
            <p:custDataLst>
              <p:tags r:id="rId1"/>
            </p:custDataLst>
          </p:nvPr>
        </p:nvSpPr>
        <p:spPr/>
        <p:txBody>
          <a:bodyPr/>
          <a:lstStyle>
            <a:lvl1pPr>
              <a:defRPr/>
            </a:lvl1pPr>
          </a:lstStyle>
          <a:p>
            <a:pPr>
              <a:defRPr/>
            </a:pPr>
            <a:fld id="{362646DA-8E1B-5541-B3CC-F12E506B60DF}" type="datetimeFigureOut">
              <a:rPr lang="en-US"/>
              <a:pPr>
                <a:defRPr/>
              </a:pPr>
              <a:t>10/6/23</a:t>
            </a:fld>
            <a:endParaRPr lang="en-US"/>
          </a:p>
        </p:txBody>
      </p:sp>
      <p:sp>
        <p:nvSpPr>
          <p:cNvPr id="3" name="Footer Placeholder 4">
            <a:extLst>
              <a:ext uri="{FF2B5EF4-FFF2-40B4-BE49-F238E27FC236}">
                <a16:creationId xmlns:a16="http://schemas.microsoft.com/office/drawing/2014/main" id="{714D3C95-49B2-4F46-930A-DE9EC07181B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907FF03-DA11-CF42-866D-802B11CD32A3}"/>
              </a:ext>
            </a:extLst>
          </p:cNvPr>
          <p:cNvSpPr>
            <a:spLocks noGrp="1"/>
          </p:cNvSpPr>
          <p:nvPr>
            <p:ph type="sldNum" sz="quarter" idx="12"/>
            <p:custDataLst>
              <p:tags r:id="rId3"/>
            </p:custDataLst>
          </p:nvPr>
        </p:nvSpPr>
        <p:spPr/>
        <p:txBody>
          <a:bodyPr/>
          <a:lstStyle>
            <a:lvl1pPr>
              <a:defRPr/>
            </a:lvl1pPr>
          </a:lstStyle>
          <a:p>
            <a:pPr>
              <a:defRPr/>
            </a:pPr>
            <a:fld id="{DE4209D9-DF79-7148-9418-9F829A171188}" type="slidenum">
              <a:rPr lang="en-US"/>
              <a:pPr>
                <a:defRPr/>
              </a:pPr>
              <a:t>‹#›</a:t>
            </a:fld>
            <a:endParaRPr lang="en-US"/>
          </a:p>
        </p:txBody>
      </p:sp>
    </p:spTree>
    <p:extLst>
      <p:ext uri="{BB962C8B-B14F-4D97-AF65-F5344CB8AC3E}">
        <p14:creationId xmlns:p14="http://schemas.microsoft.com/office/powerpoint/2010/main" val="400012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A1F209-B9D1-069C-5259-DEBD6DB1DABF}"/>
              </a:ext>
            </a:extLst>
          </p:cNvPr>
          <p:cNvSpPr>
            <a:spLocks noGrp="1"/>
          </p:cNvSpPr>
          <p:nvPr>
            <p:ph type="dt" sz="half" idx="10"/>
            <p:custDataLst>
              <p:tags r:id="rId1"/>
            </p:custDataLst>
          </p:nvPr>
        </p:nvSpPr>
        <p:spPr/>
        <p:txBody>
          <a:bodyPr/>
          <a:lstStyle>
            <a:lvl1pPr>
              <a:defRPr/>
            </a:lvl1pPr>
          </a:lstStyle>
          <a:p>
            <a:pPr>
              <a:defRPr/>
            </a:pPr>
            <a:fld id="{7282F6F5-0972-B144-BA0E-919A088EDC7D}" type="datetimeFigureOut">
              <a:rPr lang="en-US"/>
              <a:pPr>
                <a:defRPr/>
              </a:pPr>
              <a:t>10/6/23</a:t>
            </a:fld>
            <a:endParaRPr lang="en-US"/>
          </a:p>
        </p:txBody>
      </p:sp>
      <p:sp>
        <p:nvSpPr>
          <p:cNvPr id="5" name="Footer Placeholder 4">
            <a:extLst>
              <a:ext uri="{FF2B5EF4-FFF2-40B4-BE49-F238E27FC236}">
                <a16:creationId xmlns:a16="http://schemas.microsoft.com/office/drawing/2014/main" id="{97642331-99AC-893F-F1C0-C28471184F57}"/>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27EACA-B076-644A-F3A7-0654524704E2}"/>
              </a:ext>
            </a:extLst>
          </p:cNvPr>
          <p:cNvSpPr>
            <a:spLocks noGrp="1"/>
          </p:cNvSpPr>
          <p:nvPr>
            <p:ph type="sldNum" sz="quarter" idx="12"/>
            <p:custDataLst>
              <p:tags r:id="rId3"/>
            </p:custDataLst>
          </p:nvPr>
        </p:nvSpPr>
        <p:spPr/>
        <p:txBody>
          <a:bodyPr/>
          <a:lstStyle>
            <a:lvl1pPr>
              <a:defRPr/>
            </a:lvl1pPr>
          </a:lstStyle>
          <a:p>
            <a:pPr>
              <a:defRPr/>
            </a:pPr>
            <a:fld id="{891432B9-73A8-E642-9D77-108B7CDB187A}" type="slidenum">
              <a:rPr lang="en-US" altLang="en-US"/>
              <a:pPr>
                <a:defRPr/>
              </a:pPr>
              <a:t>‹#›</a:t>
            </a:fld>
            <a:endParaRPr lang="en-US" altLang="en-US"/>
          </a:p>
        </p:txBody>
      </p:sp>
    </p:spTree>
    <p:extLst>
      <p:ext uri="{BB962C8B-B14F-4D97-AF65-F5344CB8AC3E}">
        <p14:creationId xmlns:p14="http://schemas.microsoft.com/office/powerpoint/2010/main" val="2313295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E55A22D-53C7-3E4A-9443-F6A0E6824A54}"/>
              </a:ext>
            </a:extLst>
          </p:cNvPr>
          <p:cNvSpPr>
            <a:spLocks noGrp="1"/>
          </p:cNvSpPr>
          <p:nvPr>
            <p:ph type="dt" sz="half" idx="10"/>
            <p:custDataLst>
              <p:tags r:id="rId1"/>
            </p:custDataLst>
          </p:nvPr>
        </p:nvSpPr>
        <p:spPr/>
        <p:txBody>
          <a:bodyPr/>
          <a:lstStyle>
            <a:lvl1pPr>
              <a:defRPr/>
            </a:lvl1pPr>
          </a:lstStyle>
          <a:p>
            <a:pPr>
              <a:defRPr/>
            </a:pPr>
            <a:fld id="{6DBE2E94-E20B-D749-925B-D4B79DB8D2B5}" type="datetimeFigureOut">
              <a:rPr lang="en-US"/>
              <a:pPr>
                <a:defRPr/>
              </a:pPr>
              <a:t>10/6/23</a:t>
            </a:fld>
            <a:endParaRPr lang="en-US"/>
          </a:p>
        </p:txBody>
      </p:sp>
      <p:sp>
        <p:nvSpPr>
          <p:cNvPr id="6" name="Footer Placeholder 4">
            <a:extLst>
              <a:ext uri="{FF2B5EF4-FFF2-40B4-BE49-F238E27FC236}">
                <a16:creationId xmlns:a16="http://schemas.microsoft.com/office/drawing/2014/main" id="{7454929E-4957-F344-872F-69A25A8E6D0E}"/>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A7F3F80-9AD9-854E-A467-FF8EC6D516F7}"/>
              </a:ext>
            </a:extLst>
          </p:cNvPr>
          <p:cNvSpPr>
            <a:spLocks noGrp="1"/>
          </p:cNvSpPr>
          <p:nvPr>
            <p:ph type="sldNum" sz="quarter" idx="12"/>
            <p:custDataLst>
              <p:tags r:id="rId3"/>
            </p:custDataLst>
          </p:nvPr>
        </p:nvSpPr>
        <p:spPr/>
        <p:txBody>
          <a:bodyPr/>
          <a:lstStyle>
            <a:lvl1pPr>
              <a:defRPr/>
            </a:lvl1pPr>
          </a:lstStyle>
          <a:p>
            <a:pPr>
              <a:defRPr/>
            </a:pPr>
            <a:fld id="{C4A288A5-B5A5-894F-B04E-45DC8F5A7F4A}" type="slidenum">
              <a:rPr lang="en-US"/>
              <a:pPr>
                <a:defRPr/>
              </a:pPr>
              <a:t>‹#›</a:t>
            </a:fld>
            <a:endParaRPr lang="en-US"/>
          </a:p>
        </p:txBody>
      </p:sp>
    </p:spTree>
    <p:extLst>
      <p:ext uri="{BB962C8B-B14F-4D97-AF65-F5344CB8AC3E}">
        <p14:creationId xmlns:p14="http://schemas.microsoft.com/office/powerpoint/2010/main" val="551379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097CF7C-E7D4-EA4F-9DBB-D58891C3E27B}"/>
              </a:ext>
            </a:extLst>
          </p:cNvPr>
          <p:cNvSpPr>
            <a:spLocks noGrp="1"/>
          </p:cNvSpPr>
          <p:nvPr>
            <p:ph type="dt" sz="half" idx="10"/>
            <p:custDataLst>
              <p:tags r:id="rId1"/>
            </p:custDataLst>
          </p:nvPr>
        </p:nvSpPr>
        <p:spPr/>
        <p:txBody>
          <a:bodyPr/>
          <a:lstStyle>
            <a:lvl1pPr>
              <a:defRPr/>
            </a:lvl1pPr>
          </a:lstStyle>
          <a:p>
            <a:pPr>
              <a:defRPr/>
            </a:pPr>
            <a:fld id="{9C0B913A-98B3-0149-AB37-681E63C31651}" type="datetimeFigureOut">
              <a:rPr lang="en-US"/>
              <a:pPr>
                <a:defRPr/>
              </a:pPr>
              <a:t>10/6/23</a:t>
            </a:fld>
            <a:endParaRPr lang="en-US"/>
          </a:p>
        </p:txBody>
      </p:sp>
      <p:sp>
        <p:nvSpPr>
          <p:cNvPr id="6" name="Footer Placeholder 4">
            <a:extLst>
              <a:ext uri="{FF2B5EF4-FFF2-40B4-BE49-F238E27FC236}">
                <a16:creationId xmlns:a16="http://schemas.microsoft.com/office/drawing/2014/main" id="{2C648F4D-9BE2-A64D-A070-CF09425499C6}"/>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55E6AC-862C-E140-8798-6E0023D0C08C}"/>
              </a:ext>
            </a:extLst>
          </p:cNvPr>
          <p:cNvSpPr>
            <a:spLocks noGrp="1"/>
          </p:cNvSpPr>
          <p:nvPr>
            <p:ph type="sldNum" sz="quarter" idx="12"/>
            <p:custDataLst>
              <p:tags r:id="rId3"/>
            </p:custDataLst>
          </p:nvPr>
        </p:nvSpPr>
        <p:spPr/>
        <p:txBody>
          <a:bodyPr/>
          <a:lstStyle>
            <a:lvl1pPr>
              <a:defRPr/>
            </a:lvl1pPr>
          </a:lstStyle>
          <a:p>
            <a:pPr>
              <a:defRPr/>
            </a:pPr>
            <a:fld id="{F5A191DE-CDE4-984C-AC26-E7A8D87F48E9}" type="slidenum">
              <a:rPr lang="en-US"/>
              <a:pPr>
                <a:defRPr/>
              </a:pPr>
              <a:t>‹#›</a:t>
            </a:fld>
            <a:endParaRPr lang="en-US"/>
          </a:p>
        </p:txBody>
      </p:sp>
    </p:spTree>
    <p:extLst>
      <p:ext uri="{BB962C8B-B14F-4D97-AF65-F5344CB8AC3E}">
        <p14:creationId xmlns:p14="http://schemas.microsoft.com/office/powerpoint/2010/main" val="2517431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E0DEF-7CBF-034D-A613-57093E16B6F1}"/>
              </a:ext>
            </a:extLst>
          </p:cNvPr>
          <p:cNvSpPr>
            <a:spLocks noGrp="1"/>
          </p:cNvSpPr>
          <p:nvPr>
            <p:ph type="dt" sz="half" idx="10"/>
            <p:custDataLst>
              <p:tags r:id="rId1"/>
            </p:custDataLst>
          </p:nvPr>
        </p:nvSpPr>
        <p:spPr/>
        <p:txBody>
          <a:bodyPr/>
          <a:lstStyle>
            <a:lvl1pPr>
              <a:defRPr/>
            </a:lvl1pPr>
          </a:lstStyle>
          <a:p>
            <a:pPr>
              <a:defRPr/>
            </a:pPr>
            <a:fld id="{D3A9EB12-FE21-EA4B-8D4D-441E96F8558F}" type="datetimeFigureOut">
              <a:rPr lang="en-US"/>
              <a:pPr>
                <a:defRPr/>
              </a:pPr>
              <a:t>10/6/23</a:t>
            </a:fld>
            <a:endParaRPr lang="en-US"/>
          </a:p>
        </p:txBody>
      </p:sp>
      <p:sp>
        <p:nvSpPr>
          <p:cNvPr id="5" name="Footer Placeholder 4">
            <a:extLst>
              <a:ext uri="{FF2B5EF4-FFF2-40B4-BE49-F238E27FC236}">
                <a16:creationId xmlns:a16="http://schemas.microsoft.com/office/drawing/2014/main" id="{7550ED1B-EB0F-6B49-B21C-32BAC14D7821}"/>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ECC8CE-1568-6A48-9562-4DEAF1750D31}"/>
              </a:ext>
            </a:extLst>
          </p:cNvPr>
          <p:cNvSpPr>
            <a:spLocks noGrp="1"/>
          </p:cNvSpPr>
          <p:nvPr>
            <p:ph type="sldNum" sz="quarter" idx="12"/>
            <p:custDataLst>
              <p:tags r:id="rId3"/>
            </p:custDataLst>
          </p:nvPr>
        </p:nvSpPr>
        <p:spPr/>
        <p:txBody>
          <a:bodyPr/>
          <a:lstStyle>
            <a:lvl1pPr>
              <a:defRPr/>
            </a:lvl1pPr>
          </a:lstStyle>
          <a:p>
            <a:pPr>
              <a:defRPr/>
            </a:pPr>
            <a:fld id="{C0A80948-FCA8-FD42-85D4-D1F1C30E731D}" type="slidenum">
              <a:rPr lang="en-US"/>
              <a:pPr>
                <a:defRPr/>
              </a:pPr>
              <a:t>‹#›</a:t>
            </a:fld>
            <a:endParaRPr lang="en-US"/>
          </a:p>
        </p:txBody>
      </p:sp>
    </p:spTree>
    <p:extLst>
      <p:ext uri="{BB962C8B-B14F-4D97-AF65-F5344CB8AC3E}">
        <p14:creationId xmlns:p14="http://schemas.microsoft.com/office/powerpoint/2010/main" val="3430082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B543B-17F6-2147-8927-583B1504BA47}"/>
              </a:ext>
            </a:extLst>
          </p:cNvPr>
          <p:cNvSpPr>
            <a:spLocks noGrp="1"/>
          </p:cNvSpPr>
          <p:nvPr>
            <p:ph type="dt" sz="half" idx="10"/>
            <p:custDataLst>
              <p:tags r:id="rId1"/>
            </p:custDataLst>
          </p:nvPr>
        </p:nvSpPr>
        <p:spPr/>
        <p:txBody>
          <a:bodyPr/>
          <a:lstStyle>
            <a:lvl1pPr>
              <a:defRPr/>
            </a:lvl1pPr>
          </a:lstStyle>
          <a:p>
            <a:pPr>
              <a:defRPr/>
            </a:pPr>
            <a:fld id="{3C0CB966-EB56-D746-8D3F-41F8ADD14EA6}" type="datetimeFigureOut">
              <a:rPr lang="en-US"/>
              <a:pPr>
                <a:defRPr/>
              </a:pPr>
              <a:t>10/6/23</a:t>
            </a:fld>
            <a:endParaRPr lang="en-US"/>
          </a:p>
        </p:txBody>
      </p:sp>
      <p:sp>
        <p:nvSpPr>
          <p:cNvPr id="5" name="Footer Placeholder 4">
            <a:extLst>
              <a:ext uri="{FF2B5EF4-FFF2-40B4-BE49-F238E27FC236}">
                <a16:creationId xmlns:a16="http://schemas.microsoft.com/office/drawing/2014/main" id="{A1D0FC2E-A3B7-BA40-8254-DB9AF9F82321}"/>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B17695-9F0E-CF40-B238-7A3A84CE9094}"/>
              </a:ext>
            </a:extLst>
          </p:cNvPr>
          <p:cNvSpPr>
            <a:spLocks noGrp="1"/>
          </p:cNvSpPr>
          <p:nvPr>
            <p:ph type="sldNum" sz="quarter" idx="12"/>
            <p:custDataLst>
              <p:tags r:id="rId3"/>
            </p:custDataLst>
          </p:nvPr>
        </p:nvSpPr>
        <p:spPr/>
        <p:txBody>
          <a:bodyPr/>
          <a:lstStyle>
            <a:lvl1pPr>
              <a:defRPr/>
            </a:lvl1pPr>
          </a:lstStyle>
          <a:p>
            <a:pPr>
              <a:defRPr/>
            </a:pPr>
            <a:fld id="{E1FCA687-87D3-664F-B6C4-3EE0CBE0F4BA}" type="slidenum">
              <a:rPr lang="en-US"/>
              <a:pPr>
                <a:defRPr/>
              </a:pPr>
              <a:t>‹#›</a:t>
            </a:fld>
            <a:endParaRPr lang="en-US"/>
          </a:p>
        </p:txBody>
      </p:sp>
    </p:spTree>
    <p:extLst>
      <p:ext uri="{BB962C8B-B14F-4D97-AF65-F5344CB8AC3E}">
        <p14:creationId xmlns:p14="http://schemas.microsoft.com/office/powerpoint/2010/main" val="261182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FCC0AA2-E29B-D46C-465F-8BBEEB48909F}"/>
              </a:ext>
            </a:extLst>
          </p:cNvPr>
          <p:cNvSpPr>
            <a:spLocks noGrp="1"/>
          </p:cNvSpPr>
          <p:nvPr>
            <p:ph type="dt" sz="half" idx="10"/>
            <p:custDataLst>
              <p:tags r:id="rId1"/>
            </p:custDataLst>
          </p:nvPr>
        </p:nvSpPr>
        <p:spPr/>
        <p:txBody>
          <a:bodyPr/>
          <a:lstStyle>
            <a:lvl1pPr>
              <a:defRPr/>
            </a:lvl1pPr>
          </a:lstStyle>
          <a:p>
            <a:pPr>
              <a:defRPr/>
            </a:pPr>
            <a:fld id="{E317F7BC-465C-7244-9FAB-536BDAA48091}" type="datetimeFigureOut">
              <a:rPr lang="en-US"/>
              <a:pPr>
                <a:defRPr/>
              </a:pPr>
              <a:t>10/6/23</a:t>
            </a:fld>
            <a:endParaRPr lang="en-US"/>
          </a:p>
        </p:txBody>
      </p:sp>
      <p:sp>
        <p:nvSpPr>
          <p:cNvPr id="6" name="Footer Placeholder 4">
            <a:extLst>
              <a:ext uri="{FF2B5EF4-FFF2-40B4-BE49-F238E27FC236}">
                <a16:creationId xmlns:a16="http://schemas.microsoft.com/office/drawing/2014/main" id="{9AA2AE4E-50F8-9DFE-F1A9-87753809A670}"/>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DF19EA-39D5-A041-9493-121C0F7F781E}"/>
              </a:ext>
            </a:extLst>
          </p:cNvPr>
          <p:cNvSpPr>
            <a:spLocks noGrp="1"/>
          </p:cNvSpPr>
          <p:nvPr>
            <p:ph type="sldNum" sz="quarter" idx="12"/>
            <p:custDataLst>
              <p:tags r:id="rId3"/>
            </p:custDataLst>
          </p:nvPr>
        </p:nvSpPr>
        <p:spPr/>
        <p:txBody>
          <a:bodyPr/>
          <a:lstStyle>
            <a:lvl1pPr>
              <a:defRPr/>
            </a:lvl1pPr>
          </a:lstStyle>
          <a:p>
            <a:pPr>
              <a:defRPr/>
            </a:pPr>
            <a:fld id="{C2291559-75EE-E142-9FFF-73CD16E9C577}" type="slidenum">
              <a:rPr lang="en-US" altLang="en-US"/>
              <a:pPr>
                <a:defRPr/>
              </a:pPr>
              <a:t>‹#›</a:t>
            </a:fld>
            <a:endParaRPr lang="en-US" altLang="en-US"/>
          </a:p>
        </p:txBody>
      </p:sp>
    </p:spTree>
    <p:extLst>
      <p:ext uri="{BB962C8B-B14F-4D97-AF65-F5344CB8AC3E}">
        <p14:creationId xmlns:p14="http://schemas.microsoft.com/office/powerpoint/2010/main" val="232253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DEE37B-D4C9-9988-912C-916042D5E3CE}"/>
              </a:ext>
            </a:extLst>
          </p:cNvPr>
          <p:cNvSpPr>
            <a:spLocks noGrp="1"/>
          </p:cNvSpPr>
          <p:nvPr>
            <p:ph type="dt" sz="half" idx="10"/>
            <p:custDataLst>
              <p:tags r:id="rId1"/>
            </p:custDataLst>
          </p:nvPr>
        </p:nvSpPr>
        <p:spPr/>
        <p:txBody>
          <a:bodyPr/>
          <a:lstStyle>
            <a:lvl1pPr>
              <a:defRPr/>
            </a:lvl1pPr>
          </a:lstStyle>
          <a:p>
            <a:pPr>
              <a:defRPr/>
            </a:pPr>
            <a:fld id="{64A8A4E1-27F5-5242-ADF6-1CBDFAD9E239}" type="datetimeFigureOut">
              <a:rPr lang="en-US"/>
              <a:pPr>
                <a:defRPr/>
              </a:pPr>
              <a:t>10/6/23</a:t>
            </a:fld>
            <a:endParaRPr lang="en-US"/>
          </a:p>
        </p:txBody>
      </p:sp>
      <p:sp>
        <p:nvSpPr>
          <p:cNvPr id="8" name="Footer Placeholder 4">
            <a:extLst>
              <a:ext uri="{FF2B5EF4-FFF2-40B4-BE49-F238E27FC236}">
                <a16:creationId xmlns:a16="http://schemas.microsoft.com/office/drawing/2014/main" id="{899F955C-CBE5-30BE-83F3-D08128BCA043}"/>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605FEA1-CBCC-A494-BA84-D4D25A99FF8F}"/>
              </a:ext>
            </a:extLst>
          </p:cNvPr>
          <p:cNvSpPr>
            <a:spLocks noGrp="1"/>
          </p:cNvSpPr>
          <p:nvPr>
            <p:ph type="sldNum" sz="quarter" idx="12"/>
            <p:custDataLst>
              <p:tags r:id="rId3"/>
            </p:custDataLst>
          </p:nvPr>
        </p:nvSpPr>
        <p:spPr/>
        <p:txBody>
          <a:bodyPr/>
          <a:lstStyle>
            <a:lvl1pPr>
              <a:defRPr/>
            </a:lvl1pPr>
          </a:lstStyle>
          <a:p>
            <a:pPr>
              <a:defRPr/>
            </a:pPr>
            <a:fld id="{BBCDB28B-B8F1-4B47-BE83-0605CFF1F98E}" type="slidenum">
              <a:rPr lang="en-US" altLang="en-US"/>
              <a:pPr>
                <a:defRPr/>
              </a:pPr>
              <a:t>‹#›</a:t>
            </a:fld>
            <a:endParaRPr lang="en-US" altLang="en-US"/>
          </a:p>
        </p:txBody>
      </p:sp>
    </p:spTree>
    <p:extLst>
      <p:ext uri="{BB962C8B-B14F-4D97-AF65-F5344CB8AC3E}">
        <p14:creationId xmlns:p14="http://schemas.microsoft.com/office/powerpoint/2010/main" val="9977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9414947-5BF6-8309-1ECF-6E9612B3CB01}"/>
              </a:ext>
            </a:extLst>
          </p:cNvPr>
          <p:cNvSpPr>
            <a:spLocks noGrp="1"/>
          </p:cNvSpPr>
          <p:nvPr>
            <p:ph type="dt" sz="half" idx="10"/>
            <p:custDataLst>
              <p:tags r:id="rId1"/>
            </p:custDataLst>
          </p:nvPr>
        </p:nvSpPr>
        <p:spPr/>
        <p:txBody>
          <a:bodyPr/>
          <a:lstStyle>
            <a:lvl1pPr>
              <a:defRPr/>
            </a:lvl1pPr>
          </a:lstStyle>
          <a:p>
            <a:pPr>
              <a:defRPr/>
            </a:pPr>
            <a:fld id="{3B6AAB61-9B95-D54B-B62F-4C145DCFA359}" type="datetimeFigureOut">
              <a:rPr lang="en-US"/>
              <a:pPr>
                <a:defRPr/>
              </a:pPr>
              <a:t>10/6/23</a:t>
            </a:fld>
            <a:endParaRPr lang="en-US"/>
          </a:p>
        </p:txBody>
      </p:sp>
      <p:sp>
        <p:nvSpPr>
          <p:cNvPr id="4" name="Footer Placeholder 4">
            <a:extLst>
              <a:ext uri="{FF2B5EF4-FFF2-40B4-BE49-F238E27FC236}">
                <a16:creationId xmlns:a16="http://schemas.microsoft.com/office/drawing/2014/main" id="{1E620BDD-D680-9588-F537-781D78F3C0C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F1A216E-A1C9-A9C2-1E81-C97FB2255637}"/>
              </a:ext>
            </a:extLst>
          </p:cNvPr>
          <p:cNvSpPr>
            <a:spLocks noGrp="1"/>
          </p:cNvSpPr>
          <p:nvPr>
            <p:ph type="sldNum" sz="quarter" idx="12"/>
            <p:custDataLst>
              <p:tags r:id="rId3"/>
            </p:custDataLst>
          </p:nvPr>
        </p:nvSpPr>
        <p:spPr/>
        <p:txBody>
          <a:bodyPr/>
          <a:lstStyle>
            <a:lvl1pPr>
              <a:defRPr/>
            </a:lvl1pPr>
          </a:lstStyle>
          <a:p>
            <a:pPr>
              <a:defRPr/>
            </a:pPr>
            <a:fld id="{79A4BE32-35DB-9F45-A39E-DA031788EB9B}" type="slidenum">
              <a:rPr lang="en-US" altLang="en-US"/>
              <a:pPr>
                <a:defRPr/>
              </a:pPr>
              <a:t>‹#›</a:t>
            </a:fld>
            <a:endParaRPr lang="en-US" altLang="en-US"/>
          </a:p>
        </p:txBody>
      </p:sp>
    </p:spTree>
    <p:extLst>
      <p:ext uri="{BB962C8B-B14F-4D97-AF65-F5344CB8AC3E}">
        <p14:creationId xmlns:p14="http://schemas.microsoft.com/office/powerpoint/2010/main" val="203928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367B7EF-7EF1-F0A9-2740-78469F8717A1}"/>
              </a:ext>
            </a:extLst>
          </p:cNvPr>
          <p:cNvSpPr>
            <a:spLocks noGrp="1"/>
          </p:cNvSpPr>
          <p:nvPr>
            <p:ph type="dt" sz="half" idx="10"/>
            <p:custDataLst>
              <p:tags r:id="rId1"/>
            </p:custDataLst>
          </p:nvPr>
        </p:nvSpPr>
        <p:spPr/>
        <p:txBody>
          <a:bodyPr/>
          <a:lstStyle>
            <a:lvl1pPr>
              <a:defRPr/>
            </a:lvl1pPr>
          </a:lstStyle>
          <a:p>
            <a:pPr>
              <a:defRPr/>
            </a:pPr>
            <a:fld id="{2B2E571C-989D-6842-A8F2-5A0B85F35BB5}" type="datetimeFigureOut">
              <a:rPr lang="en-US"/>
              <a:pPr>
                <a:defRPr/>
              </a:pPr>
              <a:t>10/6/23</a:t>
            </a:fld>
            <a:endParaRPr lang="en-US"/>
          </a:p>
        </p:txBody>
      </p:sp>
      <p:sp>
        <p:nvSpPr>
          <p:cNvPr id="3" name="Footer Placeholder 4">
            <a:extLst>
              <a:ext uri="{FF2B5EF4-FFF2-40B4-BE49-F238E27FC236}">
                <a16:creationId xmlns:a16="http://schemas.microsoft.com/office/drawing/2014/main" id="{2272285F-3B7D-B36F-7394-ED2399297E9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633DAE7-DFCF-BECD-72A7-163F6D4733F4}"/>
              </a:ext>
            </a:extLst>
          </p:cNvPr>
          <p:cNvSpPr>
            <a:spLocks noGrp="1"/>
          </p:cNvSpPr>
          <p:nvPr>
            <p:ph type="sldNum" sz="quarter" idx="12"/>
            <p:custDataLst>
              <p:tags r:id="rId3"/>
            </p:custDataLst>
          </p:nvPr>
        </p:nvSpPr>
        <p:spPr/>
        <p:txBody>
          <a:bodyPr/>
          <a:lstStyle>
            <a:lvl1pPr>
              <a:defRPr/>
            </a:lvl1pPr>
          </a:lstStyle>
          <a:p>
            <a:pPr>
              <a:defRPr/>
            </a:pPr>
            <a:fld id="{66052559-C97A-DC41-8767-1200D0065AE9}" type="slidenum">
              <a:rPr lang="en-US" altLang="en-US"/>
              <a:pPr>
                <a:defRPr/>
              </a:pPr>
              <a:t>‹#›</a:t>
            </a:fld>
            <a:endParaRPr lang="en-US" altLang="en-US"/>
          </a:p>
        </p:txBody>
      </p:sp>
    </p:spTree>
    <p:extLst>
      <p:ext uri="{BB962C8B-B14F-4D97-AF65-F5344CB8AC3E}">
        <p14:creationId xmlns:p14="http://schemas.microsoft.com/office/powerpoint/2010/main" val="65889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A90CE75-02C1-C606-23DF-6E669CE5266B}"/>
              </a:ext>
            </a:extLst>
          </p:cNvPr>
          <p:cNvSpPr>
            <a:spLocks noGrp="1"/>
          </p:cNvSpPr>
          <p:nvPr>
            <p:ph type="dt" sz="half" idx="10"/>
            <p:custDataLst>
              <p:tags r:id="rId1"/>
            </p:custDataLst>
          </p:nvPr>
        </p:nvSpPr>
        <p:spPr/>
        <p:txBody>
          <a:bodyPr/>
          <a:lstStyle>
            <a:lvl1pPr>
              <a:defRPr/>
            </a:lvl1pPr>
          </a:lstStyle>
          <a:p>
            <a:pPr>
              <a:defRPr/>
            </a:pPr>
            <a:fld id="{7946F893-6DCA-1141-8CF4-823E892D4D1E}" type="datetimeFigureOut">
              <a:rPr lang="en-US"/>
              <a:pPr>
                <a:defRPr/>
              </a:pPr>
              <a:t>10/6/23</a:t>
            </a:fld>
            <a:endParaRPr lang="en-US"/>
          </a:p>
        </p:txBody>
      </p:sp>
      <p:sp>
        <p:nvSpPr>
          <p:cNvPr id="6" name="Footer Placeholder 4">
            <a:extLst>
              <a:ext uri="{FF2B5EF4-FFF2-40B4-BE49-F238E27FC236}">
                <a16:creationId xmlns:a16="http://schemas.microsoft.com/office/drawing/2014/main" id="{5BCBDD03-D7D2-A9E7-00E4-44B1BD625023}"/>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6AA7BD-D76F-7398-6A87-3D834F693700}"/>
              </a:ext>
            </a:extLst>
          </p:cNvPr>
          <p:cNvSpPr>
            <a:spLocks noGrp="1"/>
          </p:cNvSpPr>
          <p:nvPr>
            <p:ph type="sldNum" sz="quarter" idx="12"/>
            <p:custDataLst>
              <p:tags r:id="rId3"/>
            </p:custDataLst>
          </p:nvPr>
        </p:nvSpPr>
        <p:spPr/>
        <p:txBody>
          <a:bodyPr/>
          <a:lstStyle>
            <a:lvl1pPr>
              <a:defRPr/>
            </a:lvl1pPr>
          </a:lstStyle>
          <a:p>
            <a:pPr>
              <a:defRPr/>
            </a:pPr>
            <a:fld id="{6118B515-EAD3-6E43-8F44-8BD76684FE54}" type="slidenum">
              <a:rPr lang="en-US" altLang="en-US"/>
              <a:pPr>
                <a:defRPr/>
              </a:pPr>
              <a:t>‹#›</a:t>
            </a:fld>
            <a:endParaRPr lang="en-US" altLang="en-US"/>
          </a:p>
        </p:txBody>
      </p:sp>
    </p:spTree>
    <p:extLst>
      <p:ext uri="{BB962C8B-B14F-4D97-AF65-F5344CB8AC3E}">
        <p14:creationId xmlns:p14="http://schemas.microsoft.com/office/powerpoint/2010/main" val="223890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6A28A5-7F0E-9D43-C32E-17D6B6085889}"/>
              </a:ext>
            </a:extLst>
          </p:cNvPr>
          <p:cNvSpPr>
            <a:spLocks noGrp="1"/>
          </p:cNvSpPr>
          <p:nvPr>
            <p:ph type="dt" sz="half" idx="10"/>
            <p:custDataLst>
              <p:tags r:id="rId1"/>
            </p:custDataLst>
          </p:nvPr>
        </p:nvSpPr>
        <p:spPr/>
        <p:txBody>
          <a:bodyPr/>
          <a:lstStyle>
            <a:lvl1pPr>
              <a:defRPr/>
            </a:lvl1pPr>
          </a:lstStyle>
          <a:p>
            <a:pPr>
              <a:defRPr/>
            </a:pPr>
            <a:fld id="{F76F2766-900F-7F41-BB74-D1534E9093B8}" type="datetimeFigureOut">
              <a:rPr lang="en-US"/>
              <a:pPr>
                <a:defRPr/>
              </a:pPr>
              <a:t>10/6/23</a:t>
            </a:fld>
            <a:endParaRPr lang="en-US"/>
          </a:p>
        </p:txBody>
      </p:sp>
      <p:sp>
        <p:nvSpPr>
          <p:cNvPr id="6" name="Footer Placeholder 4">
            <a:extLst>
              <a:ext uri="{FF2B5EF4-FFF2-40B4-BE49-F238E27FC236}">
                <a16:creationId xmlns:a16="http://schemas.microsoft.com/office/drawing/2014/main" id="{D7BA161D-E489-88EA-D84A-18B0B79604C4}"/>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ACB125-14FC-447C-84EE-5D5313277454}"/>
              </a:ext>
            </a:extLst>
          </p:cNvPr>
          <p:cNvSpPr>
            <a:spLocks noGrp="1"/>
          </p:cNvSpPr>
          <p:nvPr>
            <p:ph type="sldNum" sz="quarter" idx="12"/>
            <p:custDataLst>
              <p:tags r:id="rId3"/>
            </p:custDataLst>
          </p:nvPr>
        </p:nvSpPr>
        <p:spPr/>
        <p:txBody>
          <a:bodyPr/>
          <a:lstStyle>
            <a:lvl1pPr>
              <a:defRPr/>
            </a:lvl1pPr>
          </a:lstStyle>
          <a:p>
            <a:pPr>
              <a:defRPr/>
            </a:pPr>
            <a:fld id="{F7FCF740-D78E-474B-984E-4A47345ACA25}" type="slidenum">
              <a:rPr lang="en-US" altLang="en-US"/>
              <a:pPr>
                <a:defRPr/>
              </a:pPr>
              <a:t>‹#›</a:t>
            </a:fld>
            <a:endParaRPr lang="en-US" altLang="en-US"/>
          </a:p>
        </p:txBody>
      </p:sp>
    </p:spTree>
    <p:extLst>
      <p:ext uri="{BB962C8B-B14F-4D97-AF65-F5344CB8AC3E}">
        <p14:creationId xmlns:p14="http://schemas.microsoft.com/office/powerpoint/2010/main" val="11270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0.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44.xml"/><Relationship Id="rId2" Type="http://schemas.openxmlformats.org/officeDocument/2006/relationships/slideLayout" Target="../slideLayouts/slideLayout13.xml"/><Relationship Id="rId16" Type="http://schemas.openxmlformats.org/officeDocument/2006/relationships/tags" Target="../tags/tag4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78.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82.xml"/><Relationship Id="rId2" Type="http://schemas.openxmlformats.org/officeDocument/2006/relationships/slideLayout" Target="../slideLayouts/slideLayout24.xml"/><Relationship Id="rId16" Type="http://schemas.openxmlformats.org/officeDocument/2006/relationships/tags" Target="../tags/tag8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80.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24788E-32D7-38A5-B663-304F68FDED04}"/>
              </a:ext>
            </a:extLst>
          </p:cNvPr>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AF094F1-2CE8-84AB-70C8-0B58C4F9F1E8}"/>
              </a:ext>
            </a:extLst>
          </p:cNvPr>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7F48247-8EF0-4BF3-B08C-AE5B23C65E65}"/>
              </a:ext>
            </a:extLst>
          </p:cNvPr>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F6AAE45-56DA-EB43-98C9-E25E64D2E33A}" type="datetimeFigureOut">
              <a:rPr lang="en-US"/>
              <a:pPr>
                <a:defRPr/>
              </a:pPr>
              <a:t>10/6/23</a:t>
            </a:fld>
            <a:endParaRPr lang="en-US"/>
          </a:p>
        </p:txBody>
      </p:sp>
      <p:sp>
        <p:nvSpPr>
          <p:cNvPr id="5" name="Footer Placeholder 4">
            <a:extLst>
              <a:ext uri="{FF2B5EF4-FFF2-40B4-BE49-F238E27FC236}">
                <a16:creationId xmlns:a16="http://schemas.microsoft.com/office/drawing/2014/main" id="{704F6D11-61D7-C36F-BE74-6037F99304C9}"/>
              </a:ext>
            </a:extLst>
          </p:cNvPr>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65572B0-F323-FD92-1AB2-41EE5C1B8EBB}"/>
              </a:ext>
            </a:extLst>
          </p:cNvPr>
          <p:cNvSpPr>
            <a:spLocks noGrp="1"/>
          </p:cNvSpPr>
          <p:nvPr>
            <p:ph type="sldNum" sz="quarter" idx="4"/>
            <p:custDataLst>
              <p:tags r:id="rId17"/>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E2F68A9-D95A-C94E-865B-6E6C6530CA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6A81A62-9C78-C8B2-870C-D442515D559A}"/>
              </a:ext>
            </a:extLst>
          </p:cNvPr>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522BB04-84C2-0C8F-901A-833542E98D13}"/>
              </a:ext>
            </a:extLst>
          </p:cNvPr>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EEAC041-1FB6-B57C-FD34-EB2C6D3CE1AD}"/>
              </a:ext>
            </a:extLst>
          </p:cNvPr>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44708BE-C333-A141-8409-55BD33D8C42C}" type="datetimeFigureOut">
              <a:rPr lang="en-US"/>
              <a:pPr>
                <a:defRPr/>
              </a:pPr>
              <a:t>10/6/23</a:t>
            </a:fld>
            <a:endParaRPr lang="en-US"/>
          </a:p>
        </p:txBody>
      </p:sp>
      <p:sp>
        <p:nvSpPr>
          <p:cNvPr id="5" name="Footer Placeholder 4">
            <a:extLst>
              <a:ext uri="{FF2B5EF4-FFF2-40B4-BE49-F238E27FC236}">
                <a16:creationId xmlns:a16="http://schemas.microsoft.com/office/drawing/2014/main" id="{D6C0471D-3628-32BE-7BE1-5244D9EE6594}"/>
              </a:ext>
            </a:extLst>
          </p:cNvPr>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9B584C5-3C63-5407-3826-4148454D22FD}"/>
              </a:ext>
            </a:extLst>
          </p:cNvPr>
          <p:cNvSpPr>
            <a:spLocks noGrp="1"/>
          </p:cNvSpPr>
          <p:nvPr>
            <p:ph type="sldNum" sz="quarter" idx="4"/>
            <p:custDataLst>
              <p:tags r:id="rId17"/>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A8D9E81-290F-C04F-B73F-9E4208EC9A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A9040B2-7551-3D42-B502-5E1CBE5836FE}"/>
              </a:ext>
            </a:extLst>
          </p:cNvPr>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822543E-7F01-244D-8AB9-3673760FC456}"/>
              </a:ext>
            </a:extLst>
          </p:cNvPr>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2BE20AF-825F-7E41-A59D-F50947226519}"/>
              </a:ext>
            </a:extLst>
          </p:cNvPr>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95AC2C-6A28-B349-ABC5-7C54424344B8}" type="datetimeFigureOut">
              <a:rPr lang="en-US"/>
              <a:pPr>
                <a:defRPr/>
              </a:pPr>
              <a:t>10/6/23</a:t>
            </a:fld>
            <a:endParaRPr lang="en-US"/>
          </a:p>
        </p:txBody>
      </p:sp>
      <p:sp>
        <p:nvSpPr>
          <p:cNvPr id="5" name="Footer Placeholder 4">
            <a:extLst>
              <a:ext uri="{FF2B5EF4-FFF2-40B4-BE49-F238E27FC236}">
                <a16:creationId xmlns:a16="http://schemas.microsoft.com/office/drawing/2014/main" id="{62861106-EA6E-AE4D-9AF8-CF52E60750B6}"/>
              </a:ext>
            </a:extLst>
          </p:cNvPr>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AB125F7-98E5-0846-B968-FE83C8EA9F90}"/>
              </a:ext>
            </a:extLst>
          </p:cNvPr>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2B4CB25-A0F9-CF48-B7CF-48F95C06F03C}" type="slidenum">
              <a:rPr lang="en-US"/>
              <a:pPr>
                <a:defRPr/>
              </a:pPr>
              <a:t>‹#›</a:t>
            </a:fld>
            <a:endParaRPr lang="en-US"/>
          </a:p>
        </p:txBody>
      </p:sp>
    </p:spTree>
    <p:extLst>
      <p:ext uri="{BB962C8B-B14F-4D97-AF65-F5344CB8AC3E}">
        <p14:creationId xmlns:p14="http://schemas.microsoft.com/office/powerpoint/2010/main" val="981023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18.xml"/><Relationship Id="rId7" Type="http://schemas.openxmlformats.org/officeDocument/2006/relationships/notesSlide" Target="../notesSlides/notesSlide1.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4.xml"/><Relationship Id="rId5" Type="http://schemas.openxmlformats.org/officeDocument/2006/relationships/tags" Target="../tags/tag120.xml"/><Relationship Id="rId10" Type="http://schemas.openxmlformats.org/officeDocument/2006/relationships/image" Target="../media/image3.jpeg"/><Relationship Id="rId4" Type="http://schemas.openxmlformats.org/officeDocument/2006/relationships/tags" Target="../tags/tag119.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17.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16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6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image" Target="../media/image28.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27.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image" Target="../media/image2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23.xml"/><Relationship Id="rId7"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image" Target="../media/image6.jpeg"/><Relationship Id="rId5" Type="http://schemas.openxmlformats.org/officeDocument/2006/relationships/tags" Target="../tags/tag125.xml"/><Relationship Id="rId10" Type="http://schemas.openxmlformats.org/officeDocument/2006/relationships/image" Target="../media/image5.jpeg"/><Relationship Id="rId4" Type="http://schemas.openxmlformats.org/officeDocument/2006/relationships/tags" Target="../tags/tag124.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image" Target="../media/image3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image" Target="../media/image3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8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81.xml"/><Relationship Id="rId5" Type="http://schemas.openxmlformats.org/officeDocument/2006/relationships/image" Target="../media/image38.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82.xml"/><Relationship Id="rId5" Type="http://schemas.openxmlformats.org/officeDocument/2006/relationships/image" Target="../media/image39.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40.png"/><Relationship Id="rId5" Type="http://schemas.openxmlformats.org/officeDocument/2006/relationships/image" Target="../media/image3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41.png"/><Relationship Id="rId5" Type="http://schemas.openxmlformats.org/officeDocument/2006/relationships/image" Target="../media/image3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3.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42.png"/><Relationship Id="rId5" Type="http://schemas.openxmlformats.org/officeDocument/2006/relationships/image" Target="../media/image3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191.xml"/><Relationship Id="rId7" Type="http://schemas.openxmlformats.org/officeDocument/2006/relationships/image" Target="../media/image35.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44.png"/><Relationship Id="rId5" Type="http://schemas.openxmlformats.org/officeDocument/2006/relationships/notesSlide" Target="../notesSlides/notesSlide28.xml"/><Relationship Id="rId4" Type="http://schemas.openxmlformats.org/officeDocument/2006/relationships/slideLayout" Target="../slideLayouts/slideLayout7.xml"/><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image" Target="../media/image47.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35.png"/><Relationship Id="rId5" Type="http://schemas.openxmlformats.org/officeDocument/2006/relationships/image" Target="../media/image46.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29.xml"/><Relationship Id="rId7" Type="http://schemas.openxmlformats.org/officeDocument/2006/relationships/image" Target="../media/image7.jpe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130.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9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3.pn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52.png"/><Relationship Id="rId5" Type="http://schemas.openxmlformats.org/officeDocument/2006/relationships/image" Target="../media/image3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54.png"/><Relationship Id="rId5" Type="http://schemas.openxmlformats.org/officeDocument/2006/relationships/image" Target="../media/image3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image" Target="../media/image55.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hyperlink" Target="https://northcentral.sare.org/" TargetMode="External"/><Relationship Id="rId3" Type="http://schemas.openxmlformats.org/officeDocument/2006/relationships/tags" Target="../tags/tag203.xml"/><Relationship Id="rId7" Type="http://schemas.openxmlformats.org/officeDocument/2006/relationships/hyperlink" Target="mailto:benjaminj@lincolnu.edu" TargetMode="Externa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notesSlide" Target="../notesSlides/notesSlide35.xml"/><Relationship Id="rId11" Type="http://schemas.openxmlformats.org/officeDocument/2006/relationships/image" Target="../media/image58.jpeg"/><Relationship Id="rId5" Type="http://schemas.openxmlformats.org/officeDocument/2006/relationships/slideLayout" Target="../slideLayouts/slideLayout4.xml"/><Relationship Id="rId10" Type="http://schemas.openxmlformats.org/officeDocument/2006/relationships/image" Target="../media/image57.jpeg"/><Relationship Id="rId4" Type="http://schemas.openxmlformats.org/officeDocument/2006/relationships/tags" Target="../tags/tag204.xml"/><Relationship Id="rId9" Type="http://schemas.openxmlformats.org/officeDocument/2006/relationships/image" Target="../media/image56.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33.xml"/><Relationship Id="rId7" Type="http://schemas.openxmlformats.org/officeDocument/2006/relationships/slideLayout" Target="../slideLayouts/slideLayout4.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10.jpeg"/><Relationship Id="rId5" Type="http://schemas.openxmlformats.org/officeDocument/2006/relationships/tags" Target="../tags/tag135.xml"/><Relationship Id="rId10" Type="http://schemas.openxmlformats.org/officeDocument/2006/relationships/image" Target="../media/image4.jpeg"/><Relationship Id="rId4" Type="http://schemas.openxmlformats.org/officeDocument/2006/relationships/tags" Target="../tags/tag134.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openxmlformats.org/officeDocument/2006/relationships/image" Target="../media/image4.jpeg"/><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image" Target="../media/image7.jpeg"/><Relationship Id="rId2" Type="http://schemas.openxmlformats.org/officeDocument/2006/relationships/tags" Target="../tags/tag138.xml"/><Relationship Id="rId16" Type="http://schemas.openxmlformats.org/officeDocument/2006/relationships/notesSlide" Target="../notesSlides/notesSlide5.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slideLayout" Target="../slideLayouts/slideLayout2.xml"/><Relationship Id="rId10" Type="http://schemas.openxmlformats.org/officeDocument/2006/relationships/tags" Target="../tags/tag146.xml"/><Relationship Id="rId19" Type="http://schemas.openxmlformats.org/officeDocument/2006/relationships/image" Target="../media/image11.jpeg"/><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53.xml"/><Relationship Id="rId7" Type="http://schemas.openxmlformats.org/officeDocument/2006/relationships/image" Target="../media/image7.jpe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54.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mailto:grants@michaelfields.or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hyperlink" Target="http://www.michaelfields.org/grant-advising-resources/"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image" Target="../media/image1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9CF6F76-C722-37A5-4262-5BE9AA873619}"/>
              </a:ext>
            </a:extLst>
          </p:cNvPr>
          <p:cNvSpPr>
            <a:spLocks noGrp="1" noChangeArrowheads="1"/>
          </p:cNvSpPr>
          <p:nvPr>
            <p:ph type="title"/>
            <p:custDataLst>
              <p:tags r:id="rId2"/>
            </p:custDataLst>
          </p:nvPr>
        </p:nvSpPr>
        <p:spPr>
          <a:xfrm>
            <a:off x="5486400" y="274638"/>
            <a:ext cx="3200400" cy="1249362"/>
          </a:xfrm>
        </p:spPr>
        <p:txBody>
          <a:bodyPr/>
          <a:lstStyle/>
          <a:p>
            <a:pPr eaLnBrk="1" hangingPunct="1"/>
            <a:r>
              <a:rPr lang="en-US" altLang="en-US">
                <a:solidFill>
                  <a:schemeClr val="bg1"/>
                </a:solidFill>
              </a:rPr>
              <a:t>Introduction</a:t>
            </a:r>
          </a:p>
        </p:txBody>
      </p:sp>
      <p:pic>
        <p:nvPicPr>
          <p:cNvPr id="4099" name="Picture 8" descr="221053460_abram kaplan5 (nc-lw).jpg">
            <a:extLst>
              <a:ext uri="{FF2B5EF4-FFF2-40B4-BE49-F238E27FC236}">
                <a16:creationId xmlns:a16="http://schemas.microsoft.com/office/drawing/2014/main" id="{29CEEF40-AE82-FC29-76A3-254975AB7F7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72000" y="-7938"/>
            <a:ext cx="46482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8">
            <a:extLst>
              <a:ext uri="{FF2B5EF4-FFF2-40B4-BE49-F238E27FC236}">
                <a16:creationId xmlns:a16="http://schemas.microsoft.com/office/drawing/2014/main" id="{4820DA68-586F-751B-7348-CF3D95ACF2C0}"/>
              </a:ext>
            </a:extLst>
          </p:cNvPr>
          <p:cNvSpPr>
            <a:spLocks noGrp="1" noChangeArrowheads="1"/>
          </p:cNvSpPr>
          <p:nvPr>
            <p:ph sz="half" idx="1"/>
            <p:custDataLst>
              <p:tags r:id="rId3"/>
            </p:custDataLst>
          </p:nvPr>
        </p:nvSpPr>
        <p:spPr/>
        <p:txBody>
          <a:bodyPr/>
          <a:lstStyle/>
          <a:p>
            <a:pPr eaLnBrk="1" hangingPunct="1">
              <a:buFont typeface="Wingdings" pitchFamily="2" charset="2"/>
              <a:buNone/>
            </a:pPr>
            <a:r>
              <a:rPr lang="en-US" altLang="en-US"/>
              <a:t>   </a:t>
            </a:r>
          </a:p>
          <a:p>
            <a:pPr eaLnBrk="1" hangingPunct="1">
              <a:buFont typeface="Wingdings" pitchFamily="2" charset="2"/>
              <a:buNone/>
            </a:pPr>
            <a:endParaRPr lang="en-US" altLang="en-US"/>
          </a:p>
          <a:p>
            <a:pPr eaLnBrk="1" hangingPunct="1"/>
            <a:endParaRPr lang="en-US" altLang="en-US"/>
          </a:p>
        </p:txBody>
      </p:sp>
      <p:pic>
        <p:nvPicPr>
          <p:cNvPr id="4101" name="Picture 6" descr="SARE_NorthCentral_RGB">
            <a:extLst>
              <a:ext uri="{FF2B5EF4-FFF2-40B4-BE49-F238E27FC236}">
                <a16:creationId xmlns:a16="http://schemas.microsoft.com/office/drawing/2014/main" id="{3097F0CB-6661-4219-A729-6A6BC40F7C8D}"/>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62000" y="1295400"/>
            <a:ext cx="31242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7">
            <a:extLst>
              <a:ext uri="{FF2B5EF4-FFF2-40B4-BE49-F238E27FC236}">
                <a16:creationId xmlns:a16="http://schemas.microsoft.com/office/drawing/2014/main" id="{BB845325-99EC-7AAF-6C2A-517FA676C444}"/>
              </a:ext>
            </a:extLst>
          </p:cNvPr>
          <p:cNvSpPr txBox="1">
            <a:spLocks noChangeArrowheads="1"/>
          </p:cNvSpPr>
          <p:nvPr>
            <p:custDataLst>
              <p:tags r:id="rId4"/>
            </p:custDataLst>
          </p:nvPr>
        </p:nvSpPr>
        <p:spPr bwMode="auto">
          <a:xfrm>
            <a:off x="685800" y="4495800"/>
            <a:ext cx="3352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dirty="0"/>
              <a:t>NCR-SARE offices:</a:t>
            </a:r>
          </a:p>
          <a:p>
            <a:pPr algn="ctr" eaLnBrk="1" hangingPunct="1">
              <a:spcBef>
                <a:spcPct val="0"/>
              </a:spcBef>
              <a:buFontTx/>
              <a:buNone/>
            </a:pPr>
            <a:endParaRPr lang="en-US" altLang="en-US" sz="800" dirty="0"/>
          </a:p>
          <a:p>
            <a:pPr algn="ctr" eaLnBrk="1" hangingPunct="1">
              <a:spcBef>
                <a:spcPct val="0"/>
              </a:spcBef>
              <a:buFontTx/>
              <a:buNone/>
            </a:pPr>
            <a:r>
              <a:rPr lang="en-US" altLang="en-US" sz="2000" dirty="0"/>
              <a:t>University of Minnesota</a:t>
            </a:r>
          </a:p>
          <a:p>
            <a:pPr algn="ctr" eaLnBrk="1" hangingPunct="1">
              <a:spcBef>
                <a:spcPct val="0"/>
              </a:spcBef>
              <a:buFontTx/>
              <a:buNone/>
            </a:pPr>
            <a:r>
              <a:rPr lang="en-US" altLang="en-US" sz="2000" dirty="0"/>
              <a:t>University of Missouri</a:t>
            </a:r>
          </a:p>
          <a:p>
            <a:pPr algn="ctr" eaLnBrk="1" hangingPunct="1">
              <a:spcBef>
                <a:spcPct val="0"/>
              </a:spcBef>
              <a:buFontTx/>
              <a:buNone/>
            </a:pPr>
            <a:r>
              <a:rPr lang="en-US" altLang="en-US" sz="2000" dirty="0"/>
              <a:t>Lincoln University of Missouri</a:t>
            </a:r>
          </a:p>
        </p:txBody>
      </p:sp>
      <p:sp>
        <p:nvSpPr>
          <p:cNvPr id="4103" name="TextBox 5">
            <a:extLst>
              <a:ext uri="{FF2B5EF4-FFF2-40B4-BE49-F238E27FC236}">
                <a16:creationId xmlns:a16="http://schemas.microsoft.com/office/drawing/2014/main" id="{BC6E79AC-54F4-E9FE-20C6-55844DF0495B}"/>
              </a:ext>
            </a:extLst>
          </p:cNvPr>
          <p:cNvSpPr txBox="1">
            <a:spLocks noChangeArrowheads="1"/>
          </p:cNvSpPr>
          <p:nvPr>
            <p:custDataLst>
              <p:tags r:id="rId5"/>
            </p:custDataLst>
          </p:nvPr>
        </p:nvSpPr>
        <p:spPr bwMode="auto">
          <a:xfrm>
            <a:off x="4800600" y="6477000"/>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Abram Kaplan</a:t>
            </a:r>
          </a:p>
        </p:txBody>
      </p:sp>
      <p:pic>
        <p:nvPicPr>
          <p:cNvPr id="4104" name="Picture 1">
            <a:extLst>
              <a:ext uri="{FF2B5EF4-FFF2-40B4-BE49-F238E27FC236}">
                <a16:creationId xmlns:a16="http://schemas.microsoft.com/office/drawing/2014/main" id="{A74C3530-ACF6-07CA-42DB-26D4BB7FFB62}"/>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720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55B0DE-CF55-140D-B5D6-94E618036E31}"/>
              </a:ext>
            </a:extLst>
          </p:cNvPr>
          <p:cNvSpPr txBox="1"/>
          <p:nvPr>
            <p:custDataLst>
              <p:tags r:id="rId2"/>
            </p:custDataLst>
          </p:nvPr>
        </p:nvSpPr>
        <p:spPr>
          <a:xfrm>
            <a:off x="6172200" y="4267200"/>
            <a:ext cx="2362200" cy="254000"/>
          </a:xfrm>
          <a:prstGeom prst="rect">
            <a:avLst/>
          </a:prstGeom>
          <a:solidFill>
            <a:schemeClr val="bg1"/>
          </a:solidFill>
        </p:spPr>
        <p:txBody>
          <a:bodyPr>
            <a:spAutoFit/>
          </a:bodyPr>
          <a:lstStyle/>
          <a:p>
            <a:pPr eaLnBrk="1" fontAlgn="auto" hangingPunct="1">
              <a:spcBef>
                <a:spcPts val="0"/>
              </a:spcBef>
              <a:spcAft>
                <a:spcPts val="0"/>
              </a:spcAft>
              <a:defRPr/>
            </a:pPr>
            <a:endParaRPr lang="en-US" sz="1050" dirty="0">
              <a:latin typeface="+mn-lt"/>
            </a:endParaRPr>
          </a:p>
        </p:txBody>
      </p:sp>
      <p:sp>
        <p:nvSpPr>
          <p:cNvPr id="22531" name="TextBox 6">
            <a:extLst>
              <a:ext uri="{FF2B5EF4-FFF2-40B4-BE49-F238E27FC236}">
                <a16:creationId xmlns:a16="http://schemas.microsoft.com/office/drawing/2014/main" id="{96648A8D-C220-E0E9-2C15-CCC4424EBB4E}"/>
              </a:ext>
            </a:extLst>
          </p:cNvPr>
          <p:cNvSpPr txBox="1">
            <a:spLocks noChangeArrowheads="1"/>
          </p:cNvSpPr>
          <p:nvPr>
            <p:custDataLst>
              <p:tags r:id="rId3"/>
            </p:custDataLst>
          </p:nvPr>
        </p:nvSpPr>
        <p:spPr bwMode="auto">
          <a:xfrm>
            <a:off x="1219200" y="6344444"/>
            <a:ext cx="69342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t>First, download the current Call for Proposals and read the instructions.</a:t>
            </a:r>
          </a:p>
        </p:txBody>
      </p:sp>
      <p:sp>
        <p:nvSpPr>
          <p:cNvPr id="2" name="Rectangle 1">
            <a:extLst>
              <a:ext uri="{FF2B5EF4-FFF2-40B4-BE49-F238E27FC236}">
                <a16:creationId xmlns:a16="http://schemas.microsoft.com/office/drawing/2014/main" id="{722C9158-E169-9846-57AC-9A9C64CE475C}"/>
              </a:ext>
            </a:extLst>
          </p:cNvPr>
          <p:cNvSpPr/>
          <p:nvPr/>
        </p:nvSpPr>
        <p:spPr>
          <a:xfrm>
            <a:off x="41275" y="5334000"/>
            <a:ext cx="9067800" cy="687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a:extLst>
              <a:ext uri="{FF2B5EF4-FFF2-40B4-BE49-F238E27FC236}">
                <a16:creationId xmlns:a16="http://schemas.microsoft.com/office/drawing/2014/main" id="{A6D27D1B-E746-43F5-0E5D-A9CDFE02A2E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0" y="28800"/>
            <a:ext cx="9065326" cy="6093394"/>
          </a:xfrm>
          <a:prstGeom prst="rect">
            <a:avLst/>
          </a:prstGeom>
          <a:ln w="38100">
            <a:solidFill>
              <a:schemeClr val="tx1"/>
            </a:solidFill>
          </a:ln>
          <a:extLst>
            <a:ext uri="{53640926-AAD7-44D8-BBD7-CCE9431645EC}">
              <a14:shadowObscured xmlns:a14="http://schemas.microsoft.com/office/drawing/2010/main"/>
            </a:ext>
          </a:extLst>
        </p:spPr>
      </p:pic>
      <p:sp>
        <p:nvSpPr>
          <p:cNvPr id="6" name="Right Arrow 5">
            <a:extLst>
              <a:ext uri="{FF2B5EF4-FFF2-40B4-BE49-F238E27FC236}">
                <a16:creationId xmlns:a16="http://schemas.microsoft.com/office/drawing/2014/main" id="{DE738B4C-E863-5228-757A-1438DF00784C}"/>
              </a:ext>
            </a:extLst>
          </p:cNvPr>
          <p:cNvSpPr/>
          <p:nvPr>
            <p:custDataLst>
              <p:tags r:id="rId4"/>
            </p:custDataLst>
          </p:nvPr>
        </p:nvSpPr>
        <p:spPr>
          <a:xfrm rot="3038518">
            <a:off x="6607868" y="4559717"/>
            <a:ext cx="763588" cy="31432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4DEA72-D351-6F6E-B1E6-FAD1333207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876811" y="25218"/>
            <a:ext cx="6248400" cy="6832782"/>
          </a:xfrm>
          <a:prstGeom prst="rect">
            <a:avLst/>
          </a:prstGeom>
          <a:ln w="38100">
            <a:solidFill>
              <a:schemeClr val="tx1"/>
            </a:solidFill>
          </a:ln>
          <a:extLst>
            <a:ext uri="{53640926-AAD7-44D8-BBD7-CCE9431645EC}">
              <a14:shadowObscured xmlns:a14="http://schemas.microsoft.com/office/drawing/2010/main"/>
            </a:ext>
          </a:extLst>
        </p:spPr>
      </p:pic>
      <p:sp>
        <p:nvSpPr>
          <p:cNvPr id="3" name="Left Arrow 2">
            <a:extLst>
              <a:ext uri="{FF2B5EF4-FFF2-40B4-BE49-F238E27FC236}">
                <a16:creationId xmlns:a16="http://schemas.microsoft.com/office/drawing/2014/main" id="{51015BE4-EDB7-3F3D-75A1-E106D3157127}"/>
              </a:ext>
            </a:extLst>
          </p:cNvPr>
          <p:cNvSpPr/>
          <p:nvPr/>
        </p:nvSpPr>
        <p:spPr>
          <a:xfrm rot="20828902">
            <a:off x="7406879" y="2391807"/>
            <a:ext cx="979488" cy="24950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a:extLst>
              <a:ext uri="{FF2B5EF4-FFF2-40B4-BE49-F238E27FC236}">
                <a16:creationId xmlns:a16="http://schemas.microsoft.com/office/drawing/2014/main" id="{1EB90DE0-1E9C-E7DD-913E-98BF2DF94F0B}"/>
              </a:ext>
            </a:extLst>
          </p:cNvPr>
          <p:cNvSpPr txBox="1"/>
          <p:nvPr/>
        </p:nvSpPr>
        <p:spPr>
          <a:xfrm>
            <a:off x="506274" y="993337"/>
            <a:ext cx="1779726" cy="2031325"/>
          </a:xfrm>
          <a:prstGeom prst="rect">
            <a:avLst/>
          </a:prstGeom>
          <a:noFill/>
          <a:ln w="12700">
            <a:solidFill>
              <a:schemeClr val="tx1"/>
            </a:solidFill>
          </a:ln>
        </p:spPr>
        <p:txBody>
          <a:bodyPr wrap="square" rtlCol="0">
            <a:spAutoFit/>
          </a:bodyPr>
          <a:lstStyle/>
          <a:p>
            <a:r>
              <a:rPr lang="en-US" dirty="0"/>
              <a:t>Read the Call for Proposals before starting a grant application. It contains instructions and helpful tips.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id="{1ACE1696-5680-A476-5CB6-EC215B5362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877" y="26096"/>
            <a:ext cx="8382000" cy="5334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7" name="Right Arrow 2">
            <a:extLst>
              <a:ext uri="{FF2B5EF4-FFF2-40B4-BE49-F238E27FC236}">
                <a16:creationId xmlns:a16="http://schemas.microsoft.com/office/drawing/2014/main" id="{B415BFE1-4AC8-8034-7A9B-BBB98C265631}"/>
              </a:ext>
            </a:extLst>
          </p:cNvPr>
          <p:cNvSpPr>
            <a:spLocks noChangeArrowheads="1"/>
          </p:cNvSpPr>
          <p:nvPr>
            <p:custDataLst>
              <p:tags r:id="rId1"/>
            </p:custDataLst>
          </p:nvPr>
        </p:nvSpPr>
        <p:spPr bwMode="auto">
          <a:xfrm rot="12333531">
            <a:off x="935512" y="4360687"/>
            <a:ext cx="480275" cy="206804"/>
          </a:xfrm>
          <a:prstGeom prst="rightArrow">
            <a:avLst>
              <a:gd name="adj1" fmla="val 50000"/>
              <a:gd name="adj2" fmla="val 47545"/>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26628" name="Right Arrow 5">
            <a:extLst>
              <a:ext uri="{FF2B5EF4-FFF2-40B4-BE49-F238E27FC236}">
                <a16:creationId xmlns:a16="http://schemas.microsoft.com/office/drawing/2014/main" id="{C5E14F9E-F946-040B-2315-548BEC316FB2}"/>
              </a:ext>
            </a:extLst>
          </p:cNvPr>
          <p:cNvSpPr>
            <a:spLocks noChangeArrowheads="1"/>
          </p:cNvSpPr>
          <p:nvPr>
            <p:custDataLst>
              <p:tags r:id="rId2"/>
            </p:custDataLst>
          </p:nvPr>
        </p:nvSpPr>
        <p:spPr bwMode="auto">
          <a:xfrm rot="11873416">
            <a:off x="783089" y="177215"/>
            <a:ext cx="897812" cy="359956"/>
          </a:xfrm>
          <a:prstGeom prst="rightArrow">
            <a:avLst>
              <a:gd name="adj1" fmla="val 50000"/>
              <a:gd name="adj2" fmla="val 49850"/>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C1A907-4B8F-0E8E-6D6A-29353DAACA2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5235880" y="3505309"/>
            <a:ext cx="3886199" cy="3323463"/>
          </a:xfrm>
          <a:prstGeom prst="rect">
            <a:avLst/>
          </a:prstGeom>
          <a:ln w="38100">
            <a:solidFill>
              <a:schemeClr val="tx1"/>
            </a:solid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D9716F5B-5424-1ECB-2575-89673C6D6C56}"/>
              </a:ext>
            </a:extLst>
          </p:cNvPr>
          <p:cNvPicPr>
            <a:picLocks noChangeAspect="1"/>
          </p:cNvPicPr>
          <p:nvPr/>
        </p:nvPicPr>
        <p:blipFill>
          <a:blip r:embed="rId7"/>
          <a:stretch>
            <a:fillRect/>
          </a:stretch>
        </p:blipFill>
        <p:spPr>
          <a:xfrm>
            <a:off x="6944262" y="5479757"/>
            <a:ext cx="469433" cy="317019"/>
          </a:xfrm>
          <a:prstGeom prst="rect">
            <a:avLst/>
          </a:prstGeom>
        </p:spPr>
      </p:pic>
      <p:sp>
        <p:nvSpPr>
          <p:cNvPr id="4" name="TextBox 3">
            <a:extLst>
              <a:ext uri="{FF2B5EF4-FFF2-40B4-BE49-F238E27FC236}">
                <a16:creationId xmlns:a16="http://schemas.microsoft.com/office/drawing/2014/main" id="{72DEA399-AC87-0844-B70A-D256ACB43454}"/>
              </a:ext>
            </a:extLst>
          </p:cNvPr>
          <p:cNvSpPr txBox="1"/>
          <p:nvPr/>
        </p:nvSpPr>
        <p:spPr>
          <a:xfrm>
            <a:off x="283402" y="5494269"/>
            <a:ext cx="4648200" cy="1200329"/>
          </a:xfrm>
          <a:prstGeom prst="rect">
            <a:avLst/>
          </a:prstGeom>
          <a:noFill/>
          <a:ln w="12700">
            <a:solidFill>
              <a:schemeClr val="tx1"/>
            </a:solidFill>
          </a:ln>
        </p:spPr>
        <p:txBody>
          <a:bodyPr wrap="square" rtlCol="0">
            <a:spAutoFit/>
          </a:bodyPr>
          <a:lstStyle/>
          <a:p>
            <a:r>
              <a:rPr lang="en-US" dirty="0"/>
              <a:t>If you are new to the SARE Grant Management System, click on “Create an account” to get started. You can do this on the project.sare.org homepage, or by clicking on “Apply Now.”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279DF7-AEB7-2E98-7D7C-3F166C2B87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bwMode="auto">
          <a:xfrm>
            <a:off x="2621552" y="-32485"/>
            <a:ext cx="6522448" cy="6890485"/>
          </a:xfrm>
          <a:prstGeom prst="rect">
            <a:avLst/>
          </a:prstGeom>
          <a:ln w="38100">
            <a:solidFill>
              <a:schemeClr val="tx1"/>
            </a:solid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75D47A7E-3799-FAD6-BB2B-0109418F546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bwMode="auto">
          <a:xfrm>
            <a:off x="0" y="5029200"/>
            <a:ext cx="7315200" cy="1828800"/>
          </a:xfrm>
          <a:prstGeom prst="rect">
            <a:avLst/>
          </a:prstGeom>
          <a:ln w="38100">
            <a:solidFill>
              <a:schemeClr val="tx1"/>
            </a:solidFill>
          </a:ln>
          <a:extLst>
            <a:ext uri="{53640926-AAD7-44D8-BBD7-CCE9431645EC}">
              <a14:shadowObscured xmlns:a14="http://schemas.microsoft.com/office/drawing/2010/main"/>
            </a:ext>
          </a:extLst>
        </p:spPr>
      </p:pic>
      <p:sp>
        <p:nvSpPr>
          <p:cNvPr id="50178" name="Right Arrow 4">
            <a:extLst>
              <a:ext uri="{FF2B5EF4-FFF2-40B4-BE49-F238E27FC236}">
                <a16:creationId xmlns:a16="http://schemas.microsoft.com/office/drawing/2014/main" id="{F4D34BDC-D92D-8F4F-9E25-4B0F210A8988}"/>
              </a:ext>
            </a:extLst>
          </p:cNvPr>
          <p:cNvSpPr>
            <a:spLocks noChangeArrowheads="1"/>
          </p:cNvSpPr>
          <p:nvPr>
            <p:custDataLst>
              <p:tags r:id="rId2"/>
            </p:custDataLst>
          </p:nvPr>
        </p:nvSpPr>
        <p:spPr bwMode="auto">
          <a:xfrm rot="10174758">
            <a:off x="1088523" y="5960733"/>
            <a:ext cx="1041059" cy="335134"/>
          </a:xfrm>
          <a:prstGeom prst="rightArrow">
            <a:avLst>
              <a:gd name="adj1" fmla="val 50000"/>
              <a:gd name="adj2" fmla="val 49550"/>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srgbClr val="000000"/>
              </a:solidFill>
              <a:effectLst/>
              <a:uLnTx/>
              <a:uFillTx/>
              <a:latin typeface="Trebuchet MS" panose="020B070302020209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BA9727A9-E864-0CA9-8015-52448B9E4DB1}"/>
              </a:ext>
            </a:extLst>
          </p:cNvPr>
          <p:cNvSpPr/>
          <p:nvPr/>
        </p:nvSpPr>
        <p:spPr>
          <a:xfrm rot="10270862">
            <a:off x="6419515" y="1587458"/>
            <a:ext cx="978408" cy="31958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5121BAB6-3D61-0926-D36F-92E6BB744534}"/>
              </a:ext>
            </a:extLst>
          </p:cNvPr>
          <p:cNvSpPr txBox="1"/>
          <p:nvPr/>
        </p:nvSpPr>
        <p:spPr>
          <a:xfrm>
            <a:off x="320176" y="450913"/>
            <a:ext cx="1981200" cy="2585323"/>
          </a:xfrm>
          <a:prstGeom prst="rect">
            <a:avLst/>
          </a:prstGeom>
          <a:noFill/>
          <a:ln w="12700">
            <a:solidFill>
              <a:schemeClr val="tx1"/>
            </a:solidFill>
          </a:ln>
        </p:spPr>
        <p:txBody>
          <a:bodyPr wrap="square" rtlCol="0">
            <a:spAutoFit/>
          </a:bodyPr>
          <a:lstStyle/>
          <a:p>
            <a:r>
              <a:rPr lang="en-US" dirty="0"/>
              <a:t>Fill in the Applicant Registration information, then click on “Register.” The email you list is where we will send notifications from the SARE system. </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6267F2DE-DBDF-E51E-4526-F40EC325946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038" y="723900"/>
            <a:ext cx="9051925" cy="45942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Right Arrow 4">
            <a:extLst>
              <a:ext uri="{FF2B5EF4-FFF2-40B4-BE49-F238E27FC236}">
                <a16:creationId xmlns:a16="http://schemas.microsoft.com/office/drawing/2014/main" id="{986E78B4-52FB-CAE6-12F8-17E9F5FA8045}"/>
              </a:ext>
            </a:extLst>
          </p:cNvPr>
          <p:cNvSpPr>
            <a:spLocks noChangeArrowheads="1"/>
          </p:cNvSpPr>
          <p:nvPr>
            <p:custDataLst>
              <p:tags r:id="rId1"/>
            </p:custDataLst>
          </p:nvPr>
        </p:nvSpPr>
        <p:spPr bwMode="auto">
          <a:xfrm rot="10309791">
            <a:off x="2379663" y="2863850"/>
            <a:ext cx="977900" cy="312738"/>
          </a:xfrm>
          <a:prstGeom prst="rightArrow">
            <a:avLst>
              <a:gd name="adj1" fmla="val 50000"/>
              <a:gd name="adj2" fmla="val 4974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30724" name="TextBox 4">
            <a:extLst>
              <a:ext uri="{FF2B5EF4-FFF2-40B4-BE49-F238E27FC236}">
                <a16:creationId xmlns:a16="http://schemas.microsoft.com/office/drawing/2014/main" id="{DF498D41-DC38-90B0-E2FA-5E7886F2B4E4}"/>
              </a:ext>
            </a:extLst>
          </p:cNvPr>
          <p:cNvSpPr txBox="1">
            <a:spLocks noChangeArrowheads="1"/>
          </p:cNvSpPr>
          <p:nvPr/>
        </p:nvSpPr>
        <p:spPr bwMode="auto">
          <a:xfrm>
            <a:off x="152400" y="3268663"/>
            <a:ext cx="2514600" cy="784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2" name="TextBox 1">
            <a:extLst>
              <a:ext uri="{FF2B5EF4-FFF2-40B4-BE49-F238E27FC236}">
                <a16:creationId xmlns:a16="http://schemas.microsoft.com/office/drawing/2014/main" id="{4982FBAB-1198-9F82-9257-659CE291D7DB}"/>
              </a:ext>
            </a:extLst>
          </p:cNvPr>
          <p:cNvSpPr txBox="1"/>
          <p:nvPr/>
        </p:nvSpPr>
        <p:spPr>
          <a:xfrm>
            <a:off x="457200" y="5715000"/>
            <a:ext cx="5791200" cy="646331"/>
          </a:xfrm>
          <a:prstGeom prst="rect">
            <a:avLst/>
          </a:prstGeom>
          <a:noFill/>
          <a:ln w="12700">
            <a:solidFill>
              <a:schemeClr val="tx1"/>
            </a:solidFill>
          </a:ln>
        </p:spPr>
        <p:txBody>
          <a:bodyPr wrap="square" rtlCol="0">
            <a:spAutoFit/>
          </a:bodyPr>
          <a:lstStyle/>
          <a:p>
            <a:r>
              <a:rPr lang="en-US" dirty="0"/>
              <a:t>When you have created an account, log in and click on “Start a new grant proposal.”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5" cstate="screen">
            <a:extLst>
              <a:ext uri="{28A0092B-C50C-407E-A947-70E740481C1C}">
                <a14:useLocalDpi xmlns:a14="http://schemas.microsoft.com/office/drawing/2010/main"/>
              </a:ext>
            </a:extLst>
          </a:blip>
          <a:srcRect/>
          <a:stretch/>
        </p:blipFill>
        <p:spPr bwMode="auto">
          <a:xfrm>
            <a:off x="23812" y="49679"/>
            <a:ext cx="8434388" cy="5878531"/>
          </a:xfrm>
          <a:prstGeom prst="rect">
            <a:avLst/>
          </a:prstGeom>
          <a:ln w="38100">
            <a:solidFill>
              <a:schemeClr val="tx1"/>
            </a:solidFill>
          </a:ln>
          <a:extLst>
            <a:ext uri="{53640926-AAD7-44D8-BBD7-CCE9431645EC}">
              <a14:shadowObscured xmlns:a14="http://schemas.microsoft.com/office/drawing/2010/main"/>
            </a:ext>
          </a:extLst>
        </p:spPr>
      </p:pic>
      <p:sp>
        <p:nvSpPr>
          <p:cNvPr id="5" name="Right Arrow 4">
            <a:extLst>
              <a:ext uri="{FF2B5EF4-FFF2-40B4-BE49-F238E27FC236}">
                <a16:creationId xmlns:a16="http://schemas.microsoft.com/office/drawing/2014/main" id="{34E47B42-54AB-7940-AF00-D4A069A36475}"/>
              </a:ext>
            </a:extLst>
          </p:cNvPr>
          <p:cNvSpPr/>
          <p:nvPr>
            <p:custDataLst>
              <p:tags r:id="rId1"/>
            </p:custDataLst>
          </p:nvPr>
        </p:nvSpPr>
        <p:spPr>
          <a:xfrm rot="2997592">
            <a:off x="180900" y="2893231"/>
            <a:ext cx="552600" cy="3946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B095FFF-9735-FAA5-01D4-D4FB8880E3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7817"/>
          <a:stretch/>
        </p:blipFill>
        <p:spPr bwMode="auto">
          <a:xfrm>
            <a:off x="3886200" y="506787"/>
            <a:ext cx="5254980" cy="5204381"/>
          </a:xfrm>
          <a:prstGeom prst="rect">
            <a:avLst/>
          </a:prstGeom>
          <a:ln w="38100">
            <a:solidFill>
              <a:schemeClr val="tx1"/>
            </a:solidFill>
          </a:ln>
          <a:extLst>
            <a:ext uri="{53640926-AAD7-44D8-BBD7-CCE9431645EC}">
              <a14:shadowObscured xmlns:a14="http://schemas.microsoft.com/office/drawing/2010/main"/>
            </a:ext>
          </a:extLst>
        </p:spPr>
      </p:pic>
      <p:sp>
        <p:nvSpPr>
          <p:cNvPr id="54277" name="Right Arrow 4">
            <a:extLst>
              <a:ext uri="{FF2B5EF4-FFF2-40B4-BE49-F238E27FC236}">
                <a16:creationId xmlns:a16="http://schemas.microsoft.com/office/drawing/2014/main" id="{0276F6CB-5489-6349-924A-1A9BC5DCFDEC}"/>
              </a:ext>
            </a:extLst>
          </p:cNvPr>
          <p:cNvSpPr>
            <a:spLocks noChangeArrowheads="1"/>
          </p:cNvSpPr>
          <p:nvPr>
            <p:custDataLst>
              <p:tags r:id="rId2"/>
            </p:custDataLst>
          </p:nvPr>
        </p:nvSpPr>
        <p:spPr bwMode="auto">
          <a:xfrm rot="18887007">
            <a:off x="4029128" y="4865018"/>
            <a:ext cx="670836" cy="252667"/>
          </a:xfrm>
          <a:prstGeom prst="rightArrow">
            <a:avLst>
              <a:gd name="adj1" fmla="val 50000"/>
              <a:gd name="adj2" fmla="val 53373"/>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srgbClr val="000000"/>
              </a:solidFill>
              <a:effectLst/>
              <a:uLnTx/>
              <a:uFillTx/>
              <a:latin typeface="Trebuchet MS" panose="020B070302020209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F80BF46-CA0E-42CA-A648-E56EBB89A530}"/>
              </a:ext>
            </a:extLst>
          </p:cNvPr>
          <p:cNvSpPr txBox="1"/>
          <p:nvPr/>
        </p:nvSpPr>
        <p:spPr>
          <a:xfrm>
            <a:off x="228600" y="6087222"/>
            <a:ext cx="8434388" cy="646331"/>
          </a:xfrm>
          <a:prstGeom prst="rect">
            <a:avLst/>
          </a:prstGeom>
          <a:noFill/>
          <a:ln w="12700">
            <a:solidFill>
              <a:schemeClr val="tx1"/>
            </a:solidFill>
          </a:ln>
        </p:spPr>
        <p:txBody>
          <a:bodyPr wrap="square" rtlCol="0">
            <a:spAutoFit/>
          </a:bodyPr>
          <a:lstStyle/>
          <a:p>
            <a:r>
              <a:rPr lang="en-US" dirty="0"/>
              <a:t>Click on the “North Central” region then choose the North Central Youth Educator Grant. Click on “Begin a new proposal.”</a:t>
            </a:r>
          </a:p>
        </p:txBody>
      </p:sp>
      <p:sp>
        <p:nvSpPr>
          <p:cNvPr id="4" name="Oval 3">
            <a:extLst>
              <a:ext uri="{FF2B5EF4-FFF2-40B4-BE49-F238E27FC236}">
                <a16:creationId xmlns:a16="http://schemas.microsoft.com/office/drawing/2014/main" id="{79A88510-2A0B-46C0-2F7F-AB38ED609BAA}"/>
              </a:ext>
            </a:extLst>
          </p:cNvPr>
          <p:cNvSpPr/>
          <p:nvPr/>
        </p:nvSpPr>
        <p:spPr>
          <a:xfrm>
            <a:off x="4572000" y="3644201"/>
            <a:ext cx="2983801" cy="62733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0289C2A-332F-D526-7E4A-5937CA2A8268}"/>
              </a:ext>
            </a:extLst>
          </p:cNvPr>
          <p:cNvSpPr/>
          <p:nvPr/>
        </p:nvSpPr>
        <p:spPr>
          <a:xfrm>
            <a:off x="4572000" y="1828800"/>
            <a:ext cx="304800" cy="514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242142EC-E5CE-7F6B-8000-1463BED220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0" y="22964"/>
            <a:ext cx="9138838" cy="5387236"/>
          </a:xfrm>
          <a:prstGeom prst="rect">
            <a:avLst/>
          </a:prstGeom>
          <a:ln w="38100">
            <a:solidFill>
              <a:schemeClr val="tx1"/>
            </a:solidFill>
          </a:ln>
          <a:extLst>
            <a:ext uri="{53640926-AAD7-44D8-BBD7-CCE9431645EC}">
              <a14:shadowObscured xmlns:a14="http://schemas.microsoft.com/office/drawing/2010/main"/>
            </a:ext>
          </a:extLst>
        </p:spPr>
      </p:pic>
      <p:sp>
        <p:nvSpPr>
          <p:cNvPr id="34823" name="Right Arrow 4">
            <a:extLst>
              <a:ext uri="{FF2B5EF4-FFF2-40B4-BE49-F238E27FC236}">
                <a16:creationId xmlns:a16="http://schemas.microsoft.com/office/drawing/2014/main" id="{1DBE0047-2A70-5A7E-4AFA-ECF57BD4E521}"/>
              </a:ext>
            </a:extLst>
          </p:cNvPr>
          <p:cNvSpPr>
            <a:spLocks noChangeArrowheads="1"/>
          </p:cNvSpPr>
          <p:nvPr>
            <p:custDataLst>
              <p:tags r:id="rId1"/>
            </p:custDataLst>
          </p:nvPr>
        </p:nvSpPr>
        <p:spPr bwMode="auto">
          <a:xfrm rot="10800000">
            <a:off x="1912524" y="2667000"/>
            <a:ext cx="976313" cy="251042"/>
          </a:xfrm>
          <a:prstGeom prst="rightArrow">
            <a:avLst>
              <a:gd name="adj1" fmla="val 50000"/>
              <a:gd name="adj2" fmla="val 4998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34825" name="Right Arrow 10">
            <a:extLst>
              <a:ext uri="{FF2B5EF4-FFF2-40B4-BE49-F238E27FC236}">
                <a16:creationId xmlns:a16="http://schemas.microsoft.com/office/drawing/2014/main" id="{1C8C5BE2-8302-86A3-7FA6-0A406B7E6A52}"/>
              </a:ext>
            </a:extLst>
          </p:cNvPr>
          <p:cNvSpPr>
            <a:spLocks noChangeArrowheads="1"/>
          </p:cNvSpPr>
          <p:nvPr>
            <p:custDataLst>
              <p:tags r:id="rId2"/>
            </p:custDataLst>
          </p:nvPr>
        </p:nvSpPr>
        <p:spPr bwMode="auto">
          <a:xfrm rot="10800000">
            <a:off x="931187" y="3012232"/>
            <a:ext cx="923925" cy="193381"/>
          </a:xfrm>
          <a:prstGeom prst="rightArrow">
            <a:avLst>
              <a:gd name="adj1" fmla="val 67028"/>
              <a:gd name="adj2" fmla="val 50117"/>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7F222FB-287F-11CE-D900-921717F4E28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3437998" y="4267200"/>
            <a:ext cx="5700840" cy="2567836"/>
          </a:xfrm>
          <a:prstGeom prst="rect">
            <a:avLst/>
          </a:prstGeom>
          <a:ln w="38100">
            <a:solidFill>
              <a:schemeClr val="tx1"/>
            </a:solidFill>
          </a:ln>
          <a:extLst>
            <a:ext uri="{53640926-AAD7-44D8-BBD7-CCE9431645EC}">
              <a14:shadowObscured xmlns:a14="http://schemas.microsoft.com/office/drawing/2010/main"/>
            </a:ext>
          </a:extLst>
        </p:spPr>
      </p:pic>
      <p:sp>
        <p:nvSpPr>
          <p:cNvPr id="34824" name="Right Arrow 11">
            <a:extLst>
              <a:ext uri="{FF2B5EF4-FFF2-40B4-BE49-F238E27FC236}">
                <a16:creationId xmlns:a16="http://schemas.microsoft.com/office/drawing/2014/main" id="{3E30FB3D-C06D-D29B-2CDD-A6EEA8B87C16}"/>
              </a:ext>
            </a:extLst>
          </p:cNvPr>
          <p:cNvSpPr>
            <a:spLocks noChangeArrowheads="1"/>
          </p:cNvSpPr>
          <p:nvPr>
            <p:custDataLst>
              <p:tags r:id="rId3"/>
            </p:custDataLst>
          </p:nvPr>
        </p:nvSpPr>
        <p:spPr bwMode="auto">
          <a:xfrm rot="19481127">
            <a:off x="3312452" y="6065990"/>
            <a:ext cx="475587" cy="163794"/>
          </a:xfrm>
          <a:prstGeom prst="rightArrow">
            <a:avLst>
              <a:gd name="adj1" fmla="val 89107"/>
              <a:gd name="adj2" fmla="val 49863"/>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D3AE183-629B-8FD1-CAA0-FDBCDEA18664}"/>
              </a:ext>
            </a:extLst>
          </p:cNvPr>
          <p:cNvSpPr txBox="1"/>
          <p:nvPr/>
        </p:nvSpPr>
        <p:spPr>
          <a:xfrm>
            <a:off x="271199" y="5551118"/>
            <a:ext cx="2895600" cy="1200329"/>
          </a:xfrm>
          <a:prstGeom prst="rect">
            <a:avLst/>
          </a:prstGeom>
          <a:noFill/>
          <a:ln w="12700">
            <a:solidFill>
              <a:schemeClr val="tx1"/>
            </a:solidFill>
          </a:ln>
        </p:spPr>
        <p:txBody>
          <a:bodyPr wrap="square" rtlCol="0">
            <a:spAutoFit/>
          </a:bodyPr>
          <a:lstStyle/>
          <a:p>
            <a:r>
              <a:rPr lang="en-US" dirty="0"/>
              <a:t>Click on “Edit” to open a box where you can add a title, and description. Click “Save” after each addition.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2A3F2D-249F-78F5-C450-D339817F828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48336" y="0"/>
            <a:ext cx="9047328" cy="4495800"/>
          </a:xfrm>
          <a:prstGeom prst="rect">
            <a:avLst/>
          </a:prstGeom>
          <a:ln w="38100">
            <a:solidFill>
              <a:schemeClr val="tx1"/>
            </a:solidFill>
          </a:ln>
          <a:extLst>
            <a:ext uri="{53640926-AAD7-44D8-BBD7-CCE9431645EC}">
              <a14:shadowObscured xmlns:a14="http://schemas.microsoft.com/office/drawing/2010/main"/>
            </a:ext>
          </a:extLst>
        </p:spPr>
      </p:pic>
      <p:sp>
        <p:nvSpPr>
          <p:cNvPr id="13" name="Oval 12">
            <a:extLst>
              <a:ext uri="{FF2B5EF4-FFF2-40B4-BE49-F238E27FC236}">
                <a16:creationId xmlns:a16="http://schemas.microsoft.com/office/drawing/2014/main" id="{6EE6A951-BEF1-9677-E948-CFC1C69455BE}"/>
              </a:ext>
            </a:extLst>
          </p:cNvPr>
          <p:cNvSpPr/>
          <p:nvPr>
            <p:custDataLst>
              <p:tags r:id="rId1"/>
            </p:custDataLst>
          </p:nvPr>
        </p:nvSpPr>
        <p:spPr>
          <a:xfrm>
            <a:off x="304800" y="2016036"/>
            <a:ext cx="2786062" cy="346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870" name="Right Arrow 11">
            <a:extLst>
              <a:ext uri="{FF2B5EF4-FFF2-40B4-BE49-F238E27FC236}">
                <a16:creationId xmlns:a16="http://schemas.microsoft.com/office/drawing/2014/main" id="{DF47C59D-E516-D475-D2E1-606E9436490C}"/>
              </a:ext>
            </a:extLst>
          </p:cNvPr>
          <p:cNvSpPr>
            <a:spLocks noChangeArrowheads="1"/>
          </p:cNvSpPr>
          <p:nvPr>
            <p:custDataLst>
              <p:tags r:id="rId2"/>
            </p:custDataLst>
          </p:nvPr>
        </p:nvSpPr>
        <p:spPr bwMode="auto">
          <a:xfrm rot="7565674">
            <a:off x="1325666" y="3524614"/>
            <a:ext cx="758872" cy="262746"/>
          </a:xfrm>
          <a:prstGeom prst="rightArrow">
            <a:avLst>
              <a:gd name="adj1" fmla="val 50000"/>
              <a:gd name="adj2" fmla="val 5001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4" name="TextBox 3">
            <a:extLst>
              <a:ext uri="{FF2B5EF4-FFF2-40B4-BE49-F238E27FC236}">
                <a16:creationId xmlns:a16="http://schemas.microsoft.com/office/drawing/2014/main" id="{8F59F7FA-0F0A-3141-240D-D345DD6ECF35}"/>
              </a:ext>
            </a:extLst>
          </p:cNvPr>
          <p:cNvSpPr txBox="1"/>
          <p:nvPr/>
        </p:nvSpPr>
        <p:spPr>
          <a:xfrm>
            <a:off x="304800" y="4953000"/>
            <a:ext cx="6096000" cy="1477328"/>
          </a:xfrm>
          <a:prstGeom prst="rect">
            <a:avLst/>
          </a:prstGeom>
          <a:noFill/>
          <a:ln w="12700">
            <a:solidFill>
              <a:schemeClr val="tx1"/>
            </a:solidFill>
          </a:ln>
        </p:spPr>
        <p:txBody>
          <a:bodyPr wrap="square" rtlCol="0">
            <a:spAutoFit/>
          </a:bodyPr>
          <a:lstStyle/>
          <a:p>
            <a:r>
              <a:rPr lang="en-US" dirty="0"/>
              <a:t>The system shows you how many characters or words you have used and how many are allowed. In this example, 234 characters have been used and up to 300 are allowed.</a:t>
            </a:r>
          </a:p>
          <a:p>
            <a:endParaRPr lang="en-US" dirty="0"/>
          </a:p>
          <a:p>
            <a:r>
              <a:rPr lang="en-US" dirty="0"/>
              <a:t>Click on “Save” to save your work.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E122B8-1C5F-2528-9DFA-0F1E57F602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44302" y="6531"/>
            <a:ext cx="9099698" cy="5967340"/>
          </a:xfrm>
          <a:prstGeom prst="rect">
            <a:avLst/>
          </a:prstGeom>
          <a:ln w="38100">
            <a:solidFill>
              <a:schemeClr val="tx1"/>
            </a:solidFill>
          </a:ln>
          <a:extLst>
            <a:ext uri="{53640926-AAD7-44D8-BBD7-CCE9431645EC}">
              <a14:shadowObscured xmlns:a14="http://schemas.microsoft.com/office/drawing/2010/main"/>
            </a:ext>
          </a:extLst>
        </p:spPr>
      </p:pic>
      <p:sp>
        <p:nvSpPr>
          <p:cNvPr id="38916" name="Right Arrow 4">
            <a:extLst>
              <a:ext uri="{FF2B5EF4-FFF2-40B4-BE49-F238E27FC236}">
                <a16:creationId xmlns:a16="http://schemas.microsoft.com/office/drawing/2014/main" id="{EB0492DC-BBCE-3526-75A2-08D933240F72}"/>
              </a:ext>
            </a:extLst>
          </p:cNvPr>
          <p:cNvSpPr>
            <a:spLocks noChangeArrowheads="1"/>
          </p:cNvSpPr>
          <p:nvPr>
            <p:custDataLst>
              <p:tags r:id="rId1"/>
            </p:custDataLst>
          </p:nvPr>
        </p:nvSpPr>
        <p:spPr bwMode="auto">
          <a:xfrm rot="12817967">
            <a:off x="1640113" y="4640331"/>
            <a:ext cx="622300" cy="332199"/>
          </a:xfrm>
          <a:prstGeom prst="rightArrow">
            <a:avLst>
              <a:gd name="adj1" fmla="val 50000"/>
              <a:gd name="adj2" fmla="val 50026"/>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07386C-CEE9-1FB7-9E65-3AA6EA38024B}"/>
              </a:ext>
            </a:extLst>
          </p:cNvPr>
          <p:cNvSpPr txBox="1"/>
          <p:nvPr/>
        </p:nvSpPr>
        <p:spPr>
          <a:xfrm>
            <a:off x="800100" y="6079110"/>
            <a:ext cx="7543800" cy="646331"/>
          </a:xfrm>
          <a:prstGeom prst="rect">
            <a:avLst/>
          </a:prstGeom>
          <a:noFill/>
          <a:ln w="12700">
            <a:solidFill>
              <a:schemeClr val="tx1"/>
            </a:solidFill>
          </a:ln>
        </p:spPr>
        <p:txBody>
          <a:bodyPr wrap="square" rtlCol="0">
            <a:spAutoFit/>
          </a:bodyPr>
          <a:lstStyle/>
          <a:p>
            <a:r>
              <a:rPr lang="en-US" dirty="0"/>
              <a:t>Complete the Proposal Requirements by filling out each required section. Start with “General Information.”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87F4A4-17CF-8CF0-EE75-5DD549E864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13812" y="76200"/>
            <a:ext cx="9116375" cy="6705600"/>
          </a:xfrm>
          <a:prstGeom prst="rect">
            <a:avLst/>
          </a:prstGeom>
          <a:ln w="38100">
            <a:solidFill>
              <a:schemeClr val="tx1"/>
            </a:solidFill>
          </a:ln>
          <a:extLst>
            <a:ext uri="{53640926-AAD7-44D8-BBD7-CCE9431645EC}">
              <a14:shadowObscured xmlns:a14="http://schemas.microsoft.com/office/drawing/2010/main"/>
            </a:ext>
          </a:extLst>
        </p:spPr>
      </p:pic>
      <p:sp>
        <p:nvSpPr>
          <p:cNvPr id="40965" name="Right Arrow 6">
            <a:extLst>
              <a:ext uri="{FF2B5EF4-FFF2-40B4-BE49-F238E27FC236}">
                <a16:creationId xmlns:a16="http://schemas.microsoft.com/office/drawing/2014/main" id="{E42240DD-CD00-E41A-9A47-A79DAB7CDA58}"/>
              </a:ext>
            </a:extLst>
          </p:cNvPr>
          <p:cNvSpPr>
            <a:spLocks noChangeArrowheads="1"/>
          </p:cNvSpPr>
          <p:nvPr>
            <p:custDataLst>
              <p:tags r:id="rId1"/>
            </p:custDataLst>
          </p:nvPr>
        </p:nvSpPr>
        <p:spPr bwMode="auto">
          <a:xfrm rot="9916487">
            <a:off x="1712856" y="5234801"/>
            <a:ext cx="728663" cy="381000"/>
          </a:xfrm>
          <a:prstGeom prst="rightArrow">
            <a:avLst>
              <a:gd name="adj1" fmla="val 50000"/>
              <a:gd name="adj2" fmla="val 49929"/>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5E8426A-7520-C253-AC4D-49D15F4F79B3}"/>
              </a:ext>
            </a:extLst>
          </p:cNvPr>
          <p:cNvPicPr>
            <a:picLocks noChangeAspect="1"/>
          </p:cNvPicPr>
          <p:nvPr/>
        </p:nvPicPr>
        <p:blipFill>
          <a:blip r:embed="rId6"/>
          <a:stretch>
            <a:fillRect/>
          </a:stretch>
        </p:blipFill>
        <p:spPr>
          <a:xfrm>
            <a:off x="4710723" y="4578463"/>
            <a:ext cx="4433277" cy="2247378"/>
          </a:xfrm>
          <a:prstGeom prst="rect">
            <a:avLst/>
          </a:prstGeom>
        </p:spPr>
      </p:pic>
      <p:sp>
        <p:nvSpPr>
          <p:cNvPr id="40964" name="Right Arrow 9">
            <a:extLst>
              <a:ext uri="{FF2B5EF4-FFF2-40B4-BE49-F238E27FC236}">
                <a16:creationId xmlns:a16="http://schemas.microsoft.com/office/drawing/2014/main" id="{25DC8B26-95EC-2FBC-759D-DFEB7EC95D2E}"/>
              </a:ext>
            </a:extLst>
          </p:cNvPr>
          <p:cNvSpPr>
            <a:spLocks noChangeArrowheads="1"/>
          </p:cNvSpPr>
          <p:nvPr>
            <p:custDataLst>
              <p:tags r:id="rId2"/>
            </p:custDataLst>
          </p:nvPr>
        </p:nvSpPr>
        <p:spPr bwMode="auto">
          <a:xfrm rot="10518207">
            <a:off x="7552702" y="5912452"/>
            <a:ext cx="1111250" cy="263008"/>
          </a:xfrm>
          <a:prstGeom prst="rightArrow">
            <a:avLst>
              <a:gd name="adj1" fmla="val 50000"/>
              <a:gd name="adj2" fmla="val 49934"/>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4" name="TextBox 3">
            <a:extLst>
              <a:ext uri="{FF2B5EF4-FFF2-40B4-BE49-F238E27FC236}">
                <a16:creationId xmlns:a16="http://schemas.microsoft.com/office/drawing/2014/main" id="{63248546-B299-22A3-B0C3-ADA9C74B2230}"/>
              </a:ext>
            </a:extLst>
          </p:cNvPr>
          <p:cNvSpPr txBox="1"/>
          <p:nvPr/>
        </p:nvSpPr>
        <p:spPr>
          <a:xfrm>
            <a:off x="6172200" y="76200"/>
            <a:ext cx="2971800" cy="4247317"/>
          </a:xfrm>
          <a:prstGeom prst="rect">
            <a:avLst/>
          </a:prstGeom>
          <a:solidFill>
            <a:schemeClr val="bg1"/>
          </a:solidFill>
          <a:ln w="12700">
            <a:solidFill>
              <a:schemeClr val="tx1"/>
            </a:solidFill>
          </a:ln>
        </p:spPr>
        <p:txBody>
          <a:bodyPr wrap="square" rtlCol="0">
            <a:spAutoFit/>
          </a:bodyPr>
          <a:lstStyle/>
          <a:p>
            <a:r>
              <a:rPr lang="en-US" dirty="0"/>
              <a:t>Add project co-coordinators, if there are any, by clicking on “Add a cooperator.” Fill in their contact information, then click on “Save.” </a:t>
            </a:r>
          </a:p>
          <a:p>
            <a:endParaRPr lang="en-US" dirty="0"/>
          </a:p>
          <a:p>
            <a:r>
              <a:rPr lang="en-US" dirty="0"/>
              <a:t>Next, click on “Edit” by each question in this section, answer the question and click “Save” before moving to the next question. </a:t>
            </a:r>
          </a:p>
          <a:p>
            <a:endParaRPr lang="en-US" dirty="0"/>
          </a:p>
          <a:p>
            <a:r>
              <a:rPr lang="en-US" dirty="0"/>
              <a:t>Some questions have a dropdown list to choose from.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2BD4FF-B2BF-F5C0-2A10-1CE2B2B26BFC}"/>
              </a:ext>
            </a:extLst>
          </p:cNvPr>
          <p:cNvSpPr txBox="1"/>
          <p:nvPr>
            <p:custDataLst>
              <p:tags r:id="rId2"/>
            </p:custDataLst>
          </p:nvPr>
        </p:nvSpPr>
        <p:spPr>
          <a:xfrm>
            <a:off x="4727575" y="7461250"/>
            <a:ext cx="1676400" cy="230188"/>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85000"/>
                    <a:lumOff val="15000"/>
                  </a:schemeClr>
                </a:solidFill>
                <a:latin typeface="+mn-lt"/>
              </a:rPr>
              <a:t>photo credit: Abram Kaplan</a:t>
            </a:r>
          </a:p>
        </p:txBody>
      </p:sp>
      <p:sp>
        <p:nvSpPr>
          <p:cNvPr id="6147" name="Rectangle 41">
            <a:extLst>
              <a:ext uri="{FF2B5EF4-FFF2-40B4-BE49-F238E27FC236}">
                <a16:creationId xmlns:a16="http://schemas.microsoft.com/office/drawing/2014/main" id="{B8D81262-F6F1-99F5-62E0-1551543548E6}"/>
              </a:ext>
            </a:extLst>
          </p:cNvPr>
          <p:cNvSpPr>
            <a:spLocks noChangeArrowheads="1"/>
          </p:cNvSpPr>
          <p:nvPr>
            <p:custDataLst>
              <p:tags r:id="rId3"/>
            </p:custDataLst>
          </p:nvPr>
        </p:nvSpPr>
        <p:spPr bwMode="auto">
          <a:xfrm>
            <a:off x="0" y="0"/>
            <a:ext cx="4572000" cy="1828800"/>
          </a:xfrm>
          <a:prstGeom prst="rect">
            <a:avLst/>
          </a:prstGeom>
          <a:solidFill>
            <a:srgbClr val="BF7D1B"/>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1800"/>
          </a:p>
        </p:txBody>
      </p:sp>
      <p:sp>
        <p:nvSpPr>
          <p:cNvPr id="2" name="Title 1">
            <a:extLst>
              <a:ext uri="{FF2B5EF4-FFF2-40B4-BE49-F238E27FC236}">
                <a16:creationId xmlns:a16="http://schemas.microsoft.com/office/drawing/2014/main" id="{F739844A-4388-C509-83A4-F219AE99D4FD}"/>
              </a:ext>
            </a:extLst>
          </p:cNvPr>
          <p:cNvSpPr>
            <a:spLocks noGrp="1"/>
          </p:cNvSpPr>
          <p:nvPr>
            <p:ph type="title"/>
            <p:custDataLst>
              <p:tags r:id="rId4"/>
            </p:custDataLst>
          </p:nvPr>
        </p:nvSpPr>
        <p:spPr>
          <a:xfrm>
            <a:off x="152400" y="274638"/>
            <a:ext cx="4267200" cy="1143000"/>
          </a:xfrm>
        </p:spPr>
        <p:txBody>
          <a:bodyPr rtlCol="0">
            <a:normAutofit fontScale="90000"/>
          </a:bodyPr>
          <a:lstStyle/>
          <a:p>
            <a:pPr eaLnBrk="1" fontAlgn="auto" hangingPunct="1">
              <a:spcAft>
                <a:spcPts val="0"/>
              </a:spcAft>
              <a:defRPr/>
            </a:pPr>
            <a:br>
              <a:rPr lang="en-US" b="1" dirty="0">
                <a:solidFill>
                  <a:schemeClr val="bg1"/>
                </a:solidFill>
                <a:latin typeface="Trebuchet MS" pitchFamily="34" charset="0"/>
              </a:rPr>
            </a:br>
            <a:r>
              <a:rPr lang="en-US" b="1" dirty="0">
                <a:solidFill>
                  <a:schemeClr val="bg1"/>
                </a:solidFill>
                <a:latin typeface="Georgia" panose="02040502050405020303" pitchFamily="18" charset="0"/>
              </a:rPr>
              <a:t>What is SARE?</a:t>
            </a:r>
            <a:br>
              <a:rPr lang="en-US" b="1" dirty="0">
                <a:solidFill>
                  <a:schemeClr val="bg1"/>
                </a:solidFill>
                <a:latin typeface="Trebuchet MS" pitchFamily="34" charset="0"/>
              </a:rPr>
            </a:br>
            <a:endParaRPr lang="en-US" dirty="0"/>
          </a:p>
        </p:txBody>
      </p:sp>
      <p:sp>
        <p:nvSpPr>
          <p:cNvPr id="6149" name="Text Box 3">
            <a:extLst>
              <a:ext uri="{FF2B5EF4-FFF2-40B4-BE49-F238E27FC236}">
                <a16:creationId xmlns:a16="http://schemas.microsoft.com/office/drawing/2014/main" id="{F1C64E97-9A0E-A826-6E94-970874E97229}"/>
              </a:ext>
            </a:extLst>
          </p:cNvPr>
          <p:cNvSpPr txBox="1">
            <a:spLocks noChangeArrowheads="1"/>
          </p:cNvSpPr>
          <p:nvPr>
            <p:custDataLst>
              <p:tags r:id="rId5"/>
            </p:custDataLst>
          </p:nvPr>
        </p:nvSpPr>
        <p:spPr bwMode="auto">
          <a:xfrm>
            <a:off x="0" y="1828800"/>
            <a:ext cx="4572000" cy="47340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2600" b="1" dirty="0">
              <a:solidFill>
                <a:srgbClr val="BF7D1B"/>
              </a:solidFill>
              <a:latin typeface="Trebuchet MS" panose="020B0703020202090204" pitchFamily="34" charset="0"/>
              <a:ea typeface="MS PGothic" panose="020B0600070205080204" pitchFamily="34" charset="-128"/>
            </a:endParaRPr>
          </a:p>
          <a:p>
            <a:pPr algn="ctr" eaLnBrk="1" hangingPunct="1">
              <a:lnSpc>
                <a:spcPct val="150000"/>
              </a:lnSpc>
              <a:spcBef>
                <a:spcPct val="0"/>
              </a:spcBef>
              <a:buFontTx/>
              <a:buNone/>
            </a:pPr>
            <a:r>
              <a:rPr lang="en-US" altLang="en-US" sz="2600" b="1" dirty="0">
                <a:solidFill>
                  <a:srgbClr val="BF7D1B"/>
                </a:solidFill>
                <a:latin typeface="Trebuchet MS" panose="020B0703020202090204" pitchFamily="34" charset="0"/>
                <a:ea typeface="MS PGothic" panose="020B0600070205080204" pitchFamily="34" charset="-128"/>
              </a:rPr>
              <a:t>Grants and outreach to advance sustainable innovations to </a:t>
            </a:r>
          </a:p>
          <a:p>
            <a:pPr algn="ctr" eaLnBrk="1" hangingPunct="1">
              <a:lnSpc>
                <a:spcPct val="150000"/>
              </a:lnSpc>
              <a:spcBef>
                <a:spcPct val="0"/>
              </a:spcBef>
              <a:buFontTx/>
              <a:buNone/>
            </a:pPr>
            <a:r>
              <a:rPr lang="en-US" altLang="en-US" sz="2600" b="1" dirty="0">
                <a:solidFill>
                  <a:srgbClr val="BF7D1B"/>
                </a:solidFill>
                <a:latin typeface="Trebuchet MS" panose="020B0703020202090204" pitchFamily="34" charset="0"/>
                <a:ea typeface="MS PGothic" panose="020B0600070205080204" pitchFamily="34" charset="-128"/>
              </a:rPr>
              <a:t>the whole of American agriculture.</a:t>
            </a:r>
          </a:p>
          <a:p>
            <a:pPr eaLnBrk="1" hangingPunct="1">
              <a:lnSpc>
                <a:spcPct val="150000"/>
              </a:lnSpc>
              <a:spcBef>
                <a:spcPct val="0"/>
              </a:spcBef>
              <a:buFontTx/>
              <a:buNone/>
            </a:pPr>
            <a:endParaRPr lang="en-US" altLang="en-US" sz="2400" b="1" dirty="0">
              <a:solidFill>
                <a:srgbClr val="BF7D1B"/>
              </a:solidFill>
              <a:latin typeface="Georgia" panose="02040502050405020303" pitchFamily="18" charset="0"/>
              <a:ea typeface="MS PGothic" panose="020B0600070205080204" pitchFamily="34" charset="-128"/>
            </a:endParaRPr>
          </a:p>
          <a:p>
            <a:pPr eaLnBrk="1" hangingPunct="1">
              <a:lnSpc>
                <a:spcPct val="150000"/>
              </a:lnSpc>
              <a:spcBef>
                <a:spcPct val="0"/>
              </a:spcBef>
              <a:buFontTx/>
              <a:buNone/>
            </a:pPr>
            <a:endParaRPr lang="en-US" altLang="en-US" sz="2400" b="1" dirty="0">
              <a:solidFill>
                <a:srgbClr val="BF7D1B"/>
              </a:solidFill>
              <a:latin typeface="Georgia" panose="02040502050405020303" pitchFamily="18" charset="0"/>
              <a:ea typeface="MS PGothic" panose="020B0600070205080204" pitchFamily="34" charset="-128"/>
            </a:endParaRPr>
          </a:p>
        </p:txBody>
      </p:sp>
      <p:sp>
        <p:nvSpPr>
          <p:cNvPr id="6150" name="TextBox 8">
            <a:extLst>
              <a:ext uri="{FF2B5EF4-FFF2-40B4-BE49-F238E27FC236}">
                <a16:creationId xmlns:a16="http://schemas.microsoft.com/office/drawing/2014/main" id="{3DC3A0E1-2729-30AC-6058-A0D1D423CE0D}"/>
              </a:ext>
            </a:extLst>
          </p:cNvPr>
          <p:cNvSpPr txBox="1">
            <a:spLocks noChangeArrowheads="1"/>
          </p:cNvSpPr>
          <p:nvPr>
            <p:custDataLst>
              <p:tags r:id="rId6"/>
            </p:custDataLst>
          </p:nvPr>
        </p:nvSpPr>
        <p:spPr bwMode="auto">
          <a:xfrm>
            <a:off x="4797425" y="6437313"/>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by Sean McGovern	</a:t>
            </a:r>
          </a:p>
        </p:txBody>
      </p:sp>
      <p:pic>
        <p:nvPicPr>
          <p:cNvPr id="6151" name="Picture 8" descr="SARE_NorthCentral_CMYK">
            <a:extLst>
              <a:ext uri="{FF2B5EF4-FFF2-40B4-BE49-F238E27FC236}">
                <a16:creationId xmlns:a16="http://schemas.microsoft.com/office/drawing/2014/main" id="{B7C80908-1D03-2535-B256-B593F1A4E4F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696200" y="304800"/>
            <a:ext cx="1143000" cy="103187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2">
            <a:extLst>
              <a:ext uri="{FF2B5EF4-FFF2-40B4-BE49-F238E27FC236}">
                <a16:creationId xmlns:a16="http://schemas.microsoft.com/office/drawing/2014/main" id="{D7A3EAC8-DE41-B118-6708-3BAE3E8A77F7}"/>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562475" y="3171825"/>
            <a:ext cx="5038725"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3">
            <a:extLst>
              <a:ext uri="{FF2B5EF4-FFF2-40B4-BE49-F238E27FC236}">
                <a16:creationId xmlns:a16="http://schemas.microsoft.com/office/drawing/2014/main" id="{FB929CC0-7FDA-A443-3D37-E5191C01DC70}"/>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572000" y="0"/>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89569F-F5C1-EBF0-BEFA-F1E73040480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0" y="0"/>
            <a:ext cx="9106467" cy="6886381"/>
          </a:xfrm>
          <a:prstGeom prst="rect">
            <a:avLst/>
          </a:prstGeom>
          <a:ln w="38100">
            <a:solidFill>
              <a:schemeClr val="tx1"/>
            </a:solid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F759629B-08AB-7DE0-B681-51BB3D7390AD}"/>
              </a:ext>
            </a:extLst>
          </p:cNvPr>
          <p:cNvSpPr/>
          <p:nvPr>
            <p:custDataLst>
              <p:tags r:id="rId1"/>
            </p:custDataLst>
          </p:nvPr>
        </p:nvSpPr>
        <p:spPr>
          <a:xfrm>
            <a:off x="0" y="2971800"/>
            <a:ext cx="457200" cy="341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012" name="Right Arrow 9">
            <a:extLst>
              <a:ext uri="{FF2B5EF4-FFF2-40B4-BE49-F238E27FC236}">
                <a16:creationId xmlns:a16="http://schemas.microsoft.com/office/drawing/2014/main" id="{143C44F4-8F3D-A548-8D89-118B3D3877FA}"/>
              </a:ext>
            </a:extLst>
          </p:cNvPr>
          <p:cNvSpPr>
            <a:spLocks noChangeArrowheads="1"/>
          </p:cNvSpPr>
          <p:nvPr>
            <p:custDataLst>
              <p:tags r:id="rId2"/>
            </p:custDataLst>
          </p:nvPr>
        </p:nvSpPr>
        <p:spPr bwMode="auto">
          <a:xfrm rot="10293595">
            <a:off x="1698343" y="6251689"/>
            <a:ext cx="1111250" cy="381000"/>
          </a:xfrm>
          <a:prstGeom prst="rightArrow">
            <a:avLst>
              <a:gd name="adj1" fmla="val 50000"/>
              <a:gd name="adj2" fmla="val 49934"/>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3" name="TextBox 2">
            <a:extLst>
              <a:ext uri="{FF2B5EF4-FFF2-40B4-BE49-F238E27FC236}">
                <a16:creationId xmlns:a16="http://schemas.microsoft.com/office/drawing/2014/main" id="{C411B98D-6088-C36C-9055-1A42B0CEDDF9}"/>
              </a:ext>
            </a:extLst>
          </p:cNvPr>
          <p:cNvSpPr txBox="1"/>
          <p:nvPr/>
        </p:nvSpPr>
        <p:spPr>
          <a:xfrm>
            <a:off x="7015664" y="0"/>
            <a:ext cx="2057400" cy="2031325"/>
          </a:xfrm>
          <a:prstGeom prst="rect">
            <a:avLst/>
          </a:prstGeom>
          <a:solidFill>
            <a:schemeClr val="bg1"/>
          </a:solidFill>
          <a:ln w="12700">
            <a:solidFill>
              <a:schemeClr val="tx1"/>
            </a:solidFill>
          </a:ln>
        </p:spPr>
        <p:txBody>
          <a:bodyPr wrap="square" rtlCol="0">
            <a:spAutoFit/>
          </a:bodyPr>
          <a:lstStyle/>
          <a:p>
            <a:r>
              <a:rPr lang="en-US" dirty="0"/>
              <a:t>When you complete and save an answer, a green check mark will appear to let you know that question is done.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6D55B5-4834-5A1C-582E-49E01E36C58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63759" y="457200"/>
            <a:ext cx="9096208" cy="5996155"/>
          </a:xfrm>
          <a:prstGeom prst="rect">
            <a:avLst/>
          </a:prstGeom>
          <a:ln w="38100">
            <a:solidFill>
              <a:schemeClr val="tx1"/>
            </a:solidFill>
          </a:ln>
          <a:extLst>
            <a:ext uri="{53640926-AAD7-44D8-BBD7-CCE9431645EC}">
              <a14:shadowObscured xmlns:a14="http://schemas.microsoft.com/office/drawing/2010/main"/>
            </a:ext>
          </a:extLst>
        </p:spPr>
      </p:pic>
      <p:sp>
        <p:nvSpPr>
          <p:cNvPr id="45060" name="Right Arrow 4">
            <a:extLst>
              <a:ext uri="{FF2B5EF4-FFF2-40B4-BE49-F238E27FC236}">
                <a16:creationId xmlns:a16="http://schemas.microsoft.com/office/drawing/2014/main" id="{126966C1-162C-3488-6CFB-44A8F34E671C}"/>
              </a:ext>
            </a:extLst>
          </p:cNvPr>
          <p:cNvSpPr>
            <a:spLocks noChangeArrowheads="1"/>
          </p:cNvSpPr>
          <p:nvPr>
            <p:custDataLst>
              <p:tags r:id="rId1"/>
            </p:custDataLst>
          </p:nvPr>
        </p:nvSpPr>
        <p:spPr bwMode="auto">
          <a:xfrm rot="7697240">
            <a:off x="8506577" y="5653336"/>
            <a:ext cx="488950" cy="381000"/>
          </a:xfrm>
          <a:prstGeom prst="rightArrow">
            <a:avLst>
              <a:gd name="adj1" fmla="val 50000"/>
              <a:gd name="adj2" fmla="val 50026"/>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45061" name="Right Arrow 4">
            <a:extLst>
              <a:ext uri="{FF2B5EF4-FFF2-40B4-BE49-F238E27FC236}">
                <a16:creationId xmlns:a16="http://schemas.microsoft.com/office/drawing/2014/main" id="{9F3BB533-8E64-5143-0FA3-1E9FA31D2A39}"/>
              </a:ext>
            </a:extLst>
          </p:cNvPr>
          <p:cNvSpPr>
            <a:spLocks noChangeArrowheads="1"/>
          </p:cNvSpPr>
          <p:nvPr>
            <p:custDataLst>
              <p:tags r:id="rId2"/>
            </p:custDataLst>
          </p:nvPr>
        </p:nvSpPr>
        <p:spPr bwMode="auto">
          <a:xfrm rot="240236" flipV="1">
            <a:off x="2299482" y="5952150"/>
            <a:ext cx="488950" cy="403225"/>
          </a:xfrm>
          <a:prstGeom prst="rightArrow">
            <a:avLst>
              <a:gd name="adj1" fmla="val 50000"/>
              <a:gd name="adj2" fmla="val 50025"/>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3" name="TextBox 2">
            <a:extLst>
              <a:ext uri="{FF2B5EF4-FFF2-40B4-BE49-F238E27FC236}">
                <a16:creationId xmlns:a16="http://schemas.microsoft.com/office/drawing/2014/main" id="{88C0ABCF-4F5B-EEF4-4E47-75A1AB8359F9}"/>
              </a:ext>
            </a:extLst>
          </p:cNvPr>
          <p:cNvSpPr txBox="1"/>
          <p:nvPr/>
        </p:nvSpPr>
        <p:spPr>
          <a:xfrm>
            <a:off x="7010400" y="438411"/>
            <a:ext cx="2133600" cy="2308324"/>
          </a:xfrm>
          <a:prstGeom prst="rect">
            <a:avLst/>
          </a:prstGeom>
          <a:solidFill>
            <a:schemeClr val="bg1"/>
          </a:solidFill>
          <a:ln w="12700">
            <a:solidFill>
              <a:schemeClr val="tx1"/>
            </a:solidFill>
          </a:ln>
        </p:spPr>
        <p:txBody>
          <a:bodyPr wrap="square" rtlCol="0">
            <a:spAutoFit/>
          </a:bodyPr>
          <a:lstStyle/>
          <a:p>
            <a:r>
              <a:rPr lang="en-US" dirty="0"/>
              <a:t>When you complete a section, click on “Next Section” to continue, or click on “Proposal Overview” to see which sections still need to be completed.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Screen Clipping">
            <a:extLst>
              <a:ext uri="{FF2B5EF4-FFF2-40B4-BE49-F238E27FC236}">
                <a16:creationId xmlns:a16="http://schemas.microsoft.com/office/drawing/2014/main" id="{8C3B04E5-3DF7-81E0-00EB-B6D68A2F4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67640D8-24F0-CFC5-A512-0019A7E9ADA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58616" y="76200"/>
            <a:ext cx="8924192" cy="6629400"/>
          </a:xfrm>
          <a:prstGeom prst="rect">
            <a:avLst/>
          </a:prstGeom>
          <a:ln w="38100">
            <a:solidFill>
              <a:schemeClr val="tx1"/>
            </a:solidFill>
          </a:ln>
          <a:extLst>
            <a:ext uri="{53640926-AAD7-44D8-BBD7-CCE9431645EC}">
              <a14:shadowObscured xmlns:a14="http://schemas.microsoft.com/office/drawing/2010/main"/>
            </a:ext>
          </a:extLst>
        </p:spPr>
      </p:pic>
      <p:sp>
        <p:nvSpPr>
          <p:cNvPr id="8" name="Oval 7">
            <a:extLst>
              <a:ext uri="{FF2B5EF4-FFF2-40B4-BE49-F238E27FC236}">
                <a16:creationId xmlns:a16="http://schemas.microsoft.com/office/drawing/2014/main" id="{15E9545A-0060-EC5A-262F-5FCFF98C14E0}"/>
              </a:ext>
            </a:extLst>
          </p:cNvPr>
          <p:cNvSpPr/>
          <p:nvPr>
            <p:custDataLst>
              <p:tags r:id="rId1"/>
            </p:custDataLst>
          </p:nvPr>
        </p:nvSpPr>
        <p:spPr>
          <a:xfrm>
            <a:off x="161192" y="6318207"/>
            <a:ext cx="381000" cy="350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14BE47B7-0276-F592-0135-E0A462F5EDB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438400" y="1713882"/>
            <a:ext cx="2758734" cy="4947753"/>
          </a:xfrm>
          <a:prstGeom prst="rect">
            <a:avLst/>
          </a:prstGeom>
          <a:ln w="38100">
            <a:solidFill>
              <a:schemeClr val="tx1"/>
            </a:solidFill>
          </a:ln>
          <a:extLst>
            <a:ext uri="{53640926-AAD7-44D8-BBD7-CCE9431645EC}">
              <a14:shadowObscured xmlns:a14="http://schemas.microsoft.com/office/drawing/2010/main"/>
            </a:ext>
          </a:extLst>
        </p:spPr>
      </p:pic>
      <p:cxnSp>
        <p:nvCxnSpPr>
          <p:cNvPr id="5" name="Straight Arrow Connector 4">
            <a:extLst>
              <a:ext uri="{FF2B5EF4-FFF2-40B4-BE49-F238E27FC236}">
                <a16:creationId xmlns:a16="http://schemas.microsoft.com/office/drawing/2014/main" id="{5E5D51A9-8271-E057-8427-927741D3A3DD}"/>
              </a:ext>
            </a:extLst>
          </p:cNvPr>
          <p:cNvCxnSpPr>
            <a:cxnSpLocks/>
          </p:cNvCxnSpPr>
          <p:nvPr/>
        </p:nvCxnSpPr>
        <p:spPr>
          <a:xfrm flipV="1">
            <a:off x="1152551" y="4187758"/>
            <a:ext cx="1590649" cy="230586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3C9EC9FA-EA6B-C7F0-2B6F-AF68B03CCB24}"/>
              </a:ext>
            </a:extLst>
          </p:cNvPr>
          <p:cNvSpPr txBox="1"/>
          <p:nvPr/>
        </p:nvSpPr>
        <p:spPr>
          <a:xfrm>
            <a:off x="6862760" y="76200"/>
            <a:ext cx="2120048" cy="2031325"/>
          </a:xfrm>
          <a:prstGeom prst="rect">
            <a:avLst/>
          </a:prstGeom>
          <a:solidFill>
            <a:schemeClr val="bg1"/>
          </a:solidFill>
          <a:ln w="12700">
            <a:solidFill>
              <a:schemeClr val="tx1"/>
            </a:solidFill>
          </a:ln>
        </p:spPr>
        <p:txBody>
          <a:bodyPr wrap="square" rtlCol="0">
            <a:spAutoFit/>
          </a:bodyPr>
          <a:lstStyle/>
          <a:p>
            <a:r>
              <a:rPr kumimoji="0" lang="en-US" altLang="en-US" b="0" i="0" u="none" strike="noStrike" kern="1200" cap="none" spc="0" normalizeH="0" baseline="0" noProof="0" dirty="0">
                <a:ln>
                  <a:noFill/>
                </a:ln>
                <a:solidFill>
                  <a:prstClr val="black"/>
                </a:solidFill>
                <a:effectLst/>
                <a:uLnTx/>
                <a:uFillTx/>
                <a:latin typeface="Calibri"/>
                <a:ea typeface="+mn-ea"/>
                <a:cs typeface="+mn-cs"/>
              </a:rPr>
              <a:t>In the Proposal Overview, you will see that sections that have not been completed yet have a red asterisk (</a:t>
            </a:r>
            <a:r>
              <a:rPr kumimoji="0" lang="en-US" altLang="en-US" b="0" i="0" u="none" strike="noStrike" kern="1200" cap="none" spc="0" normalizeH="0" baseline="0" noProof="0" dirty="0">
                <a:ln>
                  <a:noFill/>
                </a:ln>
                <a:solidFill>
                  <a:srgbClr val="FF0000"/>
                </a:solidFill>
                <a:effectLst/>
                <a:uLnTx/>
                <a:uFillTx/>
                <a:latin typeface="Calibri"/>
                <a:ea typeface="+mn-ea"/>
                <a:cs typeface="+mn-cs"/>
              </a:rPr>
              <a:t>*</a:t>
            </a:r>
            <a:r>
              <a:rPr kumimoji="0" lang="en-US" altLang="en-US" b="0" i="0" u="none" strike="noStrike" kern="1200" cap="none" spc="0" normalizeH="0" baseline="0" noProof="0" dirty="0">
                <a:ln>
                  <a:noFill/>
                </a:ln>
                <a:solidFill>
                  <a:prstClr val="black"/>
                </a:solidFill>
                <a:effectLst/>
                <a:uLnTx/>
                <a:uFillTx/>
                <a:latin typeface="Calibri"/>
                <a:ea typeface="+mn-ea"/>
                <a:cs typeface="+mn-cs"/>
              </a:rPr>
              <a:t>) beside them.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Screen Clipping">
            <a:extLst>
              <a:ext uri="{FF2B5EF4-FFF2-40B4-BE49-F238E27FC236}">
                <a16:creationId xmlns:a16="http://schemas.microsoft.com/office/drawing/2014/main" id="{D0E6ECBD-93A6-03BE-089A-962AB2236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D812D09-7559-E7EB-5878-BBF237A5686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101150" y="0"/>
            <a:ext cx="8742995" cy="6705600"/>
          </a:xfrm>
          <a:prstGeom prst="rect">
            <a:avLst/>
          </a:prstGeom>
          <a:ln w="38100">
            <a:solidFill>
              <a:schemeClr val="tx1"/>
            </a:solidFill>
          </a:ln>
          <a:extLst>
            <a:ext uri="{53640926-AAD7-44D8-BBD7-CCE9431645EC}">
              <a14:shadowObscured xmlns:a14="http://schemas.microsoft.com/office/drawing/2010/main"/>
            </a:ext>
          </a:extLst>
        </p:spPr>
      </p:pic>
      <p:sp>
        <p:nvSpPr>
          <p:cNvPr id="11" name="Oval 10">
            <a:extLst>
              <a:ext uri="{FF2B5EF4-FFF2-40B4-BE49-F238E27FC236}">
                <a16:creationId xmlns:a16="http://schemas.microsoft.com/office/drawing/2014/main" id="{CCBFD327-52CE-C841-FFCF-E0609A5923CE}"/>
              </a:ext>
            </a:extLst>
          </p:cNvPr>
          <p:cNvSpPr/>
          <p:nvPr>
            <p:custDataLst>
              <p:tags r:id="rId1"/>
            </p:custDataLst>
          </p:nvPr>
        </p:nvSpPr>
        <p:spPr>
          <a:xfrm>
            <a:off x="-24008" y="14478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Screen Clipping">
            <a:extLst>
              <a:ext uri="{FF2B5EF4-FFF2-40B4-BE49-F238E27FC236}">
                <a16:creationId xmlns:a16="http://schemas.microsoft.com/office/drawing/2014/main" id="{3F898E69-E739-FADB-B3EE-43BAF6596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BBAF0E0-E03A-255B-9D89-D33768DD9F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0" y="0"/>
            <a:ext cx="9157566" cy="6858000"/>
          </a:xfrm>
          <a:prstGeom prst="rect">
            <a:avLst/>
          </a:prstGeom>
          <a:ln w="38100">
            <a:solidFill>
              <a:schemeClr val="tx1"/>
            </a:solidFill>
          </a:ln>
          <a:extLst>
            <a:ext uri="{53640926-AAD7-44D8-BBD7-CCE9431645EC}">
              <a14:shadowObscured xmlns:a14="http://schemas.microsoft.com/office/drawing/2010/main"/>
            </a:ext>
          </a:extLst>
        </p:spPr>
      </p:pic>
      <p:sp>
        <p:nvSpPr>
          <p:cNvPr id="51205" name="Right Arrow 6">
            <a:extLst>
              <a:ext uri="{FF2B5EF4-FFF2-40B4-BE49-F238E27FC236}">
                <a16:creationId xmlns:a16="http://schemas.microsoft.com/office/drawing/2014/main" id="{77126611-242D-1969-F5A4-A54DA4C106F1}"/>
              </a:ext>
            </a:extLst>
          </p:cNvPr>
          <p:cNvSpPr>
            <a:spLocks noChangeArrowheads="1"/>
          </p:cNvSpPr>
          <p:nvPr>
            <p:custDataLst>
              <p:tags r:id="rId1"/>
            </p:custDataLst>
          </p:nvPr>
        </p:nvSpPr>
        <p:spPr bwMode="auto">
          <a:xfrm rot="14023633">
            <a:off x="3824349" y="530333"/>
            <a:ext cx="752475" cy="381000"/>
          </a:xfrm>
          <a:prstGeom prst="rightArrow">
            <a:avLst>
              <a:gd name="adj1" fmla="val 50000"/>
              <a:gd name="adj2" fmla="val 4995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5" name="TextBox 4">
            <a:extLst>
              <a:ext uri="{FF2B5EF4-FFF2-40B4-BE49-F238E27FC236}">
                <a16:creationId xmlns:a16="http://schemas.microsoft.com/office/drawing/2014/main" id="{6CE9CC7B-0AB7-2566-D868-3414F007DD4B}"/>
              </a:ext>
            </a:extLst>
          </p:cNvPr>
          <p:cNvSpPr txBox="1"/>
          <p:nvPr/>
        </p:nvSpPr>
        <p:spPr>
          <a:xfrm>
            <a:off x="6172200" y="0"/>
            <a:ext cx="2971800" cy="3416320"/>
          </a:xfrm>
          <a:prstGeom prst="rect">
            <a:avLst/>
          </a:prstGeom>
          <a:solidFill>
            <a:schemeClr val="bg1"/>
          </a:solidFill>
          <a:ln w="12700">
            <a:solidFill>
              <a:schemeClr val="tx1"/>
            </a:solidFill>
          </a:ln>
        </p:spPr>
        <p:txBody>
          <a:bodyPr wrap="square" rtlCol="0">
            <a:spAutoFit/>
          </a:bodyPr>
          <a:lstStyle/>
          <a:p>
            <a:r>
              <a:rPr lang="en-US" dirty="0"/>
              <a:t>Click on “View Draft” any time you want to see what your proposal looks like, or if you want to share your work with collaborators.</a:t>
            </a:r>
          </a:p>
          <a:p>
            <a:endParaRPr lang="en-US" dirty="0"/>
          </a:p>
          <a:p>
            <a:r>
              <a:rPr lang="en-US" dirty="0"/>
              <a:t>In the “Proposal Overview,” the sections that still need to be filled out have red asterisks beside them. Those that are successfully completed have no asterisk.</a:t>
            </a:r>
          </a:p>
        </p:txBody>
      </p:sp>
      <p:sp>
        <p:nvSpPr>
          <p:cNvPr id="6" name="Oval 5">
            <a:extLst>
              <a:ext uri="{FF2B5EF4-FFF2-40B4-BE49-F238E27FC236}">
                <a16:creationId xmlns:a16="http://schemas.microsoft.com/office/drawing/2014/main" id="{D1FEDC0C-6B7A-807F-D05F-4B44F9E61D14}"/>
              </a:ext>
            </a:extLst>
          </p:cNvPr>
          <p:cNvSpPr/>
          <p:nvPr/>
        </p:nvSpPr>
        <p:spPr>
          <a:xfrm>
            <a:off x="76200" y="6096000"/>
            <a:ext cx="2133600" cy="914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Screen Clipping">
            <a:extLst>
              <a:ext uri="{FF2B5EF4-FFF2-40B4-BE49-F238E27FC236}">
                <a16:creationId xmlns:a16="http://schemas.microsoft.com/office/drawing/2014/main" id="{B73A6B39-A7B7-DECE-0102-D0435025C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9">
            <a:extLst>
              <a:ext uri="{FF2B5EF4-FFF2-40B4-BE49-F238E27FC236}">
                <a16:creationId xmlns:a16="http://schemas.microsoft.com/office/drawing/2014/main" id="{06538DB0-3CDA-C2F1-C9A9-F8728F59CC1B}"/>
              </a:ext>
            </a:extLst>
          </p:cNvPr>
          <p:cNvSpPr txBox="1">
            <a:spLocks noChangeArrowheads="1"/>
          </p:cNvSpPr>
          <p:nvPr>
            <p:custDataLst>
              <p:tags r:id="rId1"/>
            </p:custDataLst>
          </p:nvPr>
        </p:nvSpPr>
        <p:spPr bwMode="auto">
          <a:xfrm>
            <a:off x="533400" y="5852445"/>
            <a:ext cx="7678239"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t>This is the draft. You can share the link with your collaborators or click on “Download PDF” to print the draft.</a:t>
            </a:r>
          </a:p>
          <a:p>
            <a:pPr eaLnBrk="1" hangingPunct="1">
              <a:spcBef>
                <a:spcPct val="0"/>
              </a:spcBef>
              <a:buFontTx/>
              <a:buNone/>
            </a:pPr>
            <a:r>
              <a:rPr lang="en-US" altLang="en-US" sz="1800" dirty="0"/>
              <a:t>To return to your proposal, close the “draft” window or click on “Edit Proposal.”</a:t>
            </a:r>
          </a:p>
        </p:txBody>
      </p:sp>
      <p:pic>
        <p:nvPicPr>
          <p:cNvPr id="2" name="Picture 1">
            <a:extLst>
              <a:ext uri="{FF2B5EF4-FFF2-40B4-BE49-F238E27FC236}">
                <a16:creationId xmlns:a16="http://schemas.microsoft.com/office/drawing/2014/main" id="{F70231E9-2FC4-BFD7-FD8A-5EF991D34B8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15657" y="2088"/>
            <a:ext cx="8787635" cy="5560512"/>
          </a:xfrm>
          <a:prstGeom prst="rect">
            <a:avLst/>
          </a:prstGeom>
          <a:ln w="38100">
            <a:solidFill>
              <a:schemeClr val="tx1"/>
            </a:solidFill>
          </a:ln>
          <a:extLst>
            <a:ext uri="{53640926-AAD7-44D8-BBD7-CCE9431645EC}">
              <a14:shadowObscured xmlns:a14="http://schemas.microsoft.com/office/drawing/2010/main"/>
            </a:ext>
          </a:extLst>
        </p:spPr>
      </p:pic>
      <p:sp>
        <p:nvSpPr>
          <p:cNvPr id="53253" name="Right Arrow 6">
            <a:extLst>
              <a:ext uri="{FF2B5EF4-FFF2-40B4-BE49-F238E27FC236}">
                <a16:creationId xmlns:a16="http://schemas.microsoft.com/office/drawing/2014/main" id="{ACB1E388-CAC0-D819-5AD8-2F920936EF04}"/>
              </a:ext>
            </a:extLst>
          </p:cNvPr>
          <p:cNvSpPr>
            <a:spLocks noChangeArrowheads="1"/>
          </p:cNvSpPr>
          <p:nvPr>
            <p:custDataLst>
              <p:tags r:id="rId2"/>
            </p:custDataLst>
          </p:nvPr>
        </p:nvSpPr>
        <p:spPr bwMode="auto">
          <a:xfrm rot="9212028">
            <a:off x="4998469" y="1062114"/>
            <a:ext cx="752475" cy="381000"/>
          </a:xfrm>
          <a:prstGeom prst="rightArrow">
            <a:avLst>
              <a:gd name="adj1" fmla="val 50000"/>
              <a:gd name="adj2" fmla="val 4995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Screen Clipping">
            <a:extLst>
              <a:ext uri="{FF2B5EF4-FFF2-40B4-BE49-F238E27FC236}">
                <a16:creationId xmlns:a16="http://schemas.microsoft.com/office/drawing/2014/main" id="{177EDFAF-B2F2-9982-91DE-5409CA0C0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9">
            <a:extLst>
              <a:ext uri="{FF2B5EF4-FFF2-40B4-BE49-F238E27FC236}">
                <a16:creationId xmlns:a16="http://schemas.microsoft.com/office/drawing/2014/main" id="{D499C9A1-991C-0A33-010D-3AFD503C68BF}"/>
              </a:ext>
            </a:extLst>
          </p:cNvPr>
          <p:cNvSpPr txBox="1">
            <a:spLocks noChangeArrowheads="1"/>
          </p:cNvSpPr>
          <p:nvPr>
            <p:custDataLst>
              <p:tags r:id="rId1"/>
            </p:custDataLst>
          </p:nvPr>
        </p:nvSpPr>
        <p:spPr bwMode="auto">
          <a:xfrm>
            <a:off x="685800" y="1867764"/>
            <a:ext cx="135255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t>Next you will enter your budget information. </a:t>
            </a:r>
          </a:p>
        </p:txBody>
      </p:sp>
      <p:pic>
        <p:nvPicPr>
          <p:cNvPr id="2" name="Picture 1">
            <a:extLst>
              <a:ext uri="{FF2B5EF4-FFF2-40B4-BE49-F238E27FC236}">
                <a16:creationId xmlns:a16="http://schemas.microsoft.com/office/drawing/2014/main" id="{D6C96D8A-A76C-1592-2D49-3783F933CBC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819400" y="511870"/>
            <a:ext cx="6324600" cy="6343650"/>
          </a:xfrm>
          <a:prstGeom prst="rect">
            <a:avLst/>
          </a:prstGeom>
          <a:ln w="38100">
            <a:solidFill>
              <a:schemeClr val="tx1"/>
            </a:solidFill>
          </a:ln>
          <a:extLst>
            <a:ext uri="{53640926-AAD7-44D8-BBD7-CCE9431645EC}">
              <a14:shadowObscured xmlns:a14="http://schemas.microsoft.com/office/drawing/2010/main"/>
            </a:ext>
          </a:extLst>
        </p:spPr>
      </p:pic>
      <p:sp>
        <p:nvSpPr>
          <p:cNvPr id="55301" name="Right Arrow 5">
            <a:extLst>
              <a:ext uri="{FF2B5EF4-FFF2-40B4-BE49-F238E27FC236}">
                <a16:creationId xmlns:a16="http://schemas.microsoft.com/office/drawing/2014/main" id="{D3117022-1CA9-F0B2-8C03-055B6D349224}"/>
              </a:ext>
            </a:extLst>
          </p:cNvPr>
          <p:cNvSpPr>
            <a:spLocks noChangeArrowheads="1"/>
          </p:cNvSpPr>
          <p:nvPr>
            <p:custDataLst>
              <p:tags r:id="rId2"/>
            </p:custDataLst>
          </p:nvPr>
        </p:nvSpPr>
        <p:spPr bwMode="auto">
          <a:xfrm rot="170539">
            <a:off x="2036732" y="5263632"/>
            <a:ext cx="914201" cy="381000"/>
          </a:xfrm>
          <a:prstGeom prst="rightArrow">
            <a:avLst>
              <a:gd name="adj1" fmla="val 50000"/>
              <a:gd name="adj2" fmla="val 49913"/>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3" descr="Screen Clipping">
            <a:extLst>
              <a:ext uri="{FF2B5EF4-FFF2-40B4-BE49-F238E27FC236}">
                <a16:creationId xmlns:a16="http://schemas.microsoft.com/office/drawing/2014/main" id="{D0F2000A-70ED-3928-2AFE-C9B3B387C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9">
            <a:extLst>
              <a:ext uri="{FF2B5EF4-FFF2-40B4-BE49-F238E27FC236}">
                <a16:creationId xmlns:a16="http://schemas.microsoft.com/office/drawing/2014/main" id="{03F8D7D2-8EFB-48AF-D228-D314D2747FC5}"/>
              </a:ext>
            </a:extLst>
          </p:cNvPr>
          <p:cNvSpPr txBox="1">
            <a:spLocks noChangeArrowheads="1"/>
          </p:cNvSpPr>
          <p:nvPr>
            <p:custDataLst>
              <p:tags r:id="rId1"/>
            </p:custDataLst>
          </p:nvPr>
        </p:nvSpPr>
        <p:spPr bwMode="auto">
          <a:xfrm>
            <a:off x="152400" y="6095203"/>
            <a:ext cx="6172200" cy="646113"/>
          </a:xfrm>
          <a:prstGeom prst="rect">
            <a:avLst/>
          </a:prstGeom>
          <a:noFill/>
          <a:ln w="9525">
            <a:solidFill>
              <a:schemeClr val="tx1"/>
            </a:solidFill>
            <a:miter lim="800000"/>
            <a:headEnd/>
            <a:tailEnd/>
          </a:ln>
          <a:effectLst>
            <a:outerShdw blurRad="50800" dist="50800" dir="5400000" algn="ctr" rotWithShape="0">
              <a:schemeClr val="bg1"/>
            </a:outerShdw>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t>Read the budget instructions, then click on “Add a budget item” to enter each item of your budget. Be sure to save your work.</a:t>
            </a:r>
          </a:p>
        </p:txBody>
      </p:sp>
      <p:pic>
        <p:nvPicPr>
          <p:cNvPr id="4" name="Picture 3" descr="A screenshot of a computer&#10;&#10;Description automatically generated">
            <a:extLst>
              <a:ext uri="{FF2B5EF4-FFF2-40B4-BE49-F238E27FC236}">
                <a16:creationId xmlns:a16="http://schemas.microsoft.com/office/drawing/2014/main" id="{F669B786-DB9A-D7C1-D793-2F263ED6FC6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5052" y="21920"/>
            <a:ext cx="8183056" cy="5616879"/>
          </a:xfrm>
          <a:prstGeom prst="rect">
            <a:avLst/>
          </a:prstGeom>
          <a:ln w="38100">
            <a:solidFill>
              <a:schemeClr val="tx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0D302EA-4A61-DF66-2784-D5B01612C39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982236" y="3890168"/>
            <a:ext cx="8186816" cy="1751764"/>
          </a:xfrm>
          <a:prstGeom prst="rect">
            <a:avLst/>
          </a:prstGeom>
          <a:ln w="38100">
            <a:solidFill>
              <a:schemeClr val="tx1"/>
            </a:solidFill>
          </a:ln>
          <a:extLst>
            <a:ext uri="{53640926-AAD7-44D8-BBD7-CCE9431645EC}">
              <a14:shadowObscured xmlns:a14="http://schemas.microsoft.com/office/drawing/2010/main"/>
            </a:ext>
          </a:extLst>
        </p:spPr>
      </p:pic>
      <p:sp>
        <p:nvSpPr>
          <p:cNvPr id="57350" name="Right Arrow 5">
            <a:extLst>
              <a:ext uri="{FF2B5EF4-FFF2-40B4-BE49-F238E27FC236}">
                <a16:creationId xmlns:a16="http://schemas.microsoft.com/office/drawing/2014/main" id="{CCA0258C-066F-1DDE-5AA0-AAC6820F0894}"/>
              </a:ext>
            </a:extLst>
          </p:cNvPr>
          <p:cNvSpPr>
            <a:spLocks noChangeArrowheads="1"/>
          </p:cNvSpPr>
          <p:nvPr>
            <p:custDataLst>
              <p:tags r:id="rId2"/>
            </p:custDataLst>
          </p:nvPr>
        </p:nvSpPr>
        <p:spPr bwMode="auto">
          <a:xfrm rot="2586405">
            <a:off x="7339731" y="4424148"/>
            <a:ext cx="577850" cy="300037"/>
          </a:xfrm>
          <a:prstGeom prst="rightArrow">
            <a:avLst>
              <a:gd name="adj1" fmla="val 50000"/>
              <a:gd name="adj2" fmla="val 49789"/>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42B73A-D6AF-44B3-A223-66432F389D4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0" y="2208464"/>
            <a:ext cx="4724399" cy="4746789"/>
          </a:xfrm>
          <a:prstGeom prst="rect">
            <a:avLst/>
          </a:prstGeom>
          <a:ln w="38100">
            <a:solidFill>
              <a:schemeClr val="tx1"/>
            </a:solidFill>
          </a:ln>
          <a:extLst>
            <a:ext uri="{53640926-AAD7-44D8-BBD7-CCE9431645EC}">
              <a14:shadowObscured xmlns:a14="http://schemas.microsoft.com/office/drawing/2010/main"/>
            </a:ext>
          </a:extLst>
        </p:spPr>
      </p:pic>
      <p:pic>
        <p:nvPicPr>
          <p:cNvPr id="59394" name="Picture 3" descr="Screen Clipping">
            <a:extLst>
              <a:ext uri="{FF2B5EF4-FFF2-40B4-BE49-F238E27FC236}">
                <a16:creationId xmlns:a16="http://schemas.microsoft.com/office/drawing/2014/main" id="{8CA6A0B2-0857-49AC-85B4-62DDEBC596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TextBox 1">
            <a:extLst>
              <a:ext uri="{FF2B5EF4-FFF2-40B4-BE49-F238E27FC236}">
                <a16:creationId xmlns:a16="http://schemas.microsoft.com/office/drawing/2014/main" id="{273582B7-1C2D-70CE-9AC6-7C6870F92211}"/>
              </a:ext>
            </a:extLst>
          </p:cNvPr>
          <p:cNvSpPr txBox="1">
            <a:spLocks noChangeArrowheads="1"/>
          </p:cNvSpPr>
          <p:nvPr/>
        </p:nvSpPr>
        <p:spPr bwMode="auto">
          <a:xfrm>
            <a:off x="4876800" y="4729518"/>
            <a:ext cx="2286000" cy="20313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t>When you click on “Add a budget item,” a new window will open where you can select the budget category from a drop-down menu.</a:t>
            </a:r>
          </a:p>
        </p:txBody>
      </p:sp>
      <p:pic>
        <p:nvPicPr>
          <p:cNvPr id="3" name="Picture 2">
            <a:extLst>
              <a:ext uri="{FF2B5EF4-FFF2-40B4-BE49-F238E27FC236}">
                <a16:creationId xmlns:a16="http://schemas.microsoft.com/office/drawing/2014/main" id="{6ACBFB65-A1B1-B083-1AF4-C775E79BD57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31750" y="-24604"/>
            <a:ext cx="7515574" cy="1608136"/>
          </a:xfrm>
          <a:prstGeom prst="rect">
            <a:avLst/>
          </a:prstGeom>
          <a:ln w="38100">
            <a:solidFill>
              <a:schemeClr val="tx1"/>
            </a:solidFill>
          </a:ln>
          <a:extLst>
            <a:ext uri="{53640926-AAD7-44D8-BBD7-CCE9431645EC}">
              <a14:shadowObscured xmlns:a14="http://schemas.microsoft.com/office/drawing/2010/main"/>
            </a:ext>
          </a:extLst>
        </p:spPr>
      </p:pic>
      <p:sp>
        <p:nvSpPr>
          <p:cNvPr id="59397" name="Right Arrow 5">
            <a:extLst>
              <a:ext uri="{FF2B5EF4-FFF2-40B4-BE49-F238E27FC236}">
                <a16:creationId xmlns:a16="http://schemas.microsoft.com/office/drawing/2014/main" id="{DCF17B52-C1FD-D75E-794D-9BC917E7E5A3}"/>
              </a:ext>
            </a:extLst>
          </p:cNvPr>
          <p:cNvSpPr>
            <a:spLocks noChangeArrowheads="1"/>
          </p:cNvSpPr>
          <p:nvPr>
            <p:custDataLst>
              <p:tags r:id="rId1"/>
            </p:custDataLst>
          </p:nvPr>
        </p:nvSpPr>
        <p:spPr bwMode="auto">
          <a:xfrm rot="8498329">
            <a:off x="7352203" y="367905"/>
            <a:ext cx="752475" cy="381000"/>
          </a:xfrm>
          <a:prstGeom prst="rightArrow">
            <a:avLst>
              <a:gd name="adj1" fmla="val 50000"/>
              <a:gd name="adj2" fmla="val 4995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B818F5B-8122-DD33-D480-BC87A6A8EEB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a:off x="4157610" y="1141414"/>
            <a:ext cx="4968247" cy="3393695"/>
          </a:xfrm>
          <a:prstGeom prst="rect">
            <a:avLst/>
          </a:prstGeom>
          <a:ln w="38100">
            <a:solidFill>
              <a:schemeClr val="tx1"/>
            </a:solidFill>
          </a:ln>
          <a:extLst>
            <a:ext uri="{53640926-AAD7-44D8-BBD7-CCE9431645EC}">
              <a14:shadowObscured xmlns:a14="http://schemas.microsoft.com/office/drawing/2010/main"/>
            </a:ext>
          </a:extLst>
        </p:spPr>
      </p:pic>
      <p:sp>
        <p:nvSpPr>
          <p:cNvPr id="11" name="Oval 10">
            <a:extLst>
              <a:ext uri="{FF2B5EF4-FFF2-40B4-BE49-F238E27FC236}">
                <a16:creationId xmlns:a16="http://schemas.microsoft.com/office/drawing/2014/main" id="{92FE65BB-73F0-8E2C-B1CB-BBA354299436}"/>
              </a:ext>
            </a:extLst>
          </p:cNvPr>
          <p:cNvSpPr/>
          <p:nvPr>
            <p:custDataLst>
              <p:tags r:id="rId2"/>
            </p:custDataLst>
          </p:nvPr>
        </p:nvSpPr>
        <p:spPr>
          <a:xfrm>
            <a:off x="6096000" y="1933178"/>
            <a:ext cx="381000" cy="460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9401" name="Right Arrow 7">
            <a:extLst>
              <a:ext uri="{FF2B5EF4-FFF2-40B4-BE49-F238E27FC236}">
                <a16:creationId xmlns:a16="http://schemas.microsoft.com/office/drawing/2014/main" id="{EAFB7725-1AF1-0CFB-30E0-8E7F8CEF9960}"/>
              </a:ext>
            </a:extLst>
          </p:cNvPr>
          <p:cNvSpPr>
            <a:spLocks noChangeArrowheads="1"/>
          </p:cNvSpPr>
          <p:nvPr>
            <p:custDataLst>
              <p:tags r:id="rId3"/>
            </p:custDataLst>
          </p:nvPr>
        </p:nvSpPr>
        <p:spPr bwMode="auto">
          <a:xfrm rot="12033251">
            <a:off x="2936488" y="4870126"/>
            <a:ext cx="1960272" cy="285960"/>
          </a:xfrm>
          <a:prstGeom prst="rightArrow">
            <a:avLst>
              <a:gd name="adj1" fmla="val 50000"/>
              <a:gd name="adj2" fmla="val 49963"/>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8A4A40-0E70-649E-3833-0D89AA5AF93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75004" y="60105"/>
            <a:ext cx="6708916" cy="4095775"/>
          </a:xfrm>
          <a:prstGeom prst="rect">
            <a:avLst/>
          </a:prstGeom>
          <a:ln w="38100">
            <a:solidFill>
              <a:schemeClr val="tx1"/>
            </a:solidFill>
          </a:ln>
          <a:extLst>
            <a:ext uri="{53640926-AAD7-44D8-BBD7-CCE9431645EC}">
              <a14:shadowObscured xmlns:a14="http://schemas.microsoft.com/office/drawing/2010/main"/>
            </a:ext>
          </a:extLst>
        </p:spPr>
      </p:pic>
      <p:pic>
        <p:nvPicPr>
          <p:cNvPr id="61442" name="Picture 3" descr="Screen Clipping">
            <a:extLst>
              <a:ext uri="{FF2B5EF4-FFF2-40B4-BE49-F238E27FC236}">
                <a16:creationId xmlns:a16="http://schemas.microsoft.com/office/drawing/2014/main" id="{5C026FB7-A8F2-4F27-B114-957613732F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1">
            <a:extLst>
              <a:ext uri="{FF2B5EF4-FFF2-40B4-BE49-F238E27FC236}">
                <a16:creationId xmlns:a16="http://schemas.microsoft.com/office/drawing/2014/main" id="{8F4C4371-F1C1-A75F-298E-1AE21AE5362A}"/>
              </a:ext>
            </a:extLst>
          </p:cNvPr>
          <p:cNvSpPr txBox="1">
            <a:spLocks noChangeArrowheads="1"/>
          </p:cNvSpPr>
          <p:nvPr/>
        </p:nvSpPr>
        <p:spPr bwMode="auto">
          <a:xfrm>
            <a:off x="-5818" y="5370057"/>
            <a:ext cx="6789738" cy="147732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t>After you select the “Budget Category,” fill in the “Description.” Then, under “Details/Justification,” show how you came up with the amount for that item (show your math). Fill in the “Amount” you want the grant to cover for that item. When you click on “Save” the item appears as shown above. </a:t>
            </a:r>
          </a:p>
        </p:txBody>
      </p:sp>
      <p:sp>
        <p:nvSpPr>
          <p:cNvPr id="61444" name="TextBox 2">
            <a:extLst>
              <a:ext uri="{FF2B5EF4-FFF2-40B4-BE49-F238E27FC236}">
                <a16:creationId xmlns:a16="http://schemas.microsoft.com/office/drawing/2014/main" id="{566B0AAA-922C-4DF5-EEF2-C03BBBDE31E5}"/>
              </a:ext>
            </a:extLst>
          </p:cNvPr>
          <p:cNvSpPr txBox="1">
            <a:spLocks noChangeArrowheads="1"/>
          </p:cNvSpPr>
          <p:nvPr/>
        </p:nvSpPr>
        <p:spPr bwMode="auto">
          <a:xfrm>
            <a:off x="7848600" y="5681399"/>
            <a:ext cx="1066800" cy="923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t>Saved Budget Item</a:t>
            </a:r>
          </a:p>
        </p:txBody>
      </p:sp>
      <p:sp>
        <p:nvSpPr>
          <p:cNvPr id="61448" name="Right Arrow 7">
            <a:extLst>
              <a:ext uri="{FF2B5EF4-FFF2-40B4-BE49-F238E27FC236}">
                <a16:creationId xmlns:a16="http://schemas.microsoft.com/office/drawing/2014/main" id="{78C5F9F5-7767-D9FD-C34D-FE53992BF3CE}"/>
              </a:ext>
            </a:extLst>
          </p:cNvPr>
          <p:cNvSpPr>
            <a:spLocks noChangeArrowheads="1"/>
          </p:cNvSpPr>
          <p:nvPr>
            <p:custDataLst>
              <p:tags r:id="rId1"/>
            </p:custDataLst>
          </p:nvPr>
        </p:nvSpPr>
        <p:spPr bwMode="auto">
          <a:xfrm rot="8507655">
            <a:off x="3928329" y="2005803"/>
            <a:ext cx="624225" cy="352425"/>
          </a:xfrm>
          <a:prstGeom prst="rightArrow">
            <a:avLst>
              <a:gd name="adj1" fmla="val 50000"/>
              <a:gd name="adj2" fmla="val 49690"/>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B12CB8C-4E8F-AC70-B9B1-9CA40640D74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2034580" y="2590801"/>
            <a:ext cx="7068863" cy="2504216"/>
          </a:xfrm>
          <a:prstGeom prst="rect">
            <a:avLst/>
          </a:prstGeom>
          <a:ln w="38100">
            <a:solidFill>
              <a:schemeClr val="tx1"/>
            </a:solidFill>
          </a:ln>
          <a:extLst>
            <a:ext uri="{53640926-AAD7-44D8-BBD7-CCE9431645EC}">
              <a14:shadowObscured xmlns:a14="http://schemas.microsoft.com/office/drawing/2010/main"/>
            </a:ext>
          </a:extLst>
        </p:spPr>
      </p:pic>
      <p:sp>
        <p:nvSpPr>
          <p:cNvPr id="61449" name="Right Arrow 7">
            <a:extLst>
              <a:ext uri="{FF2B5EF4-FFF2-40B4-BE49-F238E27FC236}">
                <a16:creationId xmlns:a16="http://schemas.microsoft.com/office/drawing/2014/main" id="{89FC788E-CA79-2F25-B87B-D863B62A66A2}"/>
              </a:ext>
            </a:extLst>
          </p:cNvPr>
          <p:cNvSpPr>
            <a:spLocks noChangeArrowheads="1"/>
          </p:cNvSpPr>
          <p:nvPr>
            <p:custDataLst>
              <p:tags r:id="rId2"/>
            </p:custDataLst>
          </p:nvPr>
        </p:nvSpPr>
        <p:spPr bwMode="auto">
          <a:xfrm rot="-6280212">
            <a:off x="7964878" y="4811421"/>
            <a:ext cx="1171258" cy="308788"/>
          </a:xfrm>
          <a:prstGeom prst="rightArrow">
            <a:avLst>
              <a:gd name="adj1" fmla="val 50000"/>
              <a:gd name="adj2" fmla="val 50054"/>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4" name="Oval 3">
            <a:extLst>
              <a:ext uri="{FF2B5EF4-FFF2-40B4-BE49-F238E27FC236}">
                <a16:creationId xmlns:a16="http://schemas.microsoft.com/office/drawing/2014/main" id="{EDE34B35-F2A3-CB59-874D-20004B3D58C6}"/>
              </a:ext>
            </a:extLst>
          </p:cNvPr>
          <p:cNvSpPr/>
          <p:nvPr/>
        </p:nvSpPr>
        <p:spPr>
          <a:xfrm>
            <a:off x="75004" y="1318191"/>
            <a:ext cx="1067996" cy="3582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B89004-1F0D-5CCB-B94B-6C6912DA4355}"/>
              </a:ext>
            </a:extLst>
          </p:cNvPr>
          <p:cNvPicPr>
            <a:picLocks noChangeAspect="1"/>
          </p:cNvPicPr>
          <p:nvPr/>
        </p:nvPicPr>
        <p:blipFill>
          <a:blip r:embed="rId8"/>
          <a:stretch>
            <a:fillRect/>
          </a:stretch>
        </p:blipFill>
        <p:spPr>
          <a:xfrm>
            <a:off x="75004" y="1850511"/>
            <a:ext cx="1621959" cy="358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SARE_NorthCentral_CMYK">
            <a:extLst>
              <a:ext uri="{FF2B5EF4-FFF2-40B4-BE49-F238E27FC236}">
                <a16:creationId xmlns:a16="http://schemas.microsoft.com/office/drawing/2014/main" id="{192DEDB2-65F2-0588-1C53-D570EB769FF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788275" y="5638800"/>
            <a:ext cx="1150938"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195" name="TextBox 6">
            <a:extLst>
              <a:ext uri="{FF2B5EF4-FFF2-40B4-BE49-F238E27FC236}">
                <a16:creationId xmlns:a16="http://schemas.microsoft.com/office/drawing/2014/main" id="{24184567-8209-0171-6A7E-7E6B6324994B}"/>
              </a:ext>
            </a:extLst>
          </p:cNvPr>
          <p:cNvSpPr txBox="1">
            <a:spLocks noChangeArrowheads="1"/>
          </p:cNvSpPr>
          <p:nvPr>
            <p:custDataLst>
              <p:tags r:id="rId2"/>
            </p:custDataLst>
          </p:nvPr>
        </p:nvSpPr>
        <p:spPr bwMode="auto">
          <a:xfrm>
            <a:off x="4724400" y="6477000"/>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Joan Benjamin</a:t>
            </a:r>
          </a:p>
        </p:txBody>
      </p:sp>
      <p:sp>
        <p:nvSpPr>
          <p:cNvPr id="8196" name="Rectangle 17">
            <a:extLst>
              <a:ext uri="{FF2B5EF4-FFF2-40B4-BE49-F238E27FC236}">
                <a16:creationId xmlns:a16="http://schemas.microsoft.com/office/drawing/2014/main" id="{7CDF74B4-BAC0-86AB-94E3-10C7D73EA9EB}"/>
              </a:ext>
            </a:extLst>
          </p:cNvPr>
          <p:cNvSpPr>
            <a:spLocks noGrp="1" noChangeArrowheads="1"/>
          </p:cNvSpPr>
          <p:nvPr>
            <p:ph type="title"/>
            <p:custDataLst>
              <p:tags r:id="rId3"/>
            </p:custDataLst>
          </p:nvPr>
        </p:nvSpPr>
        <p:spPr>
          <a:xfrm>
            <a:off x="0" y="0"/>
            <a:ext cx="4572000" cy="2362200"/>
          </a:xfrm>
          <a:solidFill>
            <a:srgbClr val="994577"/>
          </a:solidFill>
          <a:extLst>
            <a:ext uri="{91240B29-F687-4F45-9708-019B960494DF}">
              <a14:hiddenLine xmlns:a14="http://schemas.microsoft.com/office/drawing/2010/main" w="0">
                <a:solidFill>
                  <a:srgbClr val="000000"/>
                </a:solidFill>
                <a:miter lim="800000"/>
                <a:headEnd/>
                <a:tailEnd/>
              </a14:hiddenLine>
            </a:ext>
          </a:extLst>
        </p:spPr>
        <p:txBody>
          <a:bodyPr wrap="none"/>
          <a:lstStyle/>
          <a:p>
            <a:pPr eaLnBrk="1" hangingPunct="1"/>
            <a:r>
              <a:rPr lang="en-US" altLang="en-US" sz="3600" b="1">
                <a:solidFill>
                  <a:schemeClr val="bg1"/>
                </a:solidFill>
                <a:latin typeface="Georgia" panose="02040502050405020303" pitchFamily="18" charset="0"/>
              </a:rPr>
              <a:t>A Different </a:t>
            </a:r>
            <a:br>
              <a:rPr lang="en-US" altLang="en-US" sz="3600" b="1">
                <a:solidFill>
                  <a:schemeClr val="bg1"/>
                </a:solidFill>
                <a:latin typeface="Georgia" panose="02040502050405020303" pitchFamily="18" charset="0"/>
              </a:rPr>
            </a:br>
            <a:r>
              <a:rPr lang="en-US" altLang="en-US" sz="3600" b="1">
                <a:solidFill>
                  <a:schemeClr val="bg1"/>
                </a:solidFill>
                <a:latin typeface="Georgia" panose="02040502050405020303" pitchFamily="18" charset="0"/>
              </a:rPr>
              <a:t>Kind of </a:t>
            </a:r>
            <a:br>
              <a:rPr lang="en-US" altLang="en-US" sz="3600" b="1">
                <a:solidFill>
                  <a:schemeClr val="bg1"/>
                </a:solidFill>
                <a:latin typeface="Georgia" panose="02040502050405020303" pitchFamily="18" charset="0"/>
              </a:rPr>
            </a:br>
            <a:r>
              <a:rPr lang="en-US" altLang="en-US" sz="3600" b="1">
                <a:solidFill>
                  <a:schemeClr val="bg1"/>
                </a:solidFill>
                <a:latin typeface="Georgia" panose="02040502050405020303" pitchFamily="18" charset="0"/>
              </a:rPr>
              <a:t>Grant Program</a:t>
            </a:r>
            <a:endParaRPr lang="en-US" altLang="en-US" sz="3600">
              <a:latin typeface="Georgia" panose="02040502050405020303" pitchFamily="18" charset="0"/>
            </a:endParaRPr>
          </a:p>
        </p:txBody>
      </p:sp>
      <p:sp>
        <p:nvSpPr>
          <p:cNvPr id="8197" name="Text Box 4">
            <a:extLst>
              <a:ext uri="{FF2B5EF4-FFF2-40B4-BE49-F238E27FC236}">
                <a16:creationId xmlns:a16="http://schemas.microsoft.com/office/drawing/2014/main" id="{C5D0801A-5A0C-4520-1EA7-6AED31EA961F}"/>
              </a:ext>
            </a:extLst>
          </p:cNvPr>
          <p:cNvSpPr txBox="1">
            <a:spLocks noChangeArrowheads="1"/>
          </p:cNvSpPr>
          <p:nvPr>
            <p:custDataLst>
              <p:tags r:id="rId4"/>
            </p:custDataLst>
          </p:nvPr>
        </p:nvSpPr>
        <p:spPr bwMode="auto">
          <a:xfrm>
            <a:off x="128588" y="2590800"/>
            <a:ext cx="41910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5000"/>
              </a:lnSpc>
              <a:spcBef>
                <a:spcPct val="0"/>
              </a:spcBef>
              <a:buFontTx/>
              <a:buNone/>
            </a:pPr>
            <a:r>
              <a:rPr lang="en-US" altLang="en-US" sz="2200" b="1">
                <a:solidFill>
                  <a:srgbClr val="994577"/>
                </a:solidFill>
                <a:latin typeface="Trebuchet MS" panose="020B0703020202090204" pitchFamily="34" charset="0"/>
                <a:ea typeface="MS PGothic" panose="020B0600070205080204" pitchFamily="34" charset="-128"/>
              </a:rPr>
              <a:t>SARE was started in 1988, conceived as a</a:t>
            </a:r>
          </a:p>
          <a:p>
            <a:pPr algn="ctr" eaLnBrk="1" hangingPunct="1">
              <a:lnSpc>
                <a:spcPct val="135000"/>
              </a:lnSpc>
              <a:spcBef>
                <a:spcPct val="0"/>
              </a:spcBef>
              <a:buFontTx/>
              <a:buNone/>
            </a:pPr>
            <a:r>
              <a:rPr lang="en-US" altLang="en-US" sz="2200" b="1">
                <a:solidFill>
                  <a:srgbClr val="994577"/>
                </a:solidFill>
                <a:latin typeface="Trebuchet MS" panose="020B0703020202090204" pitchFamily="34" charset="0"/>
                <a:ea typeface="MS PGothic" panose="020B0600070205080204" pitchFamily="34" charset="-128"/>
              </a:rPr>
              <a:t>decentralized, science-based, grassroots, practical, </a:t>
            </a:r>
          </a:p>
          <a:p>
            <a:pPr algn="ctr" eaLnBrk="1" hangingPunct="1">
              <a:lnSpc>
                <a:spcPct val="135000"/>
              </a:lnSpc>
              <a:spcBef>
                <a:spcPct val="0"/>
              </a:spcBef>
              <a:buFontTx/>
              <a:buNone/>
            </a:pPr>
            <a:r>
              <a:rPr lang="en-US" altLang="en-US" sz="2200" b="1">
                <a:solidFill>
                  <a:srgbClr val="994577"/>
                </a:solidFill>
                <a:latin typeface="Trebuchet MS" panose="020B0703020202090204" pitchFamily="34" charset="0"/>
                <a:ea typeface="MS PGothic" panose="020B0600070205080204" pitchFamily="34" charset="-128"/>
              </a:rPr>
              <a:t>problem-solving, </a:t>
            </a:r>
          </a:p>
          <a:p>
            <a:pPr algn="ctr" eaLnBrk="1" hangingPunct="1">
              <a:lnSpc>
                <a:spcPct val="135000"/>
              </a:lnSpc>
              <a:spcBef>
                <a:spcPct val="0"/>
              </a:spcBef>
              <a:buFontTx/>
              <a:buNone/>
            </a:pPr>
            <a:r>
              <a:rPr lang="en-US" altLang="en-US" sz="2200" b="1">
                <a:solidFill>
                  <a:srgbClr val="994577"/>
                </a:solidFill>
                <a:latin typeface="Trebuchet MS" panose="020B0703020202090204" pitchFamily="34" charset="0"/>
                <a:ea typeface="MS PGothic" panose="020B0600070205080204" pitchFamily="34" charset="-128"/>
              </a:rPr>
              <a:t>and inclusive </a:t>
            </a:r>
          </a:p>
          <a:p>
            <a:pPr algn="ctr" eaLnBrk="1" hangingPunct="1">
              <a:lnSpc>
                <a:spcPct val="135000"/>
              </a:lnSpc>
              <a:spcBef>
                <a:spcPct val="0"/>
              </a:spcBef>
              <a:buFontTx/>
              <a:buNone/>
            </a:pPr>
            <a:r>
              <a:rPr lang="en-US" altLang="en-US" sz="2200" b="1">
                <a:solidFill>
                  <a:srgbClr val="994577"/>
                </a:solidFill>
                <a:latin typeface="Trebuchet MS" panose="020B0703020202090204" pitchFamily="34" charset="0"/>
                <a:ea typeface="MS PGothic" panose="020B0600070205080204" pitchFamily="34" charset="-128"/>
              </a:rPr>
              <a:t>competitive grant-making and outreach program.</a:t>
            </a:r>
          </a:p>
        </p:txBody>
      </p:sp>
      <p:pic>
        <p:nvPicPr>
          <p:cNvPr id="8198" name="Picture 1">
            <a:extLst>
              <a:ext uri="{FF2B5EF4-FFF2-40B4-BE49-F238E27FC236}">
                <a16:creationId xmlns:a16="http://schemas.microsoft.com/office/drawing/2014/main" id="{7F925127-D400-835F-1E16-B1B5C352B455}"/>
              </a:ext>
            </a:extLst>
          </p:cNvPr>
          <p:cNvPicPr>
            <a:picLocks noChangeAspect="1"/>
          </p:cNvPicPr>
          <p:nvPr/>
        </p:nvPicPr>
        <p:blipFill>
          <a:blip r:embed="rId8" cstate="screen">
            <a:extLst>
              <a:ext uri="{28A0092B-C50C-407E-A947-70E740481C1C}">
                <a14:useLocalDpi xmlns:a14="http://schemas.microsoft.com/office/drawing/2010/main"/>
              </a:ext>
            </a:extLst>
          </a:blip>
          <a:srcRect l="-316"/>
          <a:stretch>
            <a:fillRect/>
          </a:stretch>
        </p:blipFill>
        <p:spPr bwMode="auto">
          <a:xfrm>
            <a:off x="4552335" y="1"/>
            <a:ext cx="45916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Screen Clipping">
            <a:extLst>
              <a:ext uri="{FF2B5EF4-FFF2-40B4-BE49-F238E27FC236}">
                <a16:creationId xmlns:a16="http://schemas.microsoft.com/office/drawing/2014/main" id="{EE7238B6-1260-D727-D27E-D9AE14396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4">
            <a:extLst>
              <a:ext uri="{FF2B5EF4-FFF2-40B4-BE49-F238E27FC236}">
                <a16:creationId xmlns:a16="http://schemas.microsoft.com/office/drawing/2014/main" id="{730F958F-1B45-AFD8-9609-BFE59270C11C}"/>
              </a:ext>
            </a:extLst>
          </p:cNvPr>
          <p:cNvSpPr txBox="1">
            <a:spLocks noChangeArrowheads="1"/>
          </p:cNvSpPr>
          <p:nvPr/>
        </p:nvSpPr>
        <p:spPr bwMode="auto">
          <a:xfrm>
            <a:off x="521628" y="5593083"/>
            <a:ext cx="5105400" cy="120032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t>This sample budget shows the Description for each budget item being requested, and the Details/Justification (math) for how you came up with the Amount for each item. </a:t>
            </a:r>
          </a:p>
        </p:txBody>
      </p:sp>
      <p:sp>
        <p:nvSpPr>
          <p:cNvPr id="6" name="TextBox 5">
            <a:extLst>
              <a:ext uri="{FF2B5EF4-FFF2-40B4-BE49-F238E27FC236}">
                <a16:creationId xmlns:a16="http://schemas.microsoft.com/office/drawing/2014/main" id="{BB0DF2EB-4DCA-601D-6ABC-C1584234949A}"/>
              </a:ext>
            </a:extLst>
          </p:cNvPr>
          <p:cNvSpPr txBox="1"/>
          <p:nvPr/>
        </p:nvSpPr>
        <p:spPr>
          <a:xfrm>
            <a:off x="5867400" y="5593084"/>
            <a:ext cx="3124200" cy="1200329"/>
          </a:xfrm>
          <a:prstGeom prst="rect">
            <a:avLst/>
          </a:prstGeom>
          <a:noFill/>
          <a:ln w="12700">
            <a:solidFill>
              <a:schemeClr val="tx1"/>
            </a:solidFill>
          </a:ln>
        </p:spPr>
        <p:txBody>
          <a:bodyPr wrap="square" rtlCol="0">
            <a:spAutoFit/>
          </a:bodyPr>
          <a:lstStyle/>
          <a:p>
            <a:r>
              <a:rPr lang="en-US" dirty="0"/>
              <a:t>Click on “Next section” or “Proposal Overview” when you are ready to move to the next section.</a:t>
            </a:r>
          </a:p>
        </p:txBody>
      </p:sp>
      <p:pic>
        <p:nvPicPr>
          <p:cNvPr id="7" name="Picture 6">
            <a:extLst>
              <a:ext uri="{FF2B5EF4-FFF2-40B4-BE49-F238E27FC236}">
                <a16:creationId xmlns:a16="http://schemas.microsoft.com/office/drawing/2014/main" id="{2DC7A1E4-4ABA-2D31-BBD5-D0003E31E7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782" t="7949" r="15545" b="4872"/>
          <a:stretch/>
        </p:blipFill>
        <p:spPr bwMode="auto">
          <a:xfrm>
            <a:off x="620620" y="64586"/>
            <a:ext cx="7075580" cy="5455096"/>
          </a:xfrm>
          <a:prstGeom prst="rect">
            <a:avLst/>
          </a:prstGeom>
          <a:ln w="38100">
            <a:solidFill>
              <a:schemeClr val="tx1"/>
            </a:solidFill>
          </a:ln>
          <a:extLst>
            <a:ext uri="{53640926-AAD7-44D8-BBD7-CCE9431645EC}">
              <a14:shadowObscured xmlns:a14="http://schemas.microsoft.com/office/drawing/2010/main"/>
            </a:ext>
          </a:extLst>
        </p:spPr>
      </p:pic>
      <p:sp>
        <p:nvSpPr>
          <p:cNvPr id="5" name="Arrow: Right 4">
            <a:extLst>
              <a:ext uri="{FF2B5EF4-FFF2-40B4-BE49-F238E27FC236}">
                <a16:creationId xmlns:a16="http://schemas.microsoft.com/office/drawing/2014/main" id="{F4CD93B0-1C92-C5A8-7E90-D1CBAE864A21}"/>
              </a:ext>
            </a:extLst>
          </p:cNvPr>
          <p:cNvSpPr/>
          <p:nvPr/>
        </p:nvSpPr>
        <p:spPr>
          <a:xfrm rot="4476262">
            <a:off x="6913305" y="4703622"/>
            <a:ext cx="830263" cy="2730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Arrow: Right 2">
            <a:extLst>
              <a:ext uri="{FF2B5EF4-FFF2-40B4-BE49-F238E27FC236}">
                <a16:creationId xmlns:a16="http://schemas.microsoft.com/office/drawing/2014/main" id="{C63C6BFB-1906-2509-7D39-9283F8F015EC}"/>
              </a:ext>
            </a:extLst>
          </p:cNvPr>
          <p:cNvSpPr/>
          <p:nvPr/>
        </p:nvSpPr>
        <p:spPr>
          <a:xfrm rot="7907019">
            <a:off x="3217687" y="4960799"/>
            <a:ext cx="620590" cy="3188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Screen Clipping">
            <a:extLst>
              <a:ext uri="{FF2B5EF4-FFF2-40B4-BE49-F238E27FC236}">
                <a16:creationId xmlns:a16="http://schemas.microsoft.com/office/drawing/2014/main" id="{6E860767-0B9C-65B2-0A30-A5B002422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B1DB067-6233-8537-42B3-A77EB5DBA42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4753" y="61510"/>
            <a:ext cx="7176294" cy="6796490"/>
          </a:xfrm>
          <a:prstGeom prst="rect">
            <a:avLst/>
          </a:prstGeom>
          <a:ln w="38100">
            <a:solidFill>
              <a:schemeClr val="tx1"/>
            </a:solid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052060A7-6CD9-2C2A-1438-C36F54145148}"/>
              </a:ext>
            </a:extLst>
          </p:cNvPr>
          <p:cNvSpPr/>
          <p:nvPr>
            <p:custDataLst>
              <p:tags r:id="rId1"/>
            </p:custDataLst>
          </p:nvPr>
        </p:nvSpPr>
        <p:spPr>
          <a:xfrm>
            <a:off x="245843" y="5451692"/>
            <a:ext cx="1752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a:extLst>
              <a:ext uri="{FF2B5EF4-FFF2-40B4-BE49-F238E27FC236}">
                <a16:creationId xmlns:a16="http://schemas.microsoft.com/office/drawing/2014/main" id="{CC90BB82-EE17-0B0E-A024-D75C60A13661}"/>
              </a:ext>
            </a:extLst>
          </p:cNvPr>
          <p:cNvSpPr txBox="1"/>
          <p:nvPr/>
        </p:nvSpPr>
        <p:spPr>
          <a:xfrm>
            <a:off x="7243668" y="61510"/>
            <a:ext cx="1832958" cy="3139321"/>
          </a:xfrm>
          <a:prstGeom prst="rect">
            <a:avLst/>
          </a:prstGeom>
          <a:noFill/>
          <a:ln w="12700">
            <a:solidFill>
              <a:schemeClr val="tx1"/>
            </a:solidFill>
          </a:ln>
        </p:spPr>
        <p:txBody>
          <a:bodyPr wrap="square" rtlCol="0">
            <a:spAutoFit/>
          </a:bodyPr>
          <a:lstStyle/>
          <a:p>
            <a:r>
              <a:rPr lang="en-US" dirty="0"/>
              <a:t>To complete your proposal, click on the “Livestock Care Plan.” All applicants must answer the 1</a:t>
            </a:r>
            <a:r>
              <a:rPr lang="en-US" baseline="30000" dirty="0"/>
              <a:t>st</a:t>
            </a:r>
            <a:r>
              <a:rPr lang="en-US" dirty="0"/>
              <a:t> question. Only those with livestock projects will complete the rest of the form.</a:t>
            </a:r>
          </a:p>
        </p:txBody>
      </p:sp>
      <p:pic>
        <p:nvPicPr>
          <p:cNvPr id="12" name="Picture 11">
            <a:extLst>
              <a:ext uri="{FF2B5EF4-FFF2-40B4-BE49-F238E27FC236}">
                <a16:creationId xmlns:a16="http://schemas.microsoft.com/office/drawing/2014/main" id="{D54A4544-3A68-7848-40A7-0819DF291AE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227301" y="4632086"/>
            <a:ext cx="6911946" cy="2220010"/>
          </a:xfrm>
          <a:prstGeom prst="rect">
            <a:avLst/>
          </a:prstGeom>
          <a:ln w="38100">
            <a:solidFill>
              <a:schemeClr val="tx1"/>
            </a:solidFill>
          </a:ln>
          <a:extLst>
            <a:ext uri="{53640926-AAD7-44D8-BBD7-CCE9431645EC}">
              <a14:shadowObscured xmlns:a14="http://schemas.microsoft.com/office/drawing/2010/main"/>
            </a:ext>
          </a:extLst>
        </p:spPr>
      </p:pic>
      <p:cxnSp>
        <p:nvCxnSpPr>
          <p:cNvPr id="14" name="Straight Arrow Connector 13">
            <a:extLst>
              <a:ext uri="{FF2B5EF4-FFF2-40B4-BE49-F238E27FC236}">
                <a16:creationId xmlns:a16="http://schemas.microsoft.com/office/drawing/2014/main" id="{4466EDB4-BF49-C4D7-DB69-9B8B46D41BA4}"/>
              </a:ext>
            </a:extLst>
          </p:cNvPr>
          <p:cNvCxnSpPr>
            <a:cxnSpLocks/>
          </p:cNvCxnSpPr>
          <p:nvPr/>
        </p:nvCxnSpPr>
        <p:spPr>
          <a:xfrm flipH="1">
            <a:off x="4724400" y="1981200"/>
            <a:ext cx="2685505" cy="2743200"/>
          </a:xfrm>
          <a:prstGeom prst="straightConnector1">
            <a:avLst/>
          </a:prstGeom>
          <a:ln w="127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Screen Clipping">
            <a:extLst>
              <a:ext uri="{FF2B5EF4-FFF2-40B4-BE49-F238E27FC236}">
                <a16:creationId xmlns:a16="http://schemas.microsoft.com/office/drawing/2014/main" id="{5B97FDA8-B755-8A12-0197-31A7962C4E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93CA305-173A-7A42-2EC6-375B9799CF3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54279" y="46611"/>
            <a:ext cx="7742129" cy="5789315"/>
          </a:xfrm>
          <a:prstGeom prst="rect">
            <a:avLst/>
          </a:prstGeom>
          <a:ln w="38100">
            <a:solidFill>
              <a:schemeClr val="tx1"/>
            </a:solidFill>
          </a:ln>
          <a:extLst>
            <a:ext uri="{53640926-AAD7-44D8-BBD7-CCE9431645EC}">
              <a14:shadowObscured xmlns:a14="http://schemas.microsoft.com/office/drawing/2010/main"/>
            </a:ext>
          </a:extLst>
        </p:spPr>
      </p:pic>
      <p:sp>
        <p:nvSpPr>
          <p:cNvPr id="67588" name="Right Arrow 6">
            <a:extLst>
              <a:ext uri="{FF2B5EF4-FFF2-40B4-BE49-F238E27FC236}">
                <a16:creationId xmlns:a16="http://schemas.microsoft.com/office/drawing/2014/main" id="{177FECF2-A19E-5F5E-0399-40EAD112F226}"/>
              </a:ext>
            </a:extLst>
          </p:cNvPr>
          <p:cNvSpPr>
            <a:spLocks noChangeArrowheads="1"/>
          </p:cNvSpPr>
          <p:nvPr>
            <p:custDataLst>
              <p:tags r:id="rId1"/>
            </p:custDataLst>
          </p:nvPr>
        </p:nvSpPr>
        <p:spPr bwMode="auto">
          <a:xfrm rot="8537866">
            <a:off x="3329132" y="275172"/>
            <a:ext cx="752475" cy="244044"/>
          </a:xfrm>
          <a:prstGeom prst="rightArrow">
            <a:avLst>
              <a:gd name="adj1" fmla="val 50000"/>
              <a:gd name="adj2" fmla="val 4995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67589" name="Right Arrow 5">
            <a:extLst>
              <a:ext uri="{FF2B5EF4-FFF2-40B4-BE49-F238E27FC236}">
                <a16:creationId xmlns:a16="http://schemas.microsoft.com/office/drawing/2014/main" id="{79296170-5917-AEFB-3713-C36748F79ABC}"/>
              </a:ext>
            </a:extLst>
          </p:cNvPr>
          <p:cNvSpPr>
            <a:spLocks noChangeArrowheads="1"/>
          </p:cNvSpPr>
          <p:nvPr>
            <p:custDataLst>
              <p:tags r:id="rId2"/>
            </p:custDataLst>
          </p:nvPr>
        </p:nvSpPr>
        <p:spPr bwMode="auto">
          <a:xfrm rot="2180861">
            <a:off x="6024563" y="471152"/>
            <a:ext cx="752475" cy="267989"/>
          </a:xfrm>
          <a:prstGeom prst="rightArrow">
            <a:avLst>
              <a:gd name="adj1" fmla="val 50000"/>
              <a:gd name="adj2" fmla="val 4995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86EB659-E979-9C5B-183F-FF1E9C1E7C6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6637229" y="2487335"/>
            <a:ext cx="2476500" cy="4300105"/>
          </a:xfrm>
          <a:prstGeom prst="rect">
            <a:avLst/>
          </a:prstGeom>
          <a:ln w="38100">
            <a:solidFill>
              <a:schemeClr val="tx1"/>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84951809-BEF6-7945-4CE3-66AB4677E478}"/>
              </a:ext>
            </a:extLst>
          </p:cNvPr>
          <p:cNvSpPr txBox="1"/>
          <p:nvPr/>
        </p:nvSpPr>
        <p:spPr>
          <a:xfrm>
            <a:off x="685800" y="5888059"/>
            <a:ext cx="5715000" cy="923330"/>
          </a:xfrm>
          <a:prstGeom prst="rect">
            <a:avLst/>
          </a:prstGeom>
          <a:noFill/>
          <a:ln w="12700">
            <a:solidFill>
              <a:schemeClr val="tx1"/>
            </a:solidFill>
          </a:ln>
        </p:spPr>
        <p:txBody>
          <a:bodyPr wrap="square" rtlCol="0">
            <a:spAutoFit/>
          </a:bodyPr>
          <a:lstStyle/>
          <a:p>
            <a:r>
              <a:rPr lang="en-US" dirty="0"/>
              <a:t>When all the Proposal Requirements are completed, you can click on “Submit Proposal.” It’s a good idea to review your draft before submitting the proposal.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descr="Screen Clipping">
            <a:extLst>
              <a:ext uri="{FF2B5EF4-FFF2-40B4-BE49-F238E27FC236}">
                <a16:creationId xmlns:a16="http://schemas.microsoft.com/office/drawing/2014/main" id="{C220CA31-B3F0-51D9-8ED2-DD631247E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5">
            <a:extLst>
              <a:ext uri="{FF2B5EF4-FFF2-40B4-BE49-F238E27FC236}">
                <a16:creationId xmlns:a16="http://schemas.microsoft.com/office/drawing/2014/main" id="{4FD8CBFF-2856-7296-FEFF-DCD39C05B6FA}"/>
              </a:ext>
            </a:extLst>
          </p:cNvPr>
          <p:cNvSpPr txBox="1">
            <a:spLocks noChangeArrowheads="1"/>
          </p:cNvSpPr>
          <p:nvPr>
            <p:custDataLst>
              <p:tags r:id="rId1"/>
            </p:custDataLst>
          </p:nvPr>
        </p:nvSpPr>
        <p:spPr bwMode="auto">
          <a:xfrm>
            <a:off x="1905000" y="4343400"/>
            <a:ext cx="6324600" cy="1477328"/>
          </a:xfrm>
          <a:prstGeom prst="rect">
            <a:avLst/>
          </a:prstGeom>
          <a:solidFill>
            <a:schemeClr val="bg1"/>
          </a:solidFill>
          <a:ln w="9525">
            <a:solidFill>
              <a:schemeClr val="tx1"/>
            </a:solidFill>
            <a:miter lim="800000"/>
            <a:headEnd/>
            <a:tailEnd/>
          </a:ln>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30000"/>
              </a:spcBef>
              <a:buFontTx/>
              <a:buNone/>
            </a:pPr>
            <a:r>
              <a:rPr lang="en-US" altLang="en-US" sz="1800" dirty="0">
                <a:solidFill>
                  <a:srgbClr val="000000"/>
                </a:solidFill>
                <a:latin typeface="+mn-lt"/>
                <a:cs typeface="Arial" panose="020B0604020202020204" pitchFamily="34" charset="0"/>
              </a:rPr>
              <a:t>If you are satisfied with your proposal, click “Submit proposal” on this confirmation page. In this system, you can </a:t>
            </a:r>
            <a:r>
              <a:rPr lang="en-US" altLang="en-US" sz="1800" dirty="0" err="1">
                <a:solidFill>
                  <a:srgbClr val="000000"/>
                </a:solidFill>
                <a:latin typeface="+mn-lt"/>
                <a:cs typeface="Arial" panose="020B0604020202020204" pitchFamily="34" charset="0"/>
              </a:rPr>
              <a:t>unsubmit</a:t>
            </a:r>
            <a:r>
              <a:rPr lang="en-US" altLang="en-US" sz="1800" dirty="0">
                <a:solidFill>
                  <a:srgbClr val="000000"/>
                </a:solidFill>
                <a:latin typeface="+mn-lt"/>
                <a:cs typeface="Arial" panose="020B0604020202020204" pitchFamily="34" charset="0"/>
              </a:rPr>
              <a:t> your proposal and make corrections BEFORE the close date. If you </a:t>
            </a:r>
            <a:r>
              <a:rPr lang="en-US" altLang="en-US" sz="1800" dirty="0" err="1">
                <a:solidFill>
                  <a:srgbClr val="000000"/>
                </a:solidFill>
                <a:latin typeface="+mn-lt"/>
                <a:cs typeface="Arial" panose="020B0604020202020204" pitchFamily="34" charset="0"/>
              </a:rPr>
              <a:t>unsubmit</a:t>
            </a:r>
            <a:r>
              <a:rPr lang="en-US" altLang="en-US" sz="1800" dirty="0">
                <a:solidFill>
                  <a:srgbClr val="000000"/>
                </a:solidFill>
                <a:latin typeface="+mn-lt"/>
                <a:cs typeface="Arial" panose="020B0604020202020204" pitchFamily="34" charset="0"/>
              </a:rPr>
              <a:t>, you must re-submit your proposal before the application deadline.</a:t>
            </a:r>
          </a:p>
        </p:txBody>
      </p:sp>
      <p:pic>
        <p:nvPicPr>
          <p:cNvPr id="3" name="Picture 2">
            <a:extLst>
              <a:ext uri="{FF2B5EF4-FFF2-40B4-BE49-F238E27FC236}">
                <a16:creationId xmlns:a16="http://schemas.microsoft.com/office/drawing/2014/main" id="{21282054-266B-D67E-13CE-03F2D7D3ED9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99402" y="119062"/>
            <a:ext cx="8891710" cy="3538538"/>
          </a:xfrm>
          <a:prstGeom prst="rect">
            <a:avLst/>
          </a:prstGeom>
          <a:ln w="38100">
            <a:solidFill>
              <a:schemeClr val="tx1"/>
            </a:solidFill>
          </a:ln>
          <a:extLst>
            <a:ext uri="{53640926-AAD7-44D8-BBD7-CCE9431645EC}">
              <a14:shadowObscured xmlns:a14="http://schemas.microsoft.com/office/drawing/2010/main"/>
            </a:ext>
          </a:extLst>
        </p:spPr>
      </p:pic>
      <p:sp>
        <p:nvSpPr>
          <p:cNvPr id="69637" name="Right Arrow 6">
            <a:extLst>
              <a:ext uri="{FF2B5EF4-FFF2-40B4-BE49-F238E27FC236}">
                <a16:creationId xmlns:a16="http://schemas.microsoft.com/office/drawing/2014/main" id="{BF278862-AD3E-6548-0C2E-470E202DA41F}"/>
              </a:ext>
            </a:extLst>
          </p:cNvPr>
          <p:cNvSpPr>
            <a:spLocks noChangeArrowheads="1"/>
          </p:cNvSpPr>
          <p:nvPr>
            <p:custDataLst>
              <p:tags r:id="rId2"/>
            </p:custDataLst>
          </p:nvPr>
        </p:nvSpPr>
        <p:spPr bwMode="auto">
          <a:xfrm rot="-10629610">
            <a:off x="6714576" y="2761607"/>
            <a:ext cx="752475" cy="381000"/>
          </a:xfrm>
          <a:prstGeom prst="rightArrow">
            <a:avLst>
              <a:gd name="adj1" fmla="val 50000"/>
              <a:gd name="adj2" fmla="val 4995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2">
            <a:extLst>
              <a:ext uri="{FF2B5EF4-FFF2-40B4-BE49-F238E27FC236}">
                <a16:creationId xmlns:a16="http://schemas.microsoft.com/office/drawing/2014/main" id="{226F98F0-FD2F-6857-3648-A43F730F1298}"/>
              </a:ext>
            </a:extLst>
          </p:cNvPr>
          <p:cNvSpPr txBox="1">
            <a:spLocks noChangeArrowheads="1"/>
          </p:cNvSpPr>
          <p:nvPr>
            <p:custDataLst>
              <p:tags r:id="rId1"/>
            </p:custDataLst>
          </p:nvPr>
        </p:nvSpPr>
        <p:spPr bwMode="auto">
          <a:xfrm>
            <a:off x="511805" y="4648200"/>
            <a:ext cx="8382000" cy="1920526"/>
          </a:xfrm>
          <a:prstGeom prst="rect">
            <a:avLst/>
          </a:prstGeom>
          <a:solidFill>
            <a:schemeClr val="bg1"/>
          </a:solidFill>
          <a:ln w="9525">
            <a:solidFill>
              <a:schemeClr val="tx1"/>
            </a:solidFill>
            <a:miter lim="800000"/>
            <a:headEnd/>
            <a:tailEnd/>
          </a:ln>
        </p:spPr>
        <p:txBody>
          <a:bodyPr wrap="squar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30000"/>
              </a:spcBef>
              <a:buFontTx/>
              <a:buNone/>
            </a:pPr>
            <a:r>
              <a:rPr lang="en-US" altLang="en-US" sz="1800" dirty="0">
                <a:solidFill>
                  <a:srgbClr val="000000"/>
                </a:solidFill>
                <a:cs typeface="Calibri" panose="020F0502020204030204" pitchFamily="34" charset="0"/>
              </a:rPr>
              <a:t>You will see this web page, confirming your submission.  You will also receive an email from the SARE system confirming your submission.</a:t>
            </a:r>
          </a:p>
          <a:p>
            <a:pPr>
              <a:spcBef>
                <a:spcPct val="30000"/>
              </a:spcBef>
              <a:buFontTx/>
              <a:buNone/>
            </a:pPr>
            <a:r>
              <a:rPr lang="en-US" altLang="en-US" sz="1800" dirty="0">
                <a:solidFill>
                  <a:srgbClr val="000000"/>
                </a:solidFill>
                <a:cs typeface="Calibri" panose="020F0502020204030204" pitchFamily="34" charset="0"/>
              </a:rPr>
              <a:t>If you need to make changes, you can </a:t>
            </a:r>
            <a:r>
              <a:rPr lang="en-US" altLang="en-US" sz="1800" dirty="0" err="1">
                <a:solidFill>
                  <a:srgbClr val="000000"/>
                </a:solidFill>
                <a:cs typeface="Calibri" panose="020F0502020204030204" pitchFamily="34" charset="0"/>
              </a:rPr>
              <a:t>unsubmit</a:t>
            </a:r>
            <a:r>
              <a:rPr lang="en-US" altLang="en-US" sz="1800" dirty="0">
                <a:solidFill>
                  <a:srgbClr val="000000"/>
                </a:solidFill>
                <a:cs typeface="Calibri" panose="020F0502020204030204" pitchFamily="34" charset="0"/>
              </a:rPr>
              <a:t> and make corrections. You must resubmit before the grant application close date.</a:t>
            </a:r>
          </a:p>
          <a:p>
            <a:pPr>
              <a:spcBef>
                <a:spcPct val="30000"/>
              </a:spcBef>
              <a:buFontTx/>
              <a:buNone/>
            </a:pPr>
            <a:r>
              <a:rPr lang="en-US" altLang="en-US" sz="1800" dirty="0">
                <a:solidFill>
                  <a:srgbClr val="000000"/>
                </a:solidFill>
                <a:cs typeface="Calibri" panose="020F0502020204030204" pitchFamily="34" charset="0"/>
              </a:rPr>
              <a:t>To </a:t>
            </a:r>
            <a:r>
              <a:rPr lang="en-US" altLang="en-US" sz="1800" dirty="0" err="1">
                <a:solidFill>
                  <a:srgbClr val="000000"/>
                </a:solidFill>
                <a:cs typeface="Calibri" panose="020F0502020204030204" pitchFamily="34" charset="0"/>
              </a:rPr>
              <a:t>unsubmit</a:t>
            </a:r>
            <a:r>
              <a:rPr lang="en-US" altLang="en-US" sz="1800" dirty="0">
                <a:solidFill>
                  <a:srgbClr val="000000"/>
                </a:solidFill>
                <a:cs typeface="Calibri" panose="020F0502020204030204" pitchFamily="34" charset="0"/>
              </a:rPr>
              <a:t>, click on “</a:t>
            </a:r>
            <a:r>
              <a:rPr lang="en-US" altLang="en-US" sz="1800" dirty="0" err="1">
                <a:solidFill>
                  <a:srgbClr val="000000"/>
                </a:solidFill>
                <a:cs typeface="Calibri" panose="020F0502020204030204" pitchFamily="34" charset="0"/>
              </a:rPr>
              <a:t>Unsubmit</a:t>
            </a:r>
            <a:r>
              <a:rPr lang="en-US" altLang="en-US" sz="1800" dirty="0">
                <a:solidFill>
                  <a:srgbClr val="000000"/>
                </a:solidFill>
                <a:cs typeface="Calibri" panose="020F0502020204030204" pitchFamily="34" charset="0"/>
              </a:rPr>
              <a:t> Proposal.” To review or print a copy of your proposal, click on “Download PDF.”</a:t>
            </a:r>
          </a:p>
        </p:txBody>
      </p:sp>
      <p:pic>
        <p:nvPicPr>
          <p:cNvPr id="2" name="Picture 1">
            <a:extLst>
              <a:ext uri="{FF2B5EF4-FFF2-40B4-BE49-F238E27FC236}">
                <a16:creationId xmlns:a16="http://schemas.microsoft.com/office/drawing/2014/main" id="{30C8166A-2AE4-AE6D-362F-D7D72E448D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533073" y="0"/>
            <a:ext cx="8512805" cy="4380548"/>
          </a:xfrm>
          <a:prstGeom prst="rect">
            <a:avLst/>
          </a:prstGeom>
          <a:ln w="38100">
            <a:solidFill>
              <a:schemeClr val="tx1"/>
            </a:solid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CAAED3F2-43F9-A0EA-CD44-D07DB3EEF494}"/>
              </a:ext>
            </a:extLst>
          </p:cNvPr>
          <p:cNvSpPr/>
          <p:nvPr/>
        </p:nvSpPr>
        <p:spPr>
          <a:xfrm>
            <a:off x="542468" y="1961674"/>
            <a:ext cx="3572331" cy="457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4" name="Right Arrow 7">
            <a:extLst>
              <a:ext uri="{FF2B5EF4-FFF2-40B4-BE49-F238E27FC236}">
                <a16:creationId xmlns:a16="http://schemas.microsoft.com/office/drawing/2014/main" id="{E344B4DD-440E-E56F-FFB5-E004CFA80362}"/>
              </a:ext>
            </a:extLst>
          </p:cNvPr>
          <p:cNvSpPr>
            <a:spLocks noChangeArrowheads="1"/>
          </p:cNvSpPr>
          <p:nvPr>
            <p:custDataLst>
              <p:tags r:id="rId2"/>
            </p:custDataLst>
          </p:nvPr>
        </p:nvSpPr>
        <p:spPr bwMode="auto">
          <a:xfrm rot="10628221" flipV="1">
            <a:off x="1759267" y="1009258"/>
            <a:ext cx="754310" cy="285821"/>
          </a:xfrm>
          <a:prstGeom prst="rightArrow">
            <a:avLst>
              <a:gd name="adj1" fmla="val 65657"/>
              <a:gd name="adj2" fmla="val 4996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5845-A05B-29E8-6013-AA0C721EFD80}"/>
              </a:ext>
            </a:extLst>
          </p:cNvPr>
          <p:cNvSpPr>
            <a:spLocks noGrp="1"/>
          </p:cNvSpPr>
          <p:nvPr>
            <p:ph type="title"/>
            <p:custDataLst>
              <p:tags r:id="rId2"/>
            </p:custDataLst>
          </p:nvPr>
        </p:nvSpPr>
        <p:spPr>
          <a:xfrm>
            <a:off x="0" y="0"/>
            <a:ext cx="4572000" cy="2209800"/>
          </a:xfrm>
          <a:solidFill>
            <a:schemeClr val="accent3">
              <a:lumMod val="50000"/>
            </a:schemeClr>
          </a:solidFill>
          <a:ln>
            <a:solidFill>
              <a:schemeClr val="accent3">
                <a:lumMod val="75000"/>
              </a:schemeClr>
            </a:solidFill>
          </a:ln>
        </p:spPr>
        <p:txBody>
          <a:bodyPr rtlCol="0">
            <a:normAutofit/>
          </a:bodyPr>
          <a:lstStyle/>
          <a:p>
            <a:pPr eaLnBrk="1" fontAlgn="auto" hangingPunct="1">
              <a:spcAft>
                <a:spcPts val="0"/>
              </a:spcAft>
              <a:defRPr/>
            </a:pPr>
            <a:r>
              <a:rPr lang="en-US" dirty="0">
                <a:solidFill>
                  <a:schemeClr val="accent2">
                    <a:lumMod val="20000"/>
                    <a:lumOff val="80000"/>
                  </a:schemeClr>
                </a:solidFill>
                <a:latin typeface="Georgia" panose="02040502050405020303" pitchFamily="18" charset="0"/>
              </a:rPr>
              <a:t>Good luck with your proposal!</a:t>
            </a:r>
          </a:p>
        </p:txBody>
      </p:sp>
      <p:sp>
        <p:nvSpPr>
          <p:cNvPr id="75779" name="TextBox 10">
            <a:extLst>
              <a:ext uri="{FF2B5EF4-FFF2-40B4-BE49-F238E27FC236}">
                <a16:creationId xmlns:a16="http://schemas.microsoft.com/office/drawing/2014/main" id="{2954E9EF-DCEA-F761-658A-C62758FF4F88}"/>
              </a:ext>
            </a:extLst>
          </p:cNvPr>
          <p:cNvSpPr txBox="1">
            <a:spLocks noChangeArrowheads="1"/>
          </p:cNvSpPr>
          <p:nvPr>
            <p:custDataLst>
              <p:tags r:id="rId3"/>
            </p:custDataLst>
          </p:nvPr>
        </p:nvSpPr>
        <p:spPr bwMode="auto">
          <a:xfrm>
            <a:off x="0" y="2216150"/>
            <a:ext cx="4572000"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p>
          <a:p>
            <a:pPr algn="ctr" eaLnBrk="1" hangingPunct="1">
              <a:spcBef>
                <a:spcPct val="0"/>
              </a:spcBef>
              <a:buFontTx/>
              <a:buNone/>
            </a:pPr>
            <a:r>
              <a:rPr lang="en-US" altLang="en-US" sz="2400" b="1" dirty="0">
                <a:latin typeface="Trebuchet MS" panose="020B0703020202090204" pitchFamily="34" charset="0"/>
              </a:rPr>
              <a:t>If you have questions, contact Joan Benjamin at:</a:t>
            </a:r>
          </a:p>
          <a:p>
            <a:pPr algn="ctr" eaLnBrk="1" hangingPunct="1">
              <a:spcBef>
                <a:spcPct val="0"/>
              </a:spcBef>
              <a:buFontTx/>
              <a:buNone/>
            </a:pPr>
            <a:endParaRPr lang="en-US" altLang="en-US" sz="1200" b="1" dirty="0">
              <a:latin typeface="Trebuchet MS" panose="020B0703020202090204" pitchFamily="34" charset="0"/>
            </a:endParaRPr>
          </a:p>
          <a:p>
            <a:pPr algn="ctr" eaLnBrk="1" hangingPunct="1">
              <a:spcBef>
                <a:spcPct val="0"/>
              </a:spcBef>
              <a:buFontTx/>
              <a:buNone/>
            </a:pPr>
            <a:r>
              <a:rPr lang="en-US" altLang="en-US" sz="2400" b="1" dirty="0">
                <a:latin typeface="Trebuchet MS" panose="020B0703020202090204" pitchFamily="34" charset="0"/>
              </a:rPr>
              <a:t>573-681-5545</a:t>
            </a:r>
          </a:p>
          <a:p>
            <a:pPr algn="ctr" eaLnBrk="1" hangingPunct="1">
              <a:spcBef>
                <a:spcPct val="0"/>
              </a:spcBef>
              <a:buFontTx/>
              <a:buNone/>
            </a:pPr>
            <a:r>
              <a:rPr lang="en-US" altLang="en-US" sz="2400" b="1" dirty="0">
                <a:latin typeface="Trebuchet MS" panose="020B0703020202090204" pitchFamily="34" charset="0"/>
              </a:rPr>
              <a:t>or </a:t>
            </a:r>
          </a:p>
          <a:p>
            <a:pPr algn="ctr" eaLnBrk="1" hangingPunct="1">
              <a:spcBef>
                <a:spcPct val="0"/>
              </a:spcBef>
              <a:buFontTx/>
              <a:buNone/>
            </a:pPr>
            <a:r>
              <a:rPr lang="en-US" altLang="en-US" sz="2400" b="1" dirty="0">
                <a:latin typeface="Trebuchet MS" panose="020B0703020202090204" pitchFamily="34" charset="0"/>
                <a:hlinkClick r:id="rId7"/>
              </a:rPr>
              <a:t>benjaminj@lincolnu.edu</a:t>
            </a:r>
            <a:r>
              <a:rPr lang="en-US" altLang="en-US" sz="2400" b="1" dirty="0">
                <a:latin typeface="Trebuchet MS" panose="020B0703020202090204" pitchFamily="34" charset="0"/>
              </a:rPr>
              <a:t> </a:t>
            </a:r>
          </a:p>
          <a:p>
            <a:pPr algn="ctr" eaLnBrk="1" hangingPunct="1">
              <a:spcBef>
                <a:spcPct val="0"/>
              </a:spcBef>
              <a:buFontTx/>
              <a:buNone/>
            </a:pPr>
            <a:endParaRPr lang="en-US" altLang="en-US" sz="1200" b="1" dirty="0">
              <a:latin typeface="Trebuchet MS" panose="020B0703020202090204" pitchFamily="34" charset="0"/>
            </a:endParaRPr>
          </a:p>
          <a:p>
            <a:pPr algn="ctr" eaLnBrk="1" hangingPunct="1">
              <a:spcBef>
                <a:spcPct val="0"/>
              </a:spcBef>
              <a:buFontTx/>
              <a:buNone/>
            </a:pPr>
            <a:r>
              <a:rPr lang="en-US" altLang="en-US" sz="2400" b="1" dirty="0">
                <a:latin typeface="Trebuchet MS" panose="020B0703020202090204" pitchFamily="34" charset="0"/>
                <a:hlinkClick r:id="rId8"/>
              </a:rPr>
              <a:t>https://northcentral.sare.org/</a:t>
            </a:r>
            <a:r>
              <a:rPr lang="en-US" altLang="en-US" sz="2400" b="1" dirty="0">
                <a:latin typeface="Trebuchet MS" panose="020B0703020202090204" pitchFamily="34" charset="0"/>
              </a:rPr>
              <a:t> </a:t>
            </a:r>
            <a:endParaRPr lang="en-US" altLang="en-US" sz="1200" b="1" dirty="0">
              <a:latin typeface="Trebuchet MS" panose="020B0703020202090204" pitchFamily="34" charset="0"/>
            </a:endParaRPr>
          </a:p>
          <a:p>
            <a:pPr algn="ctr" eaLnBrk="1" hangingPunct="1">
              <a:spcBef>
                <a:spcPct val="0"/>
              </a:spcBef>
              <a:buFontTx/>
              <a:buNone/>
            </a:pPr>
            <a:br>
              <a:rPr lang="en-US" altLang="en-US" sz="1800" b="1" dirty="0">
                <a:latin typeface="Trebuchet MS" panose="020B0703020202090204" pitchFamily="34" charset="0"/>
              </a:rPr>
            </a:br>
            <a:r>
              <a:rPr lang="en-US" altLang="en-US" sz="1800" b="1" dirty="0">
                <a:latin typeface="Trebuchet MS" panose="020B0703020202090204" pitchFamily="34" charset="0"/>
              </a:rPr>
              <a:t>Follow @NCRSARE on social media:</a:t>
            </a: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algn="ctr" eaLnBrk="1" hangingPunct="1">
              <a:spcBef>
                <a:spcPct val="0"/>
              </a:spcBef>
              <a:buFontTx/>
              <a:buNone/>
            </a:pPr>
            <a:endParaRPr lang="en-US" altLang="en-US" sz="1200" b="1" dirty="0">
              <a:latin typeface="Trebuchet MS" panose="020B0703020202090204" pitchFamily="34" charset="0"/>
            </a:endParaRPr>
          </a:p>
        </p:txBody>
      </p:sp>
      <p:sp>
        <p:nvSpPr>
          <p:cNvPr id="10" name="TextBox 9">
            <a:extLst>
              <a:ext uri="{FF2B5EF4-FFF2-40B4-BE49-F238E27FC236}">
                <a16:creationId xmlns:a16="http://schemas.microsoft.com/office/drawing/2014/main" id="{C3C4216E-6784-E4D8-E130-962963E5BE04}"/>
              </a:ext>
            </a:extLst>
          </p:cNvPr>
          <p:cNvSpPr txBox="1"/>
          <p:nvPr>
            <p:custDataLst>
              <p:tags r:id="rId4"/>
            </p:custDataLst>
          </p:nvPr>
        </p:nvSpPr>
        <p:spPr>
          <a:xfrm>
            <a:off x="4724400" y="6477000"/>
            <a:ext cx="1676400" cy="230188"/>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95000"/>
                    <a:lumOff val="5000"/>
                  </a:schemeClr>
                </a:solidFill>
                <a:latin typeface="+mn-lt"/>
              </a:rPr>
              <a:t>photo credit: Joan Benjamin</a:t>
            </a:r>
          </a:p>
        </p:txBody>
      </p:sp>
      <p:pic>
        <p:nvPicPr>
          <p:cNvPr id="75783" name="Picture 14" descr="SARE_NorthCentral_CMYK">
            <a:extLst>
              <a:ext uri="{FF2B5EF4-FFF2-40B4-BE49-F238E27FC236}">
                <a16:creationId xmlns:a16="http://schemas.microsoft.com/office/drawing/2014/main" id="{D654D3B2-38F3-14C7-5588-1502697F072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653338" y="5483225"/>
            <a:ext cx="1150937"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5784" name="Picture 2">
            <a:extLst>
              <a:ext uri="{FF2B5EF4-FFF2-40B4-BE49-F238E27FC236}">
                <a16:creationId xmlns:a16="http://schemas.microsoft.com/office/drawing/2014/main" id="{37A3D018-90B1-6243-3FB9-D1F3D876A1D5}"/>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blue and white logo&#10;&#10;Description automatically generated">
            <a:extLst>
              <a:ext uri="{FF2B5EF4-FFF2-40B4-BE49-F238E27FC236}">
                <a16:creationId xmlns:a16="http://schemas.microsoft.com/office/drawing/2014/main" id="{A7504A1A-8E3B-A117-D8AD-CE7D9362B9F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3400" y="5721712"/>
            <a:ext cx="3407611" cy="983888"/>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A735087-C566-D516-4845-765D867FFDDB}"/>
              </a:ext>
            </a:extLst>
          </p:cNvPr>
          <p:cNvSpPr>
            <a:spLocks noGrp="1" noChangeArrowheads="1"/>
          </p:cNvSpPr>
          <p:nvPr>
            <p:ph type="title"/>
            <p:custDataLst>
              <p:tags r:id="rId2"/>
            </p:custDataLst>
          </p:nvPr>
        </p:nvSpPr>
        <p:spPr/>
        <p:txBody>
          <a:bodyPr/>
          <a:lstStyle/>
          <a:p>
            <a:pPr eaLnBrk="1" hangingPunct="1"/>
            <a:r>
              <a:rPr lang="en-US" altLang="en-US"/>
              <a:t>The SARE Model</a:t>
            </a:r>
          </a:p>
        </p:txBody>
      </p:sp>
      <p:pic>
        <p:nvPicPr>
          <p:cNvPr id="10243" name="Picture 7" descr="LNC03-222 Photo 7 Combining canola in First-time Producer Field.jpg">
            <a:extLst>
              <a:ext uri="{FF2B5EF4-FFF2-40B4-BE49-F238E27FC236}">
                <a16:creationId xmlns:a16="http://schemas.microsoft.com/office/drawing/2014/main" id="{8A98E39D-A689-FBB7-0276-8406C3EF0CC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SARE_NorthCentral_CMYK">
            <a:extLst>
              <a:ext uri="{FF2B5EF4-FFF2-40B4-BE49-F238E27FC236}">
                <a16:creationId xmlns:a16="http://schemas.microsoft.com/office/drawing/2014/main" id="{6410E01C-C0AA-AF59-07AF-CA455267C4F9}"/>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696200" y="5562600"/>
            <a:ext cx="1143000" cy="103187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5" name="TextBox 5">
            <a:extLst>
              <a:ext uri="{FF2B5EF4-FFF2-40B4-BE49-F238E27FC236}">
                <a16:creationId xmlns:a16="http://schemas.microsoft.com/office/drawing/2014/main" id="{BC2AED2C-C4A4-2AD8-473B-C34CEAE882BF}"/>
              </a:ext>
            </a:extLst>
          </p:cNvPr>
          <p:cNvSpPr txBox="1">
            <a:spLocks noChangeArrowheads="1"/>
          </p:cNvSpPr>
          <p:nvPr>
            <p:custDataLst>
              <p:tags r:id="rId3"/>
            </p:custDataLst>
          </p:nvPr>
        </p:nvSpPr>
        <p:spPr bwMode="auto">
          <a:xfrm>
            <a:off x="4953000" y="6477000"/>
            <a:ext cx="1981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David Baltensperger</a:t>
            </a:r>
          </a:p>
        </p:txBody>
      </p:sp>
      <p:sp>
        <p:nvSpPr>
          <p:cNvPr id="10246" name="Rectangle 21">
            <a:extLst>
              <a:ext uri="{FF2B5EF4-FFF2-40B4-BE49-F238E27FC236}">
                <a16:creationId xmlns:a16="http://schemas.microsoft.com/office/drawing/2014/main" id="{14AFAA4D-D3B3-4146-AF10-36921620D6B0}"/>
              </a:ext>
            </a:extLst>
          </p:cNvPr>
          <p:cNvSpPr>
            <a:spLocks noChangeArrowheads="1"/>
          </p:cNvSpPr>
          <p:nvPr>
            <p:custDataLst>
              <p:tags r:id="rId4"/>
            </p:custDataLst>
          </p:nvPr>
        </p:nvSpPr>
        <p:spPr bwMode="auto">
          <a:xfrm>
            <a:off x="0" y="0"/>
            <a:ext cx="4572000" cy="24384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1800"/>
          </a:p>
        </p:txBody>
      </p:sp>
      <p:sp>
        <p:nvSpPr>
          <p:cNvPr id="10247" name="Text Box 4">
            <a:extLst>
              <a:ext uri="{FF2B5EF4-FFF2-40B4-BE49-F238E27FC236}">
                <a16:creationId xmlns:a16="http://schemas.microsoft.com/office/drawing/2014/main" id="{41FD555D-9ECE-9037-C871-80B8A66BA188}"/>
              </a:ext>
            </a:extLst>
          </p:cNvPr>
          <p:cNvSpPr txBox="1">
            <a:spLocks noChangeArrowheads="1"/>
          </p:cNvSpPr>
          <p:nvPr>
            <p:custDataLst>
              <p:tags r:id="rId5"/>
            </p:custDataLst>
          </p:nvPr>
        </p:nvSpPr>
        <p:spPr bwMode="auto">
          <a:xfrm>
            <a:off x="228600" y="552450"/>
            <a:ext cx="4267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200" b="1">
                <a:solidFill>
                  <a:schemeClr val="bg1"/>
                </a:solidFill>
                <a:latin typeface="Georgia" panose="02040502050405020303" pitchFamily="18" charset="0"/>
                <a:ea typeface="MS PGothic" panose="020B0600070205080204" pitchFamily="34" charset="-128"/>
              </a:rPr>
              <a:t>The SARE Model</a:t>
            </a:r>
            <a:endParaRPr lang="en-US" altLang="en-US" sz="4200" b="1">
              <a:latin typeface="Georgia" panose="02040502050405020303" pitchFamily="18" charset="0"/>
              <a:ea typeface="MS PGothic" panose="020B0600070205080204" pitchFamily="34" charset="-128"/>
            </a:endParaRPr>
          </a:p>
          <a:p>
            <a:pPr algn="r" eaLnBrk="1" hangingPunct="1">
              <a:spcBef>
                <a:spcPct val="0"/>
              </a:spcBef>
              <a:buFontTx/>
              <a:buNone/>
            </a:pPr>
            <a:endParaRPr lang="en-US" altLang="en-US" sz="4200" b="1">
              <a:latin typeface="Trebuchet MS" panose="020B0703020202090204" pitchFamily="34" charset="0"/>
              <a:ea typeface="MS PGothic" panose="020B0600070205080204" pitchFamily="34" charset="-128"/>
            </a:endParaRPr>
          </a:p>
          <a:p>
            <a:pPr eaLnBrk="1" hangingPunct="1">
              <a:spcBef>
                <a:spcPct val="0"/>
              </a:spcBef>
              <a:buFontTx/>
              <a:buNone/>
            </a:pPr>
            <a:endParaRPr lang="en-US" altLang="en-US" sz="3800">
              <a:latin typeface="Trebuchet MS" panose="020B0703020202090204" pitchFamily="34" charset="0"/>
              <a:ea typeface="MS PGothic" panose="020B0600070205080204" pitchFamily="34" charset="-128"/>
            </a:endParaRPr>
          </a:p>
        </p:txBody>
      </p:sp>
      <p:sp>
        <p:nvSpPr>
          <p:cNvPr id="10248" name="Text Box 19">
            <a:extLst>
              <a:ext uri="{FF2B5EF4-FFF2-40B4-BE49-F238E27FC236}">
                <a16:creationId xmlns:a16="http://schemas.microsoft.com/office/drawing/2014/main" id="{C29584A8-1868-CFC6-F7CF-6B77EA8E1A1A}"/>
              </a:ext>
            </a:extLst>
          </p:cNvPr>
          <p:cNvSpPr>
            <a:spLocks noGrp="1" noChangeArrowheads="1"/>
          </p:cNvSpPr>
          <p:nvPr>
            <p:ph sz="half" idx="1"/>
            <p:custDataLst>
              <p:tags r:id="rId6"/>
            </p:custDataLst>
          </p:nvPr>
        </p:nvSpPr>
        <p:spPr>
          <a:xfrm>
            <a:off x="457200" y="2590800"/>
            <a:ext cx="3886200" cy="3937000"/>
          </a:xfrm>
        </p:spPr>
        <p:txBody>
          <a:bodyPr>
            <a:spAutoFit/>
          </a:bodyPr>
          <a:lstStyle/>
          <a:p>
            <a:pPr marL="287338" indent="-287338" defTabSz="1027113" eaLnBrk="1" hangingPunct="1">
              <a:lnSpc>
                <a:spcPct val="120000"/>
              </a:lnSpc>
              <a:spcBef>
                <a:spcPct val="100000"/>
              </a:spcBef>
              <a:buFontTx/>
              <a:buChar char="•"/>
            </a:pPr>
            <a:r>
              <a:rPr lang="en-US" altLang="en-US" sz="2000" b="1">
                <a:solidFill>
                  <a:srgbClr val="008000"/>
                </a:solidFill>
                <a:latin typeface="Trebuchet MS" panose="020B0703020202090204" pitchFamily="34" charset="0"/>
                <a:ea typeface="MS PGothic" panose="020B0600070205080204" pitchFamily="34" charset="-128"/>
              </a:rPr>
              <a:t>Four regional councils set priorities and make grants </a:t>
            </a:r>
          </a:p>
          <a:p>
            <a:pPr marL="287338" indent="-287338" defTabSz="1027113" eaLnBrk="1" hangingPunct="1">
              <a:lnSpc>
                <a:spcPct val="120000"/>
              </a:lnSpc>
              <a:spcBef>
                <a:spcPct val="100000"/>
              </a:spcBef>
              <a:buFontTx/>
              <a:buChar char="•"/>
            </a:pPr>
            <a:r>
              <a:rPr lang="en-US" altLang="en-US" sz="2000" b="1">
                <a:solidFill>
                  <a:srgbClr val="008000"/>
                </a:solidFill>
                <a:latin typeface="Trebuchet MS" panose="020B0703020202090204" pitchFamily="34" charset="0"/>
                <a:ea typeface="MS PGothic" panose="020B0600070205080204" pitchFamily="34" charset="-128"/>
              </a:rPr>
              <a:t>SARE Outreach produces practical information</a:t>
            </a:r>
          </a:p>
          <a:p>
            <a:pPr marL="287338" indent="-287338" defTabSz="1027113" eaLnBrk="1" hangingPunct="1">
              <a:lnSpc>
                <a:spcPct val="120000"/>
              </a:lnSpc>
              <a:spcBef>
                <a:spcPct val="100000"/>
              </a:spcBef>
              <a:buFontTx/>
              <a:buChar char="•"/>
            </a:pPr>
            <a:r>
              <a:rPr lang="en-US" altLang="en-US" sz="2000" b="1">
                <a:solidFill>
                  <a:srgbClr val="008000"/>
                </a:solidFill>
                <a:latin typeface="Trebuchet MS" panose="020B0703020202090204" pitchFamily="34" charset="0"/>
                <a:ea typeface="MS PGothic" panose="020B0600070205080204" pitchFamily="34" charset="-128"/>
              </a:rPr>
              <a:t>USDA-NIFA supports SARE</a:t>
            </a:r>
          </a:p>
          <a:p>
            <a:pPr marL="287338" indent="-287338" defTabSz="1027113" eaLnBrk="1" hangingPunct="1">
              <a:lnSpc>
                <a:spcPct val="120000"/>
              </a:lnSpc>
              <a:spcBef>
                <a:spcPct val="100000"/>
              </a:spcBef>
              <a:buFontTx/>
              <a:buChar char="•"/>
            </a:pPr>
            <a:r>
              <a:rPr lang="en-US" altLang="en-US" sz="2000" b="1">
                <a:solidFill>
                  <a:srgbClr val="008000"/>
                </a:solidFill>
                <a:latin typeface="Trebuchet MS" panose="020B0703020202090204" pitchFamily="34" charset="0"/>
                <a:ea typeface="MS PGothic" panose="020B0600070205080204" pitchFamily="34" charset="-128"/>
              </a:rPr>
              <a:t>Other USDA agencies and land-grant universities are partners</a:t>
            </a:r>
          </a:p>
        </p:txBody>
      </p:sp>
      <p:pic>
        <p:nvPicPr>
          <p:cNvPr id="10249" name="Picture 1">
            <a:extLst>
              <a:ext uri="{FF2B5EF4-FFF2-40B4-BE49-F238E27FC236}">
                <a16:creationId xmlns:a16="http://schemas.microsoft.com/office/drawing/2014/main" id="{B86FB602-7DCB-924A-5CFE-CBA19CA20841}"/>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9100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0DED822F-0825-8C66-D3C1-DF6EB9C8182E}"/>
              </a:ext>
            </a:extLst>
          </p:cNvPr>
          <p:cNvSpPr>
            <a:spLocks noGrp="1" noChangeArrowheads="1"/>
          </p:cNvSpPr>
          <p:nvPr>
            <p:ph type="title"/>
            <p:custDataLst>
              <p:tags r:id="rId2"/>
            </p:custDataLst>
          </p:nvPr>
        </p:nvSpPr>
        <p:spPr/>
        <p:txBody>
          <a:bodyPr/>
          <a:lstStyle/>
          <a:p>
            <a:pPr eaLnBrk="1" hangingPunct="1"/>
            <a:r>
              <a:rPr lang="en-US" altLang="en-US"/>
              <a:t>The Three Principles</a:t>
            </a:r>
          </a:p>
        </p:txBody>
      </p:sp>
      <p:sp>
        <p:nvSpPr>
          <p:cNvPr id="12291" name="TextBox 1">
            <a:extLst>
              <a:ext uri="{FF2B5EF4-FFF2-40B4-BE49-F238E27FC236}">
                <a16:creationId xmlns:a16="http://schemas.microsoft.com/office/drawing/2014/main" id="{4A536192-53FE-8BFD-D8EC-9A1A85BDC42F}"/>
              </a:ext>
            </a:extLst>
          </p:cNvPr>
          <p:cNvSpPr txBox="1">
            <a:spLocks noChangeArrowheads="1"/>
          </p:cNvSpPr>
          <p:nvPr>
            <p:custDataLst>
              <p:tags r:id="rId3"/>
            </p:custDataLst>
          </p:nvPr>
        </p:nvSpPr>
        <p:spPr bwMode="auto">
          <a:xfrm>
            <a:off x="4495800" y="6477000"/>
            <a:ext cx="1828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a:solidFill>
                  <a:schemeClr val="bg1"/>
                </a:solidFill>
              </a:rPr>
              <a:t>Photo by Jean Andreasen</a:t>
            </a:r>
          </a:p>
        </p:txBody>
      </p:sp>
      <p:pic>
        <p:nvPicPr>
          <p:cNvPr id="12292" name="Picture 5" descr="SARE_NorthCentral_CMYK">
            <a:extLst>
              <a:ext uri="{FF2B5EF4-FFF2-40B4-BE49-F238E27FC236}">
                <a16:creationId xmlns:a16="http://schemas.microsoft.com/office/drawing/2014/main" id="{DD62725E-DFAE-66CC-0351-E61DBE3F9567}"/>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7696200" y="5638800"/>
            <a:ext cx="1149350"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293" name="TextBox 5">
            <a:extLst>
              <a:ext uri="{FF2B5EF4-FFF2-40B4-BE49-F238E27FC236}">
                <a16:creationId xmlns:a16="http://schemas.microsoft.com/office/drawing/2014/main" id="{8EB8D526-9F47-D6EC-5456-48F31019B8BB}"/>
              </a:ext>
            </a:extLst>
          </p:cNvPr>
          <p:cNvSpPr txBox="1">
            <a:spLocks noChangeArrowheads="1"/>
          </p:cNvSpPr>
          <p:nvPr>
            <p:custDataLst>
              <p:tags r:id="rId4"/>
            </p:custDataLst>
          </p:nvPr>
        </p:nvSpPr>
        <p:spPr bwMode="auto">
          <a:xfrm>
            <a:off x="4495800" y="6477000"/>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Ken Schneider</a:t>
            </a:r>
          </a:p>
        </p:txBody>
      </p:sp>
      <p:sp>
        <p:nvSpPr>
          <p:cNvPr id="12294" name="Rectangle 39">
            <a:extLst>
              <a:ext uri="{FF2B5EF4-FFF2-40B4-BE49-F238E27FC236}">
                <a16:creationId xmlns:a16="http://schemas.microsoft.com/office/drawing/2014/main" id="{36F7C5C4-EBA8-6BA6-99D6-6818C104830F}"/>
              </a:ext>
            </a:extLst>
          </p:cNvPr>
          <p:cNvSpPr>
            <a:spLocks noChangeArrowheads="1"/>
          </p:cNvSpPr>
          <p:nvPr>
            <p:custDataLst>
              <p:tags r:id="rId5"/>
            </p:custDataLst>
          </p:nvPr>
        </p:nvSpPr>
        <p:spPr bwMode="auto">
          <a:xfrm>
            <a:off x="0" y="0"/>
            <a:ext cx="4343400" cy="1828800"/>
          </a:xfrm>
          <a:prstGeom prst="rect">
            <a:avLst/>
          </a:prstGeom>
          <a:solidFill>
            <a:srgbClr val="B723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1800"/>
          </a:p>
        </p:txBody>
      </p:sp>
      <p:sp>
        <p:nvSpPr>
          <p:cNvPr id="12295" name="Text Box 4">
            <a:extLst>
              <a:ext uri="{FF2B5EF4-FFF2-40B4-BE49-F238E27FC236}">
                <a16:creationId xmlns:a16="http://schemas.microsoft.com/office/drawing/2014/main" id="{58DED216-A976-199D-507C-82FF7C733B26}"/>
              </a:ext>
            </a:extLst>
          </p:cNvPr>
          <p:cNvSpPr txBox="1">
            <a:spLocks noChangeArrowheads="1"/>
          </p:cNvSpPr>
          <p:nvPr>
            <p:custDataLst>
              <p:tags r:id="rId6"/>
            </p:custDataLst>
          </p:nvPr>
        </p:nvSpPr>
        <p:spPr bwMode="auto">
          <a:xfrm>
            <a:off x="228600" y="61912"/>
            <a:ext cx="38862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200" b="1">
                <a:solidFill>
                  <a:schemeClr val="bg1"/>
                </a:solidFill>
                <a:latin typeface="Georgia" panose="02040502050405020303" pitchFamily="18" charset="0"/>
                <a:ea typeface="MS PGothic" panose="020B0600070205080204" pitchFamily="34" charset="-128"/>
              </a:rPr>
              <a:t>The SARE Model</a:t>
            </a:r>
            <a:endParaRPr lang="en-US" altLang="en-US" sz="4200" b="1">
              <a:latin typeface="Georgia" panose="02040502050405020303" pitchFamily="18" charset="0"/>
              <a:ea typeface="MS PGothic" panose="020B0600070205080204" pitchFamily="34" charset="-128"/>
            </a:endParaRPr>
          </a:p>
        </p:txBody>
      </p:sp>
      <p:sp>
        <p:nvSpPr>
          <p:cNvPr id="12296" name="Text Box 31">
            <a:extLst>
              <a:ext uri="{FF2B5EF4-FFF2-40B4-BE49-F238E27FC236}">
                <a16:creationId xmlns:a16="http://schemas.microsoft.com/office/drawing/2014/main" id="{E2CD8D4C-A9F5-C563-E84A-EEC452B48876}"/>
              </a:ext>
            </a:extLst>
          </p:cNvPr>
          <p:cNvSpPr txBox="1">
            <a:spLocks noChangeArrowheads="1"/>
          </p:cNvSpPr>
          <p:nvPr>
            <p:custDataLst>
              <p:tags r:id="rId7"/>
            </p:custDataLst>
          </p:nvPr>
        </p:nvSpPr>
        <p:spPr bwMode="auto">
          <a:xfrm>
            <a:off x="0" y="1600200"/>
            <a:ext cx="4343401" cy="5234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Ins="73152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ct val="130000"/>
              </a:lnSpc>
              <a:spcBef>
                <a:spcPct val="0"/>
              </a:spcBef>
              <a:buFontTx/>
              <a:buNone/>
            </a:pPr>
            <a:r>
              <a:rPr lang="en-US" altLang="en-US" sz="2600" b="1" baseline="-25000" dirty="0">
                <a:solidFill>
                  <a:srgbClr val="C00000"/>
                </a:solidFill>
                <a:latin typeface="Trebuchet MS" panose="020B0703020202090204" pitchFamily="34" charset="0"/>
                <a:ea typeface="MS PGothic" panose="020B0600070205080204" pitchFamily="34" charset="-128"/>
              </a:rPr>
              <a:t>Successful SARE grantees are engaged in projects that are guided by the 3 principals of</a:t>
            </a:r>
          </a:p>
          <a:p>
            <a:pPr lvl="1" algn="ctr" eaLnBrk="1" hangingPunct="1">
              <a:lnSpc>
                <a:spcPct val="130000"/>
              </a:lnSpc>
              <a:spcBef>
                <a:spcPct val="0"/>
              </a:spcBef>
              <a:buFontTx/>
              <a:buNone/>
            </a:pPr>
            <a:r>
              <a:rPr lang="en-US" altLang="en-US" sz="2600" b="1" baseline="-25000" dirty="0">
                <a:solidFill>
                  <a:srgbClr val="C00000"/>
                </a:solidFill>
                <a:latin typeface="Trebuchet MS" panose="020B0703020202090204" pitchFamily="34" charset="0"/>
                <a:ea typeface="MS PGothic" panose="020B0600070205080204" pitchFamily="34" charset="-128"/>
              </a:rPr>
              <a:t>sustainability…</a:t>
            </a:r>
          </a:p>
          <a:p>
            <a:pPr lvl="1" eaLnBrk="1" hangingPunct="1">
              <a:lnSpc>
                <a:spcPct val="130000"/>
              </a:lnSpc>
              <a:spcBef>
                <a:spcPct val="0"/>
              </a:spcBef>
              <a:buFontTx/>
              <a:buNone/>
            </a:pPr>
            <a:endParaRPr lang="en-US" altLang="en-US" sz="2600" b="1" baseline="-25000" dirty="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dirty="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dirty="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dirty="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dirty="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dirty="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dirty="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dirty="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dirty="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dirty="0">
              <a:solidFill>
                <a:srgbClr val="EC4220"/>
              </a:solidFill>
              <a:latin typeface="Trebuchet MS" panose="020B0703020202090204" pitchFamily="34" charset="0"/>
              <a:ea typeface="MS PGothic" panose="020B0600070205080204" pitchFamily="34" charset="-128"/>
            </a:endParaRPr>
          </a:p>
          <a:p>
            <a:pPr lvl="1" algn="r" eaLnBrk="1" hangingPunct="1">
              <a:lnSpc>
                <a:spcPct val="130000"/>
              </a:lnSpc>
              <a:spcBef>
                <a:spcPct val="0"/>
              </a:spcBef>
              <a:buFontTx/>
              <a:buNone/>
            </a:pPr>
            <a:endParaRPr lang="en-US" altLang="en-US" sz="2400" b="1" baseline="-25000" dirty="0">
              <a:solidFill>
                <a:srgbClr val="EC4220"/>
              </a:solidFill>
              <a:latin typeface="Georgia" panose="02040502050405020303" pitchFamily="18" charset="0"/>
              <a:ea typeface="MS PGothic" panose="020B0600070205080204" pitchFamily="34" charset="-128"/>
            </a:endParaRPr>
          </a:p>
        </p:txBody>
      </p:sp>
      <p:grpSp>
        <p:nvGrpSpPr>
          <p:cNvPr id="12297" name="Group 6">
            <a:extLst>
              <a:ext uri="{FF2B5EF4-FFF2-40B4-BE49-F238E27FC236}">
                <a16:creationId xmlns:a16="http://schemas.microsoft.com/office/drawing/2014/main" id="{C0EB94D8-42D2-8A67-A5F5-936EFC079654}"/>
              </a:ext>
            </a:extLst>
          </p:cNvPr>
          <p:cNvGrpSpPr>
            <a:grpSpLocks/>
          </p:cNvGrpSpPr>
          <p:nvPr>
            <p:custDataLst>
              <p:tags r:id="rId8"/>
            </p:custDataLst>
          </p:nvPr>
        </p:nvGrpSpPr>
        <p:grpSpPr bwMode="auto">
          <a:xfrm>
            <a:off x="152400" y="3549650"/>
            <a:ext cx="3886200" cy="2841625"/>
            <a:chOff x="762032" y="2655597"/>
            <a:chExt cx="7339597" cy="5135311"/>
          </a:xfrm>
        </p:grpSpPr>
        <p:sp>
          <p:nvSpPr>
            <p:cNvPr id="12300" name="Text Box 8">
              <a:extLst>
                <a:ext uri="{FF2B5EF4-FFF2-40B4-BE49-F238E27FC236}">
                  <a16:creationId xmlns:a16="http://schemas.microsoft.com/office/drawing/2014/main" id="{1C0B5851-3B62-9290-D6C1-F502094FCE76}"/>
                </a:ext>
              </a:extLst>
            </p:cNvPr>
            <p:cNvSpPr txBox="1">
              <a:spLocks noChangeArrowheads="1"/>
            </p:cNvSpPr>
            <p:nvPr>
              <p:custDataLst>
                <p:tags r:id="rId9"/>
              </p:custDataLst>
            </p:nvPr>
          </p:nvSpPr>
          <p:spPr bwMode="auto">
            <a:xfrm>
              <a:off x="2879310" y="6066195"/>
              <a:ext cx="3639270" cy="172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b="1">
                  <a:solidFill>
                    <a:srgbClr val="C00000"/>
                  </a:solidFill>
                  <a:latin typeface="Trebuchet MS" panose="020B0703020202090204" pitchFamily="34" charset="0"/>
                  <a:ea typeface="MS PGothic" panose="020B0600070205080204" pitchFamily="34" charset="-128"/>
                </a:rPr>
                <a:t>Quality of Life</a:t>
              </a:r>
              <a:r>
                <a:rPr lang="en-US" altLang="en-US" sz="1400">
                  <a:solidFill>
                    <a:srgbClr val="C00000"/>
                  </a:solidFill>
                  <a:latin typeface="Trebuchet MS" panose="020B0703020202090204" pitchFamily="34" charset="0"/>
                  <a:ea typeface="MS PGothic" panose="020B0600070205080204" pitchFamily="34" charset="-128"/>
                </a:rPr>
                <a:t> </a:t>
              </a:r>
              <a:r>
                <a:rPr lang="en-US" altLang="en-US" sz="1400">
                  <a:latin typeface="Trebuchet MS" panose="020B0703020202090204" pitchFamily="34" charset="0"/>
                  <a:ea typeface="MS PGothic" panose="020B0600070205080204" pitchFamily="34" charset="-128"/>
                </a:rPr>
                <a:t>for farmers, ranchers, and their communities</a:t>
              </a:r>
            </a:p>
          </p:txBody>
        </p:sp>
        <p:sp>
          <p:nvSpPr>
            <p:cNvPr id="12301" name="Oval 10">
              <a:extLst>
                <a:ext uri="{FF2B5EF4-FFF2-40B4-BE49-F238E27FC236}">
                  <a16:creationId xmlns:a16="http://schemas.microsoft.com/office/drawing/2014/main" id="{007138AD-0C0D-0D9E-7FBB-6C3BBA9FC2FE}"/>
                </a:ext>
              </a:extLst>
            </p:cNvPr>
            <p:cNvSpPr>
              <a:spLocks noChangeArrowheads="1"/>
            </p:cNvSpPr>
            <p:nvPr>
              <p:custDataLst>
                <p:tags r:id="rId10"/>
              </p:custDataLst>
            </p:nvPr>
          </p:nvSpPr>
          <p:spPr bwMode="auto">
            <a:xfrm>
              <a:off x="2601989" y="4122195"/>
              <a:ext cx="2133600" cy="1828799"/>
            </a:xfrm>
            <a:prstGeom prst="ellipse">
              <a:avLst/>
            </a:prstGeom>
            <a:solidFill>
              <a:srgbClr val="CC6600">
                <a:alpha val="50195"/>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2302" name="Oval 11">
              <a:extLst>
                <a:ext uri="{FF2B5EF4-FFF2-40B4-BE49-F238E27FC236}">
                  <a16:creationId xmlns:a16="http://schemas.microsoft.com/office/drawing/2014/main" id="{507D2F85-3EC8-BF42-F0BD-74E8D4DC15CB}"/>
                </a:ext>
              </a:extLst>
            </p:cNvPr>
            <p:cNvSpPr>
              <a:spLocks noChangeArrowheads="1"/>
            </p:cNvSpPr>
            <p:nvPr>
              <p:custDataLst>
                <p:tags r:id="rId11"/>
              </p:custDataLst>
            </p:nvPr>
          </p:nvSpPr>
          <p:spPr bwMode="auto">
            <a:xfrm>
              <a:off x="3478023" y="3076459"/>
              <a:ext cx="2133600" cy="1828799"/>
            </a:xfrm>
            <a:prstGeom prst="ellipse">
              <a:avLst/>
            </a:prstGeom>
            <a:solidFill>
              <a:srgbClr val="008000">
                <a:alpha val="50195"/>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2303" name="Text Box 7">
              <a:extLst>
                <a:ext uri="{FF2B5EF4-FFF2-40B4-BE49-F238E27FC236}">
                  <a16:creationId xmlns:a16="http://schemas.microsoft.com/office/drawing/2014/main" id="{C4492BDC-661B-A093-9CB7-DFFA5A3BA636}"/>
                </a:ext>
              </a:extLst>
            </p:cNvPr>
            <p:cNvSpPr txBox="1">
              <a:spLocks noChangeArrowheads="1"/>
            </p:cNvSpPr>
            <p:nvPr>
              <p:custDataLst>
                <p:tags r:id="rId12"/>
              </p:custDataLst>
            </p:nvPr>
          </p:nvSpPr>
          <p:spPr bwMode="auto">
            <a:xfrm>
              <a:off x="762032" y="2655597"/>
              <a:ext cx="3236330" cy="13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b="1">
                  <a:solidFill>
                    <a:srgbClr val="C00000"/>
                  </a:solidFill>
                  <a:latin typeface="Trebuchet MS" panose="020B0703020202090204" pitchFamily="34" charset="0"/>
                  <a:ea typeface="MS PGothic" panose="020B0600070205080204" pitchFamily="34" charset="-128"/>
                </a:rPr>
                <a:t>Stewardship</a:t>
              </a:r>
              <a:r>
                <a:rPr lang="en-US" altLang="en-US" sz="1400">
                  <a:solidFill>
                    <a:srgbClr val="C00000"/>
                  </a:solidFill>
                  <a:latin typeface="Trebuchet MS" panose="020B0703020202090204" pitchFamily="34" charset="0"/>
                  <a:ea typeface="MS PGothic" panose="020B0600070205080204" pitchFamily="34" charset="-128"/>
                </a:rPr>
                <a:t> </a:t>
              </a:r>
              <a:r>
                <a:rPr lang="en-US" altLang="en-US" sz="1400">
                  <a:latin typeface="Trebuchet MS" panose="020B0703020202090204" pitchFamily="34" charset="0"/>
                  <a:ea typeface="MS PGothic" panose="020B0600070205080204" pitchFamily="34" charset="-128"/>
                </a:rPr>
                <a:t>of our nation’</a:t>
              </a:r>
              <a:r>
                <a:rPr lang="en-US" altLang="ja-JP" sz="1400">
                  <a:latin typeface="Trebuchet MS" panose="020B0703020202090204" pitchFamily="34" charset="0"/>
                </a:rPr>
                <a:t>s land and water</a:t>
              </a:r>
            </a:p>
          </p:txBody>
        </p:sp>
        <p:sp>
          <p:nvSpPr>
            <p:cNvPr id="12304" name="Text Box 6">
              <a:extLst>
                <a:ext uri="{FF2B5EF4-FFF2-40B4-BE49-F238E27FC236}">
                  <a16:creationId xmlns:a16="http://schemas.microsoft.com/office/drawing/2014/main" id="{5012450F-8728-2D61-2F2E-7B52E33C5403}"/>
                </a:ext>
              </a:extLst>
            </p:cNvPr>
            <p:cNvSpPr txBox="1">
              <a:spLocks noChangeArrowheads="1"/>
            </p:cNvSpPr>
            <p:nvPr>
              <p:custDataLst>
                <p:tags r:id="rId13"/>
              </p:custDataLst>
            </p:nvPr>
          </p:nvSpPr>
          <p:spPr bwMode="auto">
            <a:xfrm>
              <a:off x="5677037" y="2655597"/>
              <a:ext cx="2424592" cy="133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b="1">
                  <a:solidFill>
                    <a:srgbClr val="C00000"/>
                  </a:solidFill>
                  <a:latin typeface="Trebuchet MS" panose="020B0703020202090204" pitchFamily="34" charset="0"/>
                  <a:ea typeface="MS PGothic" panose="020B0600070205080204" pitchFamily="34" charset="-128"/>
                </a:rPr>
                <a:t>Economic viability</a:t>
              </a:r>
              <a:r>
                <a:rPr lang="en-US" altLang="en-US" sz="1400">
                  <a:solidFill>
                    <a:srgbClr val="C00000"/>
                  </a:solidFill>
                  <a:latin typeface="Trebuchet MS" panose="020B0703020202090204" pitchFamily="34" charset="0"/>
                  <a:ea typeface="MS PGothic" panose="020B0600070205080204" pitchFamily="34" charset="-128"/>
                </a:rPr>
                <a:t> </a:t>
              </a:r>
              <a:r>
                <a:rPr lang="en-US" altLang="en-US" sz="1400">
                  <a:latin typeface="Trebuchet MS" panose="020B0703020202090204" pitchFamily="34" charset="0"/>
                  <a:ea typeface="MS PGothic" panose="020B0600070205080204" pitchFamily="34" charset="-128"/>
                </a:rPr>
                <a:t>over the long term</a:t>
              </a:r>
            </a:p>
          </p:txBody>
        </p:sp>
        <p:sp>
          <p:nvSpPr>
            <p:cNvPr id="12305" name="Oval 9">
              <a:extLst>
                <a:ext uri="{FF2B5EF4-FFF2-40B4-BE49-F238E27FC236}">
                  <a16:creationId xmlns:a16="http://schemas.microsoft.com/office/drawing/2014/main" id="{10BF6F69-86DD-1BC4-34FE-DF8DAFF114F3}"/>
                </a:ext>
              </a:extLst>
            </p:cNvPr>
            <p:cNvSpPr>
              <a:spLocks noChangeArrowheads="1"/>
            </p:cNvSpPr>
            <p:nvPr>
              <p:custDataLst>
                <p:tags r:id="rId14"/>
              </p:custDataLst>
            </p:nvPr>
          </p:nvSpPr>
          <p:spPr bwMode="auto">
            <a:xfrm>
              <a:off x="4185038" y="4089270"/>
              <a:ext cx="2133600" cy="1861724"/>
            </a:xfrm>
            <a:prstGeom prst="ellipse">
              <a:avLst/>
            </a:prstGeom>
            <a:solidFill>
              <a:srgbClr val="0066FF">
                <a:alpha val="50195"/>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pic>
        <p:nvPicPr>
          <p:cNvPr id="12298" name="Picture 5" descr="SARE_NorthCentral_CMYK">
            <a:extLst>
              <a:ext uri="{FF2B5EF4-FFF2-40B4-BE49-F238E27FC236}">
                <a16:creationId xmlns:a16="http://schemas.microsoft.com/office/drawing/2014/main" id="{49D3372B-60B1-74DB-3271-6FD3C4787DB4}"/>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696200" y="5562600"/>
            <a:ext cx="1143000" cy="103187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299" name="Picture 2">
            <a:extLst>
              <a:ext uri="{FF2B5EF4-FFF2-40B4-BE49-F238E27FC236}">
                <a16:creationId xmlns:a16="http://schemas.microsoft.com/office/drawing/2014/main" id="{EC36169E-D0E7-0794-C4B3-13D3FB1B3C45}"/>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bwMode="auto">
          <a:xfrm>
            <a:off x="4343401" y="1"/>
            <a:ext cx="47545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881E670-0362-87CD-5261-593016DBA7EE}"/>
              </a:ext>
            </a:extLst>
          </p:cNvPr>
          <p:cNvSpPr>
            <a:spLocks noGrp="1" noChangeArrowheads="1"/>
          </p:cNvSpPr>
          <p:nvPr>
            <p:ph type="title"/>
            <p:custDataLst>
              <p:tags r:id="rId2"/>
            </p:custDataLst>
          </p:nvPr>
        </p:nvSpPr>
        <p:spPr>
          <a:xfrm>
            <a:off x="0" y="0"/>
            <a:ext cx="4724400" cy="1811338"/>
          </a:xfrm>
          <a:solidFill>
            <a:srgbClr val="5D2884"/>
          </a:solidFill>
        </p:spPr>
        <p:txBody>
          <a:bodyPr/>
          <a:lstStyle/>
          <a:p>
            <a:pPr eaLnBrk="1" hangingPunct="1"/>
            <a:r>
              <a:rPr lang="en-US" altLang="en-US" sz="3600">
                <a:solidFill>
                  <a:schemeClr val="bg1"/>
                </a:solidFill>
                <a:latin typeface="Georgia" panose="02040502050405020303" pitchFamily="18" charset="0"/>
              </a:rPr>
              <a:t>Youth Educator Grants</a:t>
            </a:r>
          </a:p>
        </p:txBody>
      </p:sp>
      <p:pic>
        <p:nvPicPr>
          <p:cNvPr id="14339" name="Picture 5" descr="SARE_NorthCentral_CMYK">
            <a:extLst>
              <a:ext uri="{FF2B5EF4-FFF2-40B4-BE49-F238E27FC236}">
                <a16:creationId xmlns:a16="http://schemas.microsoft.com/office/drawing/2014/main" id="{EA7DBD5B-E8C7-183E-2FE3-3B08A32559A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772400" y="5638800"/>
            <a:ext cx="1149350"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Box 5">
            <a:extLst>
              <a:ext uri="{FF2B5EF4-FFF2-40B4-BE49-F238E27FC236}">
                <a16:creationId xmlns:a16="http://schemas.microsoft.com/office/drawing/2014/main" id="{879F4043-90F9-B3E7-AAA3-58E894C889F2}"/>
              </a:ext>
            </a:extLst>
          </p:cNvPr>
          <p:cNvSpPr txBox="1">
            <a:spLocks noChangeArrowheads="1"/>
          </p:cNvSpPr>
          <p:nvPr>
            <p:custDataLst>
              <p:tags r:id="rId3"/>
            </p:custDataLst>
          </p:nvPr>
        </p:nvSpPr>
        <p:spPr bwMode="auto">
          <a:xfrm>
            <a:off x="0" y="1548854"/>
            <a:ext cx="4721225" cy="53091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27432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ts val="1200"/>
              </a:spcBef>
              <a:buFont typeface="Arial" panose="020B0604020202020204" pitchFamily="34" charset="0"/>
              <a:buChar char="•"/>
            </a:pPr>
            <a:r>
              <a:rPr lang="en-US" altLang="en-US" sz="2100" dirty="0">
                <a:solidFill>
                  <a:srgbClr val="57257D"/>
                </a:solidFill>
                <a:latin typeface="Trebuchet MS" panose="020B0703020202090204" pitchFamily="34" charset="0"/>
              </a:rPr>
              <a:t>Grants for educators to help young people and their families understand sustainable practices and see sustainable agriculture as a viable career option   </a:t>
            </a:r>
          </a:p>
          <a:p>
            <a:pPr lvl="1" eaLnBrk="1" hangingPunct="1">
              <a:spcBef>
                <a:spcPts val="1200"/>
              </a:spcBef>
              <a:buFont typeface="Arial" panose="020B0604020202020204" pitchFamily="34" charset="0"/>
              <a:buChar char="•"/>
            </a:pPr>
            <a:r>
              <a:rPr lang="en-US" altLang="en-US" sz="2100" dirty="0">
                <a:solidFill>
                  <a:srgbClr val="57257D"/>
                </a:solidFill>
                <a:latin typeface="Trebuchet MS" panose="020B0703020202090204" pitchFamily="34" charset="0"/>
              </a:rPr>
              <a:t>Up to $6,000 per project</a:t>
            </a:r>
          </a:p>
          <a:p>
            <a:pPr lvl="1" eaLnBrk="1" hangingPunct="1">
              <a:spcBef>
                <a:spcPts val="1200"/>
              </a:spcBef>
              <a:buFont typeface="Arial" panose="020B0604020202020204" pitchFamily="34" charset="0"/>
              <a:buChar char="•"/>
            </a:pPr>
            <a:r>
              <a:rPr lang="en-US" altLang="en-US" sz="2100" dirty="0">
                <a:solidFill>
                  <a:srgbClr val="57257D"/>
                </a:solidFill>
                <a:latin typeface="Trebuchet MS" panose="020B0703020202090204" pitchFamily="34" charset="0"/>
              </a:rPr>
              <a:t>Appropriate for vocational-ag teachers and other youth educators</a:t>
            </a:r>
          </a:p>
          <a:p>
            <a:pPr lvl="1" eaLnBrk="1" hangingPunct="1">
              <a:spcBef>
                <a:spcPts val="1200"/>
              </a:spcBef>
              <a:buFont typeface="Arial" panose="020B0604020202020204" pitchFamily="34" charset="0"/>
              <a:buChar char="•"/>
            </a:pPr>
            <a:r>
              <a:rPr lang="en-US" altLang="en-US" sz="2100" dirty="0">
                <a:solidFill>
                  <a:srgbClr val="57257D"/>
                </a:solidFill>
                <a:latin typeface="Trebuchet MS" panose="020B0703020202090204" pitchFamily="34" charset="0"/>
              </a:rPr>
              <a:t>15 projects funded per year</a:t>
            </a:r>
          </a:p>
          <a:p>
            <a:pPr lvl="1" eaLnBrk="1" hangingPunct="1">
              <a:spcBef>
                <a:spcPts val="1200"/>
              </a:spcBef>
              <a:buFont typeface="Arial" panose="020B0604020202020204" pitchFamily="34" charset="0"/>
              <a:buChar char="•"/>
            </a:pPr>
            <a:r>
              <a:rPr lang="en-US" altLang="en-US" sz="2100" dirty="0">
                <a:solidFill>
                  <a:srgbClr val="57257D"/>
                </a:solidFill>
                <a:latin typeface="Trebuchet MS" panose="020B0703020202090204" pitchFamily="34" charset="0"/>
              </a:rPr>
              <a:t>Coordinated by Joan Benjamin</a:t>
            </a:r>
            <a:endParaRPr lang="en-US" altLang="en-US" sz="2200" dirty="0">
              <a:latin typeface="Trebuchet MS" panose="020B0703020202090204" pitchFamily="34" charset="0"/>
            </a:endParaRPr>
          </a:p>
          <a:p>
            <a:pPr lvl="1" eaLnBrk="1" hangingPunct="1">
              <a:spcBef>
                <a:spcPts val="1200"/>
              </a:spcBef>
              <a:buFont typeface="Arial" panose="020B0604020202020204" pitchFamily="34" charset="0"/>
              <a:buChar char="•"/>
            </a:pPr>
            <a:endParaRPr lang="en-US" altLang="en-US" sz="2200" dirty="0">
              <a:latin typeface="Trebuchet MS" panose="020B0703020202090204" pitchFamily="34" charset="0"/>
            </a:endParaRPr>
          </a:p>
        </p:txBody>
      </p:sp>
      <p:sp>
        <p:nvSpPr>
          <p:cNvPr id="14341" name="TextBox 7">
            <a:extLst>
              <a:ext uri="{FF2B5EF4-FFF2-40B4-BE49-F238E27FC236}">
                <a16:creationId xmlns:a16="http://schemas.microsoft.com/office/drawing/2014/main" id="{43CB6FAC-B642-C3F1-96F7-2774B1220FFC}"/>
              </a:ext>
            </a:extLst>
          </p:cNvPr>
          <p:cNvSpPr txBox="1">
            <a:spLocks noChangeArrowheads="1"/>
          </p:cNvSpPr>
          <p:nvPr>
            <p:custDataLst>
              <p:tags r:id="rId4"/>
            </p:custDataLst>
          </p:nvPr>
        </p:nvSpPr>
        <p:spPr bwMode="auto">
          <a:xfrm>
            <a:off x="4876800" y="6477000"/>
            <a:ext cx="1981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Nathan Papendorf</a:t>
            </a:r>
          </a:p>
        </p:txBody>
      </p:sp>
      <p:pic>
        <p:nvPicPr>
          <p:cNvPr id="14342" name="Picture 1">
            <a:extLst>
              <a:ext uri="{FF2B5EF4-FFF2-40B4-BE49-F238E27FC236}">
                <a16:creationId xmlns:a16="http://schemas.microsoft.com/office/drawing/2014/main" id="{74614D2B-261A-5F9D-B14C-FEC94AEA6342}"/>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4648200" y="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a:extLst>
              <a:ext uri="{FF2B5EF4-FFF2-40B4-BE49-F238E27FC236}">
                <a16:creationId xmlns:a16="http://schemas.microsoft.com/office/drawing/2014/main" id="{1B71667B-84EB-9F77-7A14-83A2B72D9863}"/>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4648200" y="3414713"/>
            <a:ext cx="4495800"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B04E50E5-FA7D-61C7-11E7-2B66F62E79C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38" y="1449388"/>
            <a:ext cx="8950325"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AC10075-7CE3-C986-5406-04D874A2C138}"/>
              </a:ext>
            </a:extLst>
          </p:cNvPr>
          <p:cNvSpPr>
            <a:spLocks noGrp="1"/>
          </p:cNvSpPr>
          <p:nvPr>
            <p:ph type="title"/>
          </p:nvPr>
        </p:nvSpPr>
        <p:spPr>
          <a:xfrm>
            <a:off x="0" y="0"/>
            <a:ext cx="9144000" cy="1295400"/>
          </a:xfrm>
          <a:solidFill>
            <a:srgbClr val="008000"/>
          </a:solidFill>
        </p:spPr>
        <p:txBody>
          <a:bodyPr>
            <a:normAutofit fontScale="90000"/>
          </a:bodyPr>
          <a:lstStyle/>
          <a:p>
            <a:pPr algn="l">
              <a:defRPr/>
            </a:pPr>
            <a:br>
              <a:rPr lang="en-US" sz="3100" b="1" dirty="0">
                <a:latin typeface="Georgia" panose="02040502050405020303" pitchFamily="18" charset="0"/>
              </a:rPr>
            </a:br>
            <a:r>
              <a:rPr lang="en-US" sz="3100" b="1" dirty="0">
                <a:solidFill>
                  <a:schemeClr val="bg1"/>
                </a:solidFill>
                <a:latin typeface="Georgia" panose="02040502050405020303" pitchFamily="18" charset="0"/>
              </a:rPr>
              <a:t>Grant Writing Help: </a:t>
            </a:r>
            <a:r>
              <a:rPr lang="en-US" sz="2700" dirty="0">
                <a:solidFill>
                  <a:schemeClr val="bg1"/>
                </a:solidFill>
                <a:latin typeface="Georgia" panose="02040502050405020303" pitchFamily="18" charset="0"/>
              </a:rPr>
              <a:t>Each NCR-SARE State has one or more State SARE Coordinators. Find your state coordinator here.</a:t>
            </a:r>
            <a:endParaRPr lang="en-US" sz="2700" dirty="0">
              <a:latin typeface="Georgia" panose="02040502050405020303" pitchFamily="18" charset="0"/>
            </a:endParaRPr>
          </a:p>
        </p:txBody>
      </p:sp>
      <p:sp>
        <p:nvSpPr>
          <p:cNvPr id="5" name="Right Arrow 4">
            <a:extLst>
              <a:ext uri="{FF2B5EF4-FFF2-40B4-BE49-F238E27FC236}">
                <a16:creationId xmlns:a16="http://schemas.microsoft.com/office/drawing/2014/main" id="{7C4F3D4D-5056-15AE-6883-8F897BE55BA1}"/>
              </a:ext>
            </a:extLst>
          </p:cNvPr>
          <p:cNvSpPr/>
          <p:nvPr/>
        </p:nvSpPr>
        <p:spPr>
          <a:xfrm rot="19877414">
            <a:off x="6896100" y="2940050"/>
            <a:ext cx="917575" cy="3937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3D5D-FA22-9CE4-2618-1F9F6790C239}"/>
              </a:ext>
            </a:extLst>
          </p:cNvPr>
          <p:cNvSpPr>
            <a:spLocks noGrp="1"/>
          </p:cNvSpPr>
          <p:nvPr>
            <p:ph type="title"/>
          </p:nvPr>
        </p:nvSpPr>
        <p:spPr>
          <a:xfrm>
            <a:off x="2066925" y="0"/>
            <a:ext cx="7077075" cy="1752600"/>
          </a:xfrm>
          <a:solidFill>
            <a:srgbClr val="008000"/>
          </a:solidFill>
        </p:spPr>
        <p:txBody>
          <a:bodyPr>
            <a:normAutofit fontScale="90000"/>
          </a:bodyPr>
          <a:lstStyle/>
          <a:p>
            <a:pPr algn="l">
              <a:defRPr/>
            </a:pPr>
            <a:br>
              <a:rPr lang="en-US" dirty="0"/>
            </a:br>
            <a:r>
              <a:rPr lang="en-US" dirty="0">
                <a:solidFill>
                  <a:schemeClr val="bg1"/>
                </a:solidFill>
              </a:rPr>
              <a:t>More Grant Writing Help: </a:t>
            </a:r>
            <a:br>
              <a:rPr lang="en-US" dirty="0">
                <a:solidFill>
                  <a:schemeClr val="bg1"/>
                </a:solidFill>
              </a:rPr>
            </a:br>
            <a:r>
              <a:rPr lang="en-US" sz="2700" b="1" dirty="0">
                <a:solidFill>
                  <a:schemeClr val="bg1"/>
                </a:solidFill>
              </a:rPr>
              <a:t>Grants </a:t>
            </a:r>
            <a:r>
              <a:rPr lang="en-US" sz="2700" b="1" dirty="0">
                <a:solidFill>
                  <a:schemeClr val="bg1"/>
                </a:solidFill>
                <a:latin typeface="Georgia" panose="02040502050405020303" pitchFamily="18" charset="0"/>
              </a:rPr>
              <a:t>Advising</a:t>
            </a:r>
            <a:r>
              <a:rPr lang="en-US" sz="2700" b="1" dirty="0">
                <a:solidFill>
                  <a:schemeClr val="bg1"/>
                </a:solidFill>
              </a:rPr>
              <a:t> for Youth Educators in the Midwest</a:t>
            </a:r>
            <a:br>
              <a:rPr lang="en-US" b="1" dirty="0"/>
            </a:br>
            <a:endParaRPr lang="en-US" dirty="0"/>
          </a:p>
        </p:txBody>
      </p:sp>
      <p:sp>
        <p:nvSpPr>
          <p:cNvPr id="3" name="Content Placeholder 2">
            <a:extLst>
              <a:ext uri="{FF2B5EF4-FFF2-40B4-BE49-F238E27FC236}">
                <a16:creationId xmlns:a16="http://schemas.microsoft.com/office/drawing/2014/main" id="{D647884D-D1AE-A3C4-87AB-0743A62CA623}"/>
              </a:ext>
            </a:extLst>
          </p:cNvPr>
          <p:cNvSpPr>
            <a:spLocks noGrp="1"/>
          </p:cNvSpPr>
          <p:nvPr>
            <p:ph sz="half" idx="1"/>
          </p:nvPr>
        </p:nvSpPr>
        <p:spPr>
          <a:xfrm>
            <a:off x="228600" y="1295400"/>
            <a:ext cx="2286000" cy="5410200"/>
          </a:xfrm>
        </p:spPr>
        <p:txBody>
          <a:bodyPr>
            <a:normAutofit/>
          </a:bodyPr>
          <a:lstStyle/>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a:defRPr/>
            </a:pPr>
            <a:endParaRPr lang="en-US" dirty="0"/>
          </a:p>
        </p:txBody>
      </p:sp>
      <p:sp useBgFill="1">
        <p:nvSpPr>
          <p:cNvPr id="18437" name="Rectangle 5">
            <a:extLst>
              <a:ext uri="{FF2B5EF4-FFF2-40B4-BE49-F238E27FC236}">
                <a16:creationId xmlns:a16="http://schemas.microsoft.com/office/drawing/2014/main" id="{E02CE88A-57FA-7824-4C19-34420E791BCC}"/>
              </a:ext>
            </a:extLst>
          </p:cNvPr>
          <p:cNvSpPr>
            <a:spLocks noChangeArrowheads="1"/>
          </p:cNvSpPr>
          <p:nvPr/>
        </p:nvSpPr>
        <p:spPr bwMode="auto">
          <a:xfrm>
            <a:off x="1143000" y="2036853"/>
            <a:ext cx="7077075" cy="3970318"/>
          </a:xfrm>
          <a:prstGeom prst="rect">
            <a:avLst/>
          </a:prstGeom>
          <a:ln w="952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R="0" lvl="0">
              <a:spcBef>
                <a:spcPts val="0"/>
              </a:spcBef>
              <a:spcAft>
                <a:spcPts val="0"/>
              </a:spcAft>
              <a:buNone/>
              <a:tabLst>
                <a:tab pos="-914400" algn="l"/>
                <a:tab pos="457200" algn="l"/>
              </a:tabLst>
            </a:pPr>
            <a:endParaRPr lang="en-US" sz="1800" dirty="0">
              <a:effectLst/>
              <a:latin typeface="Times New Roman" panose="02020603050405020304" pitchFamily="18" charset="0"/>
              <a:ea typeface="Times New Roman" panose="02020603050405020304" pitchFamily="18" charset="0"/>
            </a:endParaRPr>
          </a:p>
          <a:p>
            <a:pPr marR="0" lvl="0">
              <a:spcBef>
                <a:spcPts val="0"/>
              </a:spcBef>
              <a:spcAft>
                <a:spcPts val="0"/>
              </a:spcAft>
              <a:buNone/>
              <a:tabLst>
                <a:tab pos="-914400" algn="l"/>
                <a:tab pos="457200" algn="l"/>
              </a:tabLst>
            </a:pPr>
            <a:r>
              <a:rPr lang="en-US" sz="1800" dirty="0">
                <a:effectLst/>
                <a:latin typeface="Times New Roman" panose="02020603050405020304" pitchFamily="18" charset="0"/>
                <a:ea typeface="Times New Roman" panose="02020603050405020304" pitchFamily="18" charset="0"/>
              </a:rPr>
              <a:t>Michael Fields Agricultural Institute (MFAI) provides </a:t>
            </a:r>
            <a:r>
              <a:rPr lang="en-US" sz="1800" b="1" dirty="0">
                <a:solidFill>
                  <a:srgbClr val="FF0000"/>
                </a:solidFill>
                <a:effectLst/>
                <a:latin typeface="Times New Roman" panose="02020603050405020304" pitchFamily="18" charset="0"/>
                <a:ea typeface="Times New Roman" panose="02020603050405020304" pitchFamily="18" charset="0"/>
              </a:rPr>
              <a:t>free</a:t>
            </a:r>
            <a:r>
              <a:rPr lang="en-US" sz="1800" dirty="0">
                <a:effectLst/>
                <a:latin typeface="Times New Roman" panose="02020603050405020304" pitchFamily="18" charset="0"/>
                <a:ea typeface="Times New Roman" panose="02020603050405020304" pitchFamily="18" charset="0"/>
              </a:rPr>
              <a:t> Grants Advising services to youth educators applying for NCR-SARE Youth Educator Grants. MFAI Grants Advising services are also open to all Midwestern farmers, agricultural entrepreneurs and institutions. Their services include help applying to SARE and non-SARE grant programs, as well as loan, and cost-share programs of state, federal, and private sources. </a:t>
            </a:r>
          </a:p>
          <a:p>
            <a:pPr marR="0" lvl="0">
              <a:spcBef>
                <a:spcPts val="0"/>
              </a:spcBef>
              <a:spcAft>
                <a:spcPts val="0"/>
              </a:spcAft>
              <a:buNone/>
              <a:tabLst>
                <a:tab pos="-914400" algn="l"/>
                <a:tab pos="457200" algn="l"/>
              </a:tabLst>
            </a:pPr>
            <a:endParaRPr lang="en-US" sz="1800" dirty="0">
              <a:latin typeface="Times New Roman" panose="02020603050405020304" pitchFamily="18" charset="0"/>
              <a:ea typeface="Times New Roman" panose="02020603050405020304" pitchFamily="18" charset="0"/>
            </a:endParaRPr>
          </a:p>
          <a:p>
            <a:pPr marR="0" lvl="0">
              <a:spcBef>
                <a:spcPts val="0"/>
              </a:spcBef>
              <a:spcAft>
                <a:spcPts val="0"/>
              </a:spcAft>
              <a:buNone/>
              <a:tabLst>
                <a:tab pos="-914400" algn="l"/>
                <a:tab pos="457200" algn="l"/>
              </a:tabLst>
            </a:pPr>
            <a:r>
              <a:rPr lang="en-US" sz="1800" b="1" dirty="0">
                <a:effectLst/>
                <a:latin typeface="Times New Roman" panose="02020603050405020304" pitchFamily="18" charset="0"/>
                <a:ea typeface="Times New Roman" panose="02020603050405020304" pitchFamily="18" charset="0"/>
              </a:rPr>
              <a:t>For help, contact MFAI Grants Advisor, Wren Almitra at: </a:t>
            </a:r>
            <a:r>
              <a:rPr lang="en-US" sz="1800" b="1" u="sng" dirty="0">
                <a:solidFill>
                  <a:srgbClr val="0000FF"/>
                </a:solidFill>
                <a:effectLst/>
                <a:latin typeface="Times New Roman" panose="02020603050405020304" pitchFamily="18" charset="0"/>
                <a:ea typeface="Times New Roman" panose="02020603050405020304" pitchFamily="18" charset="0"/>
                <a:hlinkClick r:id="rId3"/>
              </a:rPr>
              <a:t>grants@michaelfields.org</a:t>
            </a:r>
            <a:r>
              <a:rPr lang="en-US" sz="1800" b="1" dirty="0">
                <a:effectLst/>
                <a:latin typeface="Times New Roman" panose="02020603050405020304" pitchFamily="18" charset="0"/>
                <a:ea typeface="Times New Roman" panose="02020603050405020304" pitchFamily="18" charset="0"/>
              </a:rPr>
              <a:t> or 719-318-7936.  </a:t>
            </a: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a:spcBef>
                <a:spcPct val="0"/>
              </a:spcBef>
              <a:buFontTx/>
              <a:buNone/>
            </a:pPr>
            <a:r>
              <a:rPr lang="en-US" altLang="en-US" sz="1800" dirty="0">
                <a:latin typeface="Times New Roman" panose="02020603050405020304" pitchFamily="18" charset="0"/>
                <a:cs typeface="Times New Roman" panose="02020603050405020304" pitchFamily="18" charset="0"/>
              </a:rPr>
              <a:t>For more information see: </a:t>
            </a:r>
          </a:p>
          <a:p>
            <a:pPr>
              <a:spcBef>
                <a:spcPct val="0"/>
              </a:spcBef>
              <a:buFontTx/>
              <a:buNone/>
            </a:pPr>
            <a:r>
              <a:rPr lang="en-US" altLang="en-US" sz="1800" u="sng" dirty="0">
                <a:solidFill>
                  <a:srgbClr val="0000FF"/>
                </a:solidFill>
                <a:latin typeface="Times New Roman" panose="02020603050405020304" pitchFamily="18" charset="0"/>
                <a:cs typeface="Times New Roman" panose="02020603050405020304" pitchFamily="18" charset="0"/>
                <a:hlinkClick r:id="rId4"/>
              </a:rPr>
              <a:t>http://www.michaelfields.org/grant-advising-resources/</a:t>
            </a:r>
            <a:r>
              <a:rPr lang="en-US" altLang="en-US" sz="1800" dirty="0">
                <a:latin typeface="Times New Roman" panose="02020603050405020304" pitchFamily="18" charset="0"/>
                <a:cs typeface="Times New Roman" panose="02020603050405020304" pitchFamily="18" charset="0"/>
              </a:rPr>
              <a:t>.</a:t>
            </a:r>
          </a:p>
          <a:p>
            <a:pPr>
              <a:spcBef>
                <a:spcPct val="0"/>
              </a:spcBef>
              <a:buFontTx/>
              <a:buNone/>
            </a:pPr>
            <a:endParaRPr lang="en-US" altLang="en-US" sz="1800" dirty="0">
              <a:latin typeface="Times New Roman" panose="02020603050405020304" pitchFamily="18" charset="0"/>
              <a:cs typeface="Times New Roman" panose="02020603050405020304" pitchFamily="18" charset="0"/>
            </a:endParaRPr>
          </a:p>
        </p:txBody>
      </p:sp>
      <p:pic>
        <p:nvPicPr>
          <p:cNvPr id="18436" name="Picture 2">
            <a:extLst>
              <a:ext uri="{FF2B5EF4-FFF2-40B4-BE49-F238E27FC236}">
                <a16:creationId xmlns:a16="http://schemas.microsoft.com/office/drawing/2014/main" id="{5FC67F6E-5DB3-E8CC-534D-A3B10593F84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8223" y="237377"/>
            <a:ext cx="16478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FA9BF3-6C44-166A-4EAC-A11AC3C9351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8500" y="-28450"/>
            <a:ext cx="9078832" cy="5362450"/>
          </a:xfrm>
          <a:prstGeom prst="rect">
            <a:avLst/>
          </a:prstGeom>
          <a:ln w="38100">
            <a:solidFill>
              <a:schemeClr val="tx1"/>
            </a:solidFill>
          </a:ln>
          <a:extLst>
            <a:ext uri="{53640926-AAD7-44D8-BBD7-CCE9431645EC}">
              <a14:shadowObscured xmlns:a14="http://schemas.microsoft.com/office/drawing/2010/main"/>
            </a:ext>
          </a:extLst>
        </p:spPr>
      </p:pic>
      <p:sp>
        <p:nvSpPr>
          <p:cNvPr id="3" name="Right Arrow 2">
            <a:extLst>
              <a:ext uri="{FF2B5EF4-FFF2-40B4-BE49-F238E27FC236}">
                <a16:creationId xmlns:a16="http://schemas.microsoft.com/office/drawing/2014/main" id="{A5260DD4-7123-CC94-557D-58697E69D232}"/>
              </a:ext>
            </a:extLst>
          </p:cNvPr>
          <p:cNvSpPr/>
          <p:nvPr/>
        </p:nvSpPr>
        <p:spPr>
          <a:xfrm rot="18553618">
            <a:off x="736694" y="367360"/>
            <a:ext cx="676275" cy="2555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ight Arrow 9">
            <a:extLst>
              <a:ext uri="{FF2B5EF4-FFF2-40B4-BE49-F238E27FC236}">
                <a16:creationId xmlns:a16="http://schemas.microsoft.com/office/drawing/2014/main" id="{81EEC488-1F36-E88B-41F1-2F7ED09877A7}"/>
              </a:ext>
            </a:extLst>
          </p:cNvPr>
          <p:cNvSpPr/>
          <p:nvPr>
            <p:custDataLst>
              <p:tags r:id="rId2"/>
            </p:custDataLst>
          </p:nvPr>
        </p:nvSpPr>
        <p:spPr>
          <a:xfrm rot="1594910">
            <a:off x="232261" y="4429674"/>
            <a:ext cx="1210953" cy="403225"/>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TextBox 3">
            <a:extLst>
              <a:ext uri="{FF2B5EF4-FFF2-40B4-BE49-F238E27FC236}">
                <a16:creationId xmlns:a16="http://schemas.microsoft.com/office/drawing/2014/main" id="{0A968BD8-82E3-F571-0A4A-39AB707FFB3F}"/>
              </a:ext>
            </a:extLst>
          </p:cNvPr>
          <p:cNvSpPr txBox="1"/>
          <p:nvPr/>
        </p:nvSpPr>
        <p:spPr>
          <a:xfrm>
            <a:off x="268374" y="5411987"/>
            <a:ext cx="8785555" cy="1200329"/>
          </a:xfrm>
          <a:prstGeom prst="rect">
            <a:avLst/>
          </a:prstGeom>
          <a:noFill/>
          <a:ln w="12700">
            <a:solidFill>
              <a:schemeClr val="tx1"/>
            </a:solidFill>
          </a:ln>
        </p:spPr>
        <p:txBody>
          <a:bodyPr wrap="square" rtlCol="0">
            <a:spAutoFit/>
          </a:bodyPr>
          <a:lstStyle/>
          <a:p>
            <a:r>
              <a:rPr lang="en-US" dirty="0"/>
              <a:t>Click on “Learn more” to see the Call for Proposals. It contains important instructions.</a:t>
            </a:r>
          </a:p>
          <a:p>
            <a:endParaRPr lang="en-US" dirty="0"/>
          </a:p>
          <a:p>
            <a:r>
              <a:rPr lang="en-US" dirty="0"/>
              <a:t>Click on “Apply Now” when you have read the instructions and are ready to start your online grant application.</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YEd presentation 2020&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UMConnect Server&quot;/&gt;&lt;property id=&quot;20192&quot; value=&quot;http://umconnect.umn.edu&quot;/&gt;&lt;property id=&quot;20193&quot; value=&quot;-1&quot;/&gt;&lt;property id=&quot;20224&quot; value=&quot;C:\Users\jandreas\Desktop&quot;/&gt;&lt;property id=&quot;20250&quot; value=&quot;6&quot;/&gt;&lt;property id=&quot;20251&quot; value=&quot;1&quot;/&gt;&lt;property id=&quot;20259&quot; value=&quot;0&quot;/&gt;&lt;property id=&quot;20262&quot; value=&quot;19683372&quot;/&gt;&lt;property id=&quot;20263&quot; value=&quot;1&quot;/&gt;&lt;property id=&quot;20264&quot; value=&quot;1&quot;/&gt;&lt;property id=&quot;20519&quot; value=&quot;0&quot;/&gt;&lt;property id=&quot;20700&quot; value=&quot;0&quot;/&gt;&lt;object type=&quot;2&quot; unique_id=&quot;10500&quot;&gt;&lt;object type=&quot;3&quot; unique_id=&quot;10501&quot;&gt;&lt;property id=&quot;20148&quot; value=&quot;5&quot;/&gt;&lt;property id=&quot;20300&quot; value=&quot;Slide 1 - &amp;quot;Introduction&amp;quot;&quot;/&gt;&lt;property id=&quot;20303&quot; value=&quot;-1&quot;/&gt;&lt;property id=&quot;20307&quot; value=&quot;257&quot;/&gt;&lt;property id=&quot;20309&quot; value=&quot;-1&quot;/&gt;&lt;/object&gt;&lt;object type=&quot;3&quot; unique_id=&quot;11581&quot;&gt;&lt;property id=&quot;20148&quot; value=&quot;5&quot;/&gt;&lt;property id=&quot;20300&quot; value=&quot;Slide 10&quot;/&gt;&lt;property id=&quot;20303&quot; value=&quot;-1&quot;/&gt;&lt;property id=&quot;20307&quot; value=&quot;295&quot;/&gt;&lt;property id=&quot;20309&quot; value=&quot;-1&quot;/&gt;&lt;/object&gt;&lt;object type=&quot;3&quot; unique_id=&quot;25664&quot;&gt;&lt;property id=&quot;20148&quot; value=&quot;5&quot;/&gt;&lt;property id=&quot;20300&quot; value=&quot;Slide 2 - &amp;quot; What is SARE? &amp;quot;&quot;/&gt;&lt;property id=&quot;20303&quot; value=&quot;-1&quot;/&gt;&lt;property id=&quot;20307&quot; value=&quot;302&quot;/&gt;&lt;property id=&quot;20309&quot; value=&quot;-1&quot;/&gt;&lt;/object&gt;&lt;object type=&quot;3&quot; unique_id=&quot;25665&quot;&gt;&lt;property id=&quot;20148&quot; value=&quot;5&quot;/&gt;&lt;property id=&quot;20300&quot; value=&quot;Slide 3 - &amp;quot;A Different  Kind of  Grant Program&amp;quot;&quot;/&gt;&lt;property id=&quot;20303&quot; value=&quot;-1&quot;/&gt;&lt;property id=&quot;20307&quot; value=&quot;303&quot;/&gt;&lt;property id=&quot;20309&quot; value=&quot;-1&quot;/&gt;&lt;/object&gt;&lt;object type=&quot;3&quot; unique_id=&quot;25666&quot;&gt;&lt;property id=&quot;20148&quot; value=&quot;5&quot;/&gt;&lt;property id=&quot;20300&quot; value=&quot;Slide 4 - &amp;quot;The SARE Model&amp;quot;&quot;/&gt;&lt;property id=&quot;20303&quot; value=&quot;-1&quot;/&gt;&lt;property id=&quot;20307&quot; value=&quot;304&quot;/&gt;&lt;property id=&quot;20309&quot; value=&quot;-1&quot;/&gt;&lt;/object&gt;&lt;object type=&quot;3&quot; unique_id=&quot;25667&quot;&gt;&lt;property id=&quot;20148&quot; value=&quot;5&quot;/&gt;&lt;property id=&quot;20300&quot; value=&quot;Slide 5 - &amp;quot;The Three Principles&amp;quot;&quot;/&gt;&lt;property id=&quot;20303&quot; value=&quot;-1&quot;/&gt;&lt;property id=&quot;20307&quot; value=&quot;305&quot;/&gt;&lt;property id=&quot;20309&quot; value=&quot;-1&quot;/&gt;&lt;/object&gt;&lt;object type=&quot;3&quot; unique_id=&quot;25669&quot;&gt;&lt;property id=&quot;20148&quot; value=&quot;5&quot;/&gt;&lt;property id=&quot;20300&quot; value=&quot;Slide 6 - &amp;quot;Youth Educator Grants&amp;quot;&quot;/&gt;&lt;property id=&quot;20303&quot; value=&quot;-1&quot;/&gt;&lt;property id=&quot;20307&quot; value=&quot;300&quot;/&gt;&lt;property id=&quot;20309&quot; value=&quot;-1&quot;/&gt;&lt;/object&gt;&lt;object type=&quot;3&quot; unique_id=&quot;30238&quot;&gt;&lt;property id=&quot;20148&quot; value=&quot;5&quot;/&gt;&lt;property id=&quot;20300&quot; value=&quot;Slide 12&quot;/&gt;&lt;property id=&quot;20303&quot; value=&quot;-1&quot;/&gt;&lt;property id=&quot;20307&quot; value=&quot;312&quot;/&gt;&lt;property id=&quot;20309&quot; value=&quot;-1&quot;/&gt;&lt;/object&gt;&lt;object type=&quot;3&quot; unique_id=&quot;30239&quot;&gt;&lt;property id=&quot;20148&quot; value=&quot;5&quot;/&gt;&lt;property id=&quot;20300&quot; value=&quot;Slide 13&quot;/&gt;&lt;property id=&quot;20303&quot; value=&quot;-1&quot;/&gt;&lt;property id=&quot;20307&quot; value=&quot;313&quot;/&gt;&lt;property id=&quot;20309&quot; value=&quot;-1&quot;/&gt;&lt;/object&gt;&lt;object type=&quot;3&quot; unique_id=&quot;30242&quot;&gt;&lt;property id=&quot;20148&quot; value=&quot;5&quot;/&gt;&lt;property id=&quot;20300&quot; value=&quot;Slide 16&quot;/&gt;&lt;property id=&quot;20303&quot; value=&quot;-1&quot;/&gt;&lt;property id=&quot;20307&quot; value=&quot;316&quot;/&gt;&lt;property id=&quot;20309&quot; value=&quot;-1&quot;/&gt;&lt;/object&gt;&lt;object type=&quot;3&quot; unique_id=&quot;30244&quot;&gt;&lt;property id=&quot;20148&quot; value=&quot;5&quot;/&gt;&lt;property id=&quot;20300&quot; value=&quot;Slide 18&quot;/&gt;&lt;property id=&quot;20303&quot; value=&quot;-1&quot;/&gt;&lt;property id=&quot;20307&quot; value=&quot;318&quot;/&gt;&lt;property id=&quot;20309&quot; value=&quot;-1&quot;/&gt;&lt;/object&gt;&lt;object type=&quot;3&quot; unique_id=&quot;30426&quot;&gt;&lt;property id=&quot;20148&quot; value=&quot;5&quot;/&gt;&lt;property id=&quot;20300&quot; value=&quot;Slide 24&quot;/&gt;&lt;property id=&quot;20303&quot; value=&quot;-1&quot;/&gt;&lt;property id=&quot;20307&quot; value=&quot;324&quot;/&gt;&lt;property id=&quot;20309&quot; value=&quot;-1&quot;/&gt;&lt;/object&gt;&lt;object type=&quot;3&quot; unique_id=&quot;30427&quot;&gt;&lt;property id=&quot;20148&quot; value=&quot;5&quot;/&gt;&lt;property id=&quot;20300&quot; value=&quot;Slide 25&quot;/&gt;&lt;property id=&quot;20303&quot; value=&quot;-1&quot;/&gt;&lt;property id=&quot;20307&quot; value=&quot;330&quot;/&gt;&lt;property id=&quot;20309&quot; value=&quot;-1&quot;/&gt;&lt;/object&gt;&lt;object type=&quot;3&quot; unique_id=&quot;30429&quot;&gt;&lt;property id=&quot;20148&quot; value=&quot;5&quot;/&gt;&lt;property id=&quot;20300&quot; value=&quot;Slide 26&quot;/&gt;&lt;property id=&quot;20303&quot; value=&quot;-1&quot;/&gt;&lt;property id=&quot;20307&quot; value=&quot;332&quot;/&gt;&lt;property id=&quot;20309&quot; value=&quot;-1&quot;/&gt;&lt;/object&gt;&lt;object type=&quot;3&quot; unique_id=&quot;30430&quot;&gt;&lt;property id=&quot;20148&quot; value=&quot;5&quot;/&gt;&lt;property id=&quot;20300&quot; value=&quot;Slide 27&quot;/&gt;&lt;property id=&quot;20303&quot; value=&quot;-1&quot;/&gt;&lt;property id=&quot;20307&quot; value=&quot;333&quot;/&gt;&lt;property id=&quot;20309&quot; value=&quot;-1&quot;/&gt;&lt;/object&gt;&lt;object type=&quot;3&quot; unique_id=&quot;30433&quot;&gt;&lt;property id=&quot;20148&quot; value=&quot;5&quot;/&gt;&lt;property id=&quot;20300&quot; value=&quot;Slide 30&quot;/&gt;&lt;property id=&quot;20303&quot; value=&quot;-1&quot;/&gt;&lt;property id=&quot;20307&quot; value=&quot;336&quot;/&gt;&lt;property id=&quot;20309&quot; value=&quot;-1&quot;/&gt;&lt;/object&gt;&lt;object type=&quot;3&quot; unique_id=&quot;30434&quot;&gt;&lt;property id=&quot;20148&quot; value=&quot;5&quot;/&gt;&lt;property id=&quot;20300&quot; value=&quot;Slide 31&quot;/&gt;&lt;property id=&quot;20303&quot; value=&quot;-1&quot;/&gt;&lt;property id=&quot;20307&quot; value=&quot;337&quot;/&gt;&lt;property id=&quot;20309&quot; value=&quot;-1&quot;/&gt;&lt;/object&gt;&lt;object type=&quot;3&quot; unique_id=&quot;30435&quot;&gt;&lt;property id=&quot;20148&quot; value=&quot;5&quot;/&gt;&lt;property id=&quot;20300&quot; value=&quot;Slide 32&quot;/&gt;&lt;property id=&quot;20303&quot; value=&quot;-1&quot;/&gt;&lt;property id=&quot;20307&quot; value=&quot;338&quot;/&gt;&lt;property id=&quot;20309&quot; value=&quot;-1&quot;/&gt;&lt;/object&gt;&lt;object type=&quot;3&quot; unique_id=&quot;30436&quot;&gt;&lt;property id=&quot;20148&quot; value=&quot;5&quot;/&gt;&lt;property id=&quot;20300&quot; value=&quot;Slide 33&quot;/&gt;&lt;property id=&quot;20303&quot; value=&quot;-1&quot;/&gt;&lt;property id=&quot;20307&quot; value=&quot;339&quot;/&gt;&lt;property id=&quot;20309&quot; value=&quot;-1&quot;/&gt;&lt;/object&gt;&lt;object type=&quot;3&quot; unique_id=&quot;30437&quot;&gt;&lt;property id=&quot;20148&quot; value=&quot;5&quot;/&gt;&lt;property id=&quot;20300&quot; value=&quot;Slide 34&quot;/&gt;&lt;property id=&quot;20303&quot; value=&quot;-1&quot;/&gt;&lt;property id=&quot;20307&quot; value=&quot;340&quot;/&gt;&lt;property id=&quot;20309&quot; value=&quot;-1&quot;/&gt;&lt;/object&gt;&lt;object type=&quot;3&quot; unique_id=&quot;31034&quot;&gt;&lt;property id=&quot;20148&quot; value=&quot;5&quot;/&gt;&lt;property id=&quot;20300&quot; value=&quot;Slide 7 - &amp;quot; Grant Writing Help: Each NCR-SARE State has one or more State SARE Coordinators. Find your state coordinator here.&quot;/&gt;&lt;property id=&quot;20307&quot; value=&quot;343&quot;/&gt;&lt;/object&gt;&lt;object type=&quot;3&quot; unique_id=&quot;31035&quot;&gt;&lt;property id=&quot;20148&quot; value=&quot;5&quot;/&gt;&lt;property id=&quot;20300&quot; value=&quot;Slide 8 - &amp;quot; More Grant Writing Help:  Grants Advising for Farmers and Agricultural Entrepreneurs in the Midwest &amp;quot;&quot;/&gt;&lt;property id=&quot;20307&quot; value=&quot;344&quot;/&gt;&lt;/object&gt;&lt;object type=&quot;3&quot; unique_id=&quot;31036&quot;&gt;&lt;property id=&quot;20148&quot; value=&quot;5&quot;/&gt;&lt;property id=&quot;20300&quot; value=&quot;Slide 9&quot;/&gt;&lt;property id=&quot;20307&quot; value=&quot;345&quot;/&gt;&lt;/object&gt;&lt;object type=&quot;3&quot; unique_id=&quot;31037&quot;&gt;&lt;property id=&quot;20148&quot; value=&quot;5&quot;/&gt;&lt;property id=&quot;20300&quot; value=&quot;Slide 11&quot;/&gt;&lt;property id=&quot;20307&quot; value=&quot;342&quot;/&gt;&lt;/object&gt;&lt;object type=&quot;3&quot; unique_id=&quot;31038&quot;&gt;&lt;property id=&quot;20148&quot; value=&quot;5&quot;/&gt;&lt;property id=&quot;20300&quot; value=&quot;Slide 14&quot;/&gt;&lt;property id=&quot;20307&quot; value=&quot;346&quot;/&gt;&lt;/object&gt;&lt;object type=&quot;3&quot; unique_id=&quot;31039&quot;&gt;&lt;property id=&quot;20148&quot; value=&quot;5&quot;/&gt;&lt;property id=&quot;20300&quot; value=&quot;Slide 15&quot;/&gt;&lt;property id=&quot;20307&quot; value=&quot;348&quot;/&gt;&lt;/object&gt;&lt;object type=&quot;3&quot; unique_id=&quot;31040&quot;&gt;&lt;property id=&quot;20148&quot; value=&quot;5&quot;/&gt;&lt;property id=&quot;20300&quot; value=&quot;Slide 17&quot;/&gt;&lt;property id=&quot;20307&quot; value=&quot;351&quot;/&gt;&lt;/object&gt;&lt;object type=&quot;3&quot; unique_id=&quot;31041&quot;&gt;&lt;property id=&quot;20148&quot; value=&quot;5&quot;/&gt;&lt;property id=&quot;20300&quot; value=&quot;Slide 19&quot;/&gt;&lt;property id=&quot;20307&quot; value=&quot;352&quot;/&gt;&lt;/object&gt;&lt;object type=&quot;3&quot; unique_id=&quot;31042&quot;&gt;&lt;property id=&quot;20148&quot; value=&quot;5&quot;/&gt;&lt;property id=&quot;20300&quot; value=&quot;Slide 20&quot;/&gt;&lt;property id=&quot;20307&quot; value=&quot;353&quot;/&gt;&lt;/object&gt;&lt;object type=&quot;3&quot; unique_id=&quot;31043&quot;&gt;&lt;property id=&quot;20148&quot; value=&quot;5&quot;/&gt;&lt;property id=&quot;20300&quot; value=&quot;Slide 21&quot;/&gt;&lt;property id=&quot;20307&quot; value=&quot;355&quot;/&gt;&lt;/object&gt;&lt;object type=&quot;3&quot; unique_id=&quot;31044&quot;&gt;&lt;property id=&quot;20148&quot; value=&quot;5&quot;/&gt;&lt;property id=&quot;20300&quot; value=&quot;Slide 22&quot;/&gt;&lt;property id=&quot;20307&quot; value=&quot;356&quot;/&gt;&lt;/object&gt;&lt;object type=&quot;3&quot; unique_id=&quot;31045&quot;&gt;&lt;property id=&quot;20148&quot; value=&quot;5&quot;/&gt;&lt;property id=&quot;20300&quot; value=&quot;Slide 23&quot;/&gt;&lt;property id=&quot;20307&quot; value=&quot;357&quot;/&gt;&lt;/object&gt;&lt;object type=&quot;3&quot; unique_id=&quot;31046&quot;&gt;&lt;property id=&quot;20148&quot; value=&quot;5&quot;/&gt;&lt;property id=&quot;20300&quot; value=&quot;Slide 28&quot;/&gt;&lt;property id=&quot;20307&quot; value=&quot;359&quot;/&gt;&lt;/object&gt;&lt;object type=&quot;3&quot; unique_id=&quot;31047&quot;&gt;&lt;property id=&quot;20148&quot; value=&quot;5&quot;/&gt;&lt;property id=&quot;20300&quot; value=&quot;Slide 29&quot;/&gt;&lt;property id=&quot;20307&quot; value=&quot;360&quot;/&gt;&lt;/object&gt;&lt;object type=&quot;3&quot; unique_id=&quot;31048&quot;&gt;&lt;property id=&quot;20148&quot; value=&quot;5&quot;/&gt;&lt;property id=&quot;20300&quot; value=&quot;Slide 35&quot;/&gt;&lt;property id=&quot;20307&quot; value=&quot;358&quot;/&gt;&lt;/object&gt;&lt;object type=&quot;3&quot; unique_id=&quot;31049&quot;&gt;&lt;property id=&quot;20148&quot; value=&quot;5&quot;/&gt;&lt;property id=&quot;20300&quot; value=&quot;Slide 36 - &amp;quot;Good luck with your proposal!&amp;quot;&quot;/&gt;&lt;property id=&quot;20307&quot; value=&quot;364&quot;/&gt;&lt;/object&gt;&lt;/object&gt;&lt;object type=&quot;8&quot; unique_id=&quot;10514&quot;&gt;&lt;/object&gt;&lt;object type=&quot;10&quot; unique_id=&quot;11327&quot;&gt;&lt;object type=&quot;11&quot; unique_id=&quot;11328&quot;&gt;&lt;property id=&quot;20180&quot; value=&quot;1&quot;/&gt;&lt;property id=&quot;20181&quot; value=&quot;1&quot;/&gt;&lt;property id=&quot;20183&quot; value=&quot;1&quot;/&gt;&lt;/object&gt;&lt;object type=&quot;12&quot; unique_id=&quot;11771&quot;&gt;&lt;/object&gt;&lt;/object&gt;&lt;object type=&quot;4&quot; unique_id=&quot;1177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schre002\AppData\Local\Temp\PR\data\asimages\{62CD6F49-65CC-4BE1-B546-EA8C3A2CC5CA}_1.png&quot;/&gt;&lt;left val=&quot;419&quot;/&gt;&lt;top val=&quot;21&quot;/&gt;&lt;width val=&quot;276&quot;/&gt;&lt;height val=&quot;10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1&quot;/&gt;&lt;/TableIndex&gt;&lt;/ShapeTextInfo&gt;"/>
  <p:tag name="HTML_SHAPEINFO" val="&lt;ThreeDShapeInfo&gt;&lt;uuid val=&quot;&quot;/&gt;&lt;isInvalidForFieldText val=&quot;0&quot;/&gt;&lt;Image&gt;&lt;filename val=&quot;C:\Users\schre002\AppData\Local\Temp\PR\data\asimages\{41B56394-BDA3-4471-B1B5-19AD452A86B0}_1.png&quot;/&gt;&lt;left val=&quot;35&quot;/&gt;&lt;top val=&quot;125&quot;/&gt;&lt;width val=&quot;318&quot;/&gt;&lt;height val=&quot;357&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8&quot;/&gt;&lt;lineCharCount val=&quot;1&quot;/&gt;&lt;lineCharCount val=&quot;24&quot;/&gt;&lt;lineCharCount val=&quot;23&quot;/&gt;&lt;lineCharCount val=&quot;30&quot;/&gt;&lt;/TableIndex&gt;&lt;/ShapeTextInfo&gt;"/>
  <p:tag name="HTML_SHAPEINFO" val="&lt;ThreeDShapeInfo&gt;&lt;uuid val=&quot;&quot;/&gt;&lt;isInvalidForFieldText val=&quot;0&quot;/&gt;&lt;Image&gt;&lt;filename val=&quot;C:\Users\schre002\AppData\Local\Temp\PR\data\asimages\{FFB1D042-F0A5-42D9-B474-49A2A8CD36B9}_1.png&quot;/&gt;&lt;left val=&quot;53&quot;/&gt;&lt;top val=&quot;350&quot;/&gt;&lt;width val=&quot;264&quot;/&gt;&lt;height val=&quot;12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229F7496-8238-4864-893A-18E3B2AD4FCF}_1.png&quot;/&gt;&lt;left val=&quot;377&quot;/&gt;&lt;top val=&quot;509&quot;/&gt;&lt;width val=&quot;132&quot;/&gt;&lt;height val=&quot;2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667473B4-BB97-4A3F-8F95-1CA188E0BDE3}_2.png&quot;/&gt;&lt;left val=&quot;371&quot;/&gt;&lt;top val=&quot;587&quot;/&gt;&lt;width val=&quot;132&quot;/&gt;&lt;height val=&quot;2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 name="HTML_SHAPEINFO" val="&lt;ThreeDShapeInfo&gt;&lt;uuid val=&quot;&quot;/&gt;&lt;isInvalidForFieldText val=&quot;0&quot;/&gt;&lt;Image&gt;&lt;filename val=&quot;C:\Users\schre002\AppData\Local\Temp\PR\data\asimages\{27EAF8D1-85F0-43E6-A6F1-ED62FA91B256}_2.png&quot;/&gt;&lt;left val=&quot;2&quot;/&gt;&lt;top val=&quot;21&quot;/&gt;&lt;width val=&quot;354&quot;/&gt;&lt;height val=&quot;93&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23&quot;/&gt;&lt;lineCharCount val=&quot;20&quot;/&gt;&lt;lineCharCount val=&quot;16&quot;/&gt;&lt;lineCharCount val=&quot;22&quot;/&gt;&lt;lineCharCount val=&quot;13&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DDD901D9-9834-4C82-9D31-4853E6C36EF7}_2.png&quot;/&gt;&lt;left val=&quot;0&quot;/&gt;&lt;top val=&quot;143&quot;/&gt;&lt;width val=&quot;360&quot;/&gt;&lt;height val=&quot;466&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quot;/&gt;&lt;/TableIndex&gt;&lt;/ShapeTextInfo&gt;"/>
  <p:tag name="HTML_SHAPEINFO" val="&lt;ThreeDShapeInfo&gt;&lt;uuid val=&quot;&quot;/&gt;&lt;isInvalidForFieldText val=&quot;0&quot;/&gt;&lt;Image&gt;&lt;filename val=&quot;C:\Users\schre002\AppData\Local\Temp\PR\data\asimages\{2FB71441-5359-4D3C-A79C-0579F2936CF0}_2.png&quot;/&gt;&lt;left val=&quot;377&quot;/&gt;&lt;top val=&quot;506&quot;/&gt;&lt;width val=&quot;138&quot;/&gt;&lt;height val=&quot;30&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D640254C-3138-425C-B416-8E0FAFD609F5}_3.png&quot;/&gt;&lt;left val=&quot;371&quot;/&gt;&lt;top val=&quot;509&quot;/&gt;&lt;width val=&quot;132&quot;/&gt;&lt;height val=&quot;20&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3&quot;/&gt;&lt;/TableIndex&gt;&lt;/ShapeTextInfo&gt;"/>
  <p:tag name="HTML_SHAPEINFO" val="&lt;ThreeDShapeInfo&gt;&lt;uuid val=&quot;&quot;/&gt;&lt;isInvalidForFieldText val=&quot;0&quot;/&gt;&lt;Image&gt;&lt;filename val=&quot;C:\Users\schre002\AppData\Local\Temp\PR\data\asimages\{95AE43E1-53A3-4955-8146-C7A97B3A359F}_3.png&quot;/&gt;&lt;left val=&quot;0&quot;/&gt;&lt;top val=&quot;0&quot;/&gt;&lt;width val=&quot;360&quot;/&gt;&lt;height val=&quot;18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15&quot;/&gt;&lt;lineCharCount val=&quot;30&quot;/&gt;&lt;lineCharCount val=&quot;24&quot;/&gt;&lt;lineCharCount val=&quot;18&quot;/&gt;&lt;lineCharCount val=&quot;15&quot;/&gt;&lt;lineCharCount val=&quot;29&quot;/&gt;&lt;lineCharCount val=&quot;17&quot;/&gt;&lt;/TableIndex&gt;&lt;/ShapeTextInfo&gt;"/>
  <p:tag name="HTML_SHAPEINFO" val="&lt;ThreeDShapeInfo&gt;&lt;uuid val=&quot;&quot;/&gt;&lt;isInvalidForFieldText val=&quot;0&quot;/&gt;&lt;Image&gt;&lt;filename val=&quot;C:\Users\schre002\AppData\Local\Temp\PR\data\asimages\{5EC22A03-4676-4D15-AEE2-4B82F2CF86A2}_3.png&quot;/&gt;&lt;left val=&quot;6&quot;/&gt;&lt;top val=&quot;203&quot;/&gt;&lt;width val=&quot;342&quot;/&gt;&lt;height val=&quot;29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schre002\AppData\Local\Temp\PR\data\asimages\{8B090B28-51AD-4A36-A8BB-438D62C89C6A}_4.png&quot;/&gt;&lt;left val=&quot;35&quot;/&gt;&lt;top val=&quot;21&quot;/&gt;&lt;width val=&quot;648&quot;/&gt;&lt;height val=&quot;98&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schre002\AppData\Local\Temp\PR\data\asimages\{371941F7-9855-46D3-984A-D6CBFB52B5D2}_4.png&quot;/&gt;&lt;left val=&quot;389&quot;/&gt;&lt;top val=&quot;509&quot;/&gt;&lt;width val=&quot;156&quot;/&gt;&lt;height val=&quot;20&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6&quot;/&gt;&lt;lineCharCount val=&quot;1&quot;/&gt;&lt;/TableIndex&gt;&lt;/ShapeTextInfo&gt;"/>
  <p:tag name="HTML_SHAPEINFO" val="&lt;ThreeDShapeInfo&gt;&lt;uuid val=&quot;&quot;/&gt;&lt;isInvalidForFieldText val=&quot;0&quot;/&gt;&lt;Image&gt;&lt;filename val=&quot;C:\Users\schre002\AppData\Local\Temp\PR\data\asimages\{7B2EDC4E-61A1-4249-8E22-4082B4650876}_4.png&quot;/&gt;&lt;left val=&quot;17&quot;/&gt;&lt;top val=&quot;34&quot;/&gt;&lt;width val=&quot;336&quot;/&gt;&lt;height val=&quot;21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7&quot;/&gt;&lt;lineCharCount val=&quot;28&quot;/&gt;&lt;lineCharCount val=&quot;23&quot;/&gt;&lt;lineCharCount val=&quot;15&quot;/&gt;&lt;lineCharCount val=&quot;24&quot;/&gt;&lt;lineCharCount val=&quot;24&quot;/&gt;&lt;lineCharCount val=&quot;28&quot;/&gt;&lt;lineCharCount val=&quot;8&quot;/&gt;&lt;/TableIndex&gt;&lt;/ShapeTextInfo&gt;"/>
  <p:tag name="HTML_SHAPEINFO" val="&lt;ThreeDShapeInfo&gt;&lt;uuid val=&quot;&quot;/&gt;&lt;isInvalidForFieldText val=&quot;0&quot;/&gt;&lt;Image&gt;&lt;filename val=&quot;C:\Users\schre002\AppData\Local\Temp\PR\data\asimages\{0674DFB2-CBF3-4892-BFB0-9290B91F6FB1}_4.png&quot;/&gt;&lt;left val=&quot;30&quot;/&gt;&lt;top val=&quot;203&quot;/&gt;&lt;width val=&quot;311&quot;/&gt;&lt;height val=&quot;316&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schre002\AppData\Local\Temp\PR\data\asimages\{0DB3D08E-8B4E-4CD3-BE9E-434CF5D53BD9}_5.png&quot;/&gt;&lt;left val=&quot;35&quot;/&gt;&lt;top val=&quot;21&quot;/&gt;&lt;width val=&quot;648&quot;/&gt;&lt;height val=&quot;98&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schre002\AppData\Local\Temp\PR\data\asimages\{1AB1667C-7DF8-4A1D-9A84-0C0C734A37EF}_5.png&quot;/&gt;&lt;left val=&quot;353&quot;/&gt;&lt;top val=&quot;509&quot;/&gt;&lt;width val=&quot;144&quot;/&gt;&lt;height val=&quot;1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126ACAE4-6158-4ED9-A741-AABFCF62F816}_5.png&quot;/&gt;&lt;left val=&quot;353&quot;/&gt;&lt;top val=&quot;509&quot;/&gt;&lt;width val=&quot;132&quot;/&gt;&lt;height val=&quot;20&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5&quot;/&gt;&lt;/TableIndex&gt;&lt;/ShapeTextInfo&gt;"/>
  <p:tag name="HTML_SHAPEINFO" val="&lt;ThreeDShapeInfo&gt;&lt;uuid val=&quot;&quot;/&gt;&lt;isInvalidForFieldText val=&quot;0&quot;/&gt;&lt;Image&gt;&lt;filename val=&quot;C:\Users\schre002\AppData\Local\Temp\PR\data\asimages\{C0902A22-6DB8-46C9-BDF4-E9C7F51B9F3A}_5.png&quot;/&gt;&lt;left val=&quot;17&quot;/&gt;&lt;top val=&quot;8&quot;/&gt;&lt;width val=&quot;306&quot;/&gt;&lt;height val=&quot;139&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9&quot;/&gt;&lt;lineCharCount val=&quot;29&quot;/&gt;&lt;lineCharCount val=&quot;30&quot;/&gt;&lt;lineCharCount val=&quot;16&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7544023C-1B62-4075-AA7F-70FADAC1ECB7}_5.png&quot;/&gt;&lt;left val=&quot;0&quot;/&gt;&lt;top val=&quot;143&quot;/&gt;&lt;width val=&quot;342&quot;/&gt;&lt;height val=&quot;415&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chre002\AppData\Local\Temp\PR\data\asimages\{E70AA76C-A2EF-45A9-9374-B35FC11870FB}_5.png&quot;/&gt;&lt;left val=&quot;10&quot;/&gt;&lt;top val=&quot;278&quot;/&gt;&lt;width val=&quot;308&quot;/&gt;&lt;height val=&quot;22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19&quot;/&gt;&lt;lineCharCount val=&quot;10&quot;/&gt;&lt;lineCharCount val=&quot;1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8&quot;/&gt;&lt;lineCharCount val=&quot;9&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6&quot;/&gt;&lt;/TableIndex&gt;&lt;/ShapeTextInfo&gt;"/>
  <p:tag name="HTML_SHAPEINFO" val="&lt;ThreeDShapeInfo&gt;&lt;uuid val=&quot;&quot;/&gt;&lt;isInvalidForFieldText val=&quot;0&quot;/&gt;&lt;Image&gt;&lt;filename val=&quot;C:\Users\schre002\AppData\Local\Temp\PR\data\asimages\{7FAE30F1-5385-4F2E-B548-5F2C1CBBBB98}_7.png&quot;/&gt;&lt;left val=&quot;0&quot;/&gt;&lt;top val=&quot;0&quot;/&gt;&lt;width val=&quot;372&quot;/&gt;&lt;height val=&quot;143&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4&quot;/&gt;&lt;lineCharCount val=&quot;30&quot;/&gt;&lt;lineCharCount val=&quot;29&quot;/&gt;&lt;lineCharCount val=&quot;24&quot;/&gt;&lt;lineCharCount val=&quot;24&quot;/&gt;&lt;lineCharCount val=&quot;31&quot;/&gt;&lt;lineCharCount val=&quot;25&quot;/&gt;&lt;lineCharCount val=&quot;28&quot;/&gt;&lt;lineCharCount val=&quot;29&quot;/&gt;&lt;lineCharCount val=&quot;1&quot;/&gt;&lt;/TableIndex&gt;&lt;/ShapeTextInfo&gt;"/>
  <p:tag name="HTML_SHAPEINFO" val="&lt;ThreeDShapeInfo&gt;&lt;uuid val=&quot;&quot;/&gt;&lt;isInvalidForFieldText val=&quot;0&quot;/&gt;&lt;Image&gt;&lt;filename val=&quot;C:\Users\schre002\AppData\Local\Temp\PR\data\asimages\{69DFA5ED-4F8A-4535-86A7-D08883624420}_7.png&quot;/&gt;&lt;left val=&quot;-18&quot;/&gt;&lt;top val=&quot;142&quot;/&gt;&lt;width val=&quot;390&quot;/&gt;&lt;height val=&quot;406&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schre002\AppData\Local\Temp\PR\data\asimages\{27169978-CF7E-498F-8B12-FFD1938676D9}_7.png&quot;/&gt;&lt;left val=&quot;383&quot;/&gt;&lt;top val=&quot;509&quot;/&gt;&lt;width val=&quot;156&quot;/&gt;&lt;height val=&quot;20&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9&quot;/&gt;&lt;lineCharCount val=&quot;9&quot;/&gt;&lt;/TableIndex&gt;&lt;/ShapeTextInfo&gt;"/>
  <p:tag name="HTML_SHAPEINFO" val="&lt;ThreeDShapeInfo&gt;&lt;uuid val=&quot;&quot;/&gt;&lt;isInvalidForFieldText val=&quot;0&quot;/&gt;&lt;Image&gt;&lt;filename val=&quot;C:\Users\schre002\AppData\Local\Temp\PR\data\asimages\{58781163-AA67-46AA-804F-2B627B54DC57}_9.png&quot;/&gt;&lt;left val=&quot;9&quot;/&gt;&lt;top val=&quot;281&quot;/&gt;&lt;width val=&quot;112&quot;/&gt;&lt;height val=&quot;11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PSNARRATION" val="13,771992474,G:\BBE\SARE\Grant Programs\Farmer Rancher\FRG 2020\power point presentation\FR_sareprojects_presentation_2020_091019_compressed_photos 091619_pptx\Media.ppcx"/>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2&quot;/&gt;&lt;lineCharCount val=&quot;17&quot;/&gt;&lt;lineCharCount val=&quot;15&quot;/&gt;&lt;lineCharCount val=&quot;5&quot;/&gt;&lt;lineCharCount val=&quot;15&quot;/&gt;&lt;lineCharCount val=&quot;18&quot;/&gt;&lt;lineCharCount val=&quot;7&quot;/&gt;&lt;lineCharCount val=&quot;1&quot;/&gt;&lt;lineCharCount val=&quot;13&quot;/&gt;&lt;lineCharCount val=&quot;15&quot;/&gt;&lt;lineCharCount val=&quot;10&quot;/&gt;&lt;lineCharCount val=&quot;15&quot;/&gt;&lt;/TableIndex&gt;&lt;/ShapeTextInfo&gt;"/>
  <p:tag name="HTML_SHAPEINFO" val="&lt;ThreeDShapeInfo&gt;&lt;uuid val=&quot;&quot;/&gt;&lt;isInvalidForFieldText val=&quot;0&quot;/&gt;&lt;Image&gt;&lt;filename val=&quot;C:\Users\schre002\AppData\Local\Temp\PR\data\asimages\{EA257241-B39A-46B2-A2A4-ADDE54F4E8D7}_23.png&quot;/&gt;&lt;left val=&quot;28&quot;/&gt;&lt;top val=&quot;80&quot;/&gt;&lt;width val=&quot;140&quot;/&gt;&lt;height val=&quot;276&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1&quot;/&gt;&lt;lineCharCount val=&quot;11&quot;/&gt;&lt;lineCharCount val=&quot;7&quot;/&gt;&lt;lineCharCount val=&quot;13&quot;/&gt;&lt;/TableIndex&gt;&lt;/ShapeTextInfo&gt;"/>
  <p:tag name="HTML_SHAPEINFO" val="&lt;ThreeDShapeInfo&gt;&lt;uuid val=&quot;&quot;/&gt;&lt;isInvalidForFieldText val=&quot;0&quot;/&gt;&lt;Image&gt;&lt;filename val=&quot;C:\Users\schre002\AppData\Local\Temp\PR\data\asimages\{F7F37C24-7789-41DA-A412-A851359090EB}_24.png&quot;/&gt;&lt;left val=&quot;25&quot;/&gt;&lt;top val=&quot;269&quot;/&gt;&lt;width val=&quot;137&quot;/&gt;&lt;height val=&quot;123&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4&quot;/&gt;&lt;lineCharCount val=&quot;16&quot;/&gt;&lt;lineCharCount val=&quot;15&quot;/&gt;&lt;/TableIndex&gt;&lt;/ShapeTextInfo&gt;"/>
  <p:tag name="HTML_SHAPEINFO" val="&lt;ThreeDShapeInfo&gt;&lt;uuid val=&quot;&quot;/&gt;&lt;isInvalidForFieldText val=&quot;0&quot;/&gt;&lt;Image&gt;&lt;filename val=&quot;C:\Users\schre002\AppData\Local\Temp\PR\data\asimages\{9A57E519-8CEE-4290-8CD6-856BF9F60926}_25.png&quot;/&gt;&lt;left val=&quot;121&quot;/&gt;&lt;top val=&quot;401&quot;/&gt;&lt;width val=&quot;142&quot;/&gt;&lt;height val=&quot;103&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3&quot;/&gt;&lt;lineCharCount val=&quot;15&quot;/&gt;&lt;lineCharCount val=&quot;15&quot;/&gt;&lt;lineCharCount val=&quot;9&quot;/&gt;&lt;lineCharCount val=&quot;12&quot;/&gt;&lt;lineCharCount val=&quot;10&quot;/&gt;&lt;lineCharCount val=&quot;8&quot;/&gt;&lt;lineCharCount val=&quot;11&quot;/&gt;&lt;lineCharCount val=&quot;13&quot;/&gt;&lt;lineCharCount val=&quot;13&quot;/&gt;&lt;lineCharCount val=&quot;12&quot;/&gt;&lt;lineCharCount val=&quot;15&quot;/&gt;&lt;lineCharCount val=&quot;11&quot;/&gt;&lt;lineCharCount val=&quot;9&quot;/&gt;&lt;lineCharCount val=&quot;12&quot;/&gt;&lt;lineCharCount val=&quot;11&quot;/&gt;&lt;lineCharCount val=&quot;11&quot;/&gt;&lt;/TableIndex&gt;&lt;/ShapeTextInfo&gt;"/>
  <p:tag name="HTML_SHAPEINFO" val="&lt;ThreeDShapeInfo&gt;&lt;uuid val=&quot;&quot;/&gt;&lt;isInvalidForFieldText val=&quot;0&quot;/&gt;&lt;Image&gt;&lt;filename val=&quot;C:\Users\schre002\AppData\Local\Temp\PR\data\asimages\{A6CBE8DB-CA7C-4D46-84C6-2CE5686BD1A5}_31.png&quot;/&gt;&lt;left val=&quot;34&quot;/&gt;&lt;top val=&quot;110&quot;/&gt;&lt;width val=&quot;112&quot;/&gt;&lt;height val=&quot;299&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2&quot;/&gt;&lt;lineCharCount val=&quot;10&quot;/&gt;&lt;lineCharCount val=&quot;16&quot;/&gt;&lt;lineCharCount val=&quot;18&quot;/&gt;&lt;lineCharCount val=&quot;13&quot;/&gt;&lt;lineCharCount val=&quot;15&quot;/&gt;&lt;lineCharCount val=&quot;17&quot;/&gt;&lt;lineCharCount val=&quot;19&quot;/&gt;&lt;lineCharCount val=&quot;13&quot;/&gt;&lt;lineCharCount val=&quot;22&quot;/&gt;&lt;lineCharCount val=&quot;12&quot;/&gt;&lt;lineCharCount val=&quot;1&quot;/&gt;&lt;lineCharCount val=&quot;22&quot;/&gt;&lt;lineCharCount val=&quot;20&quot;/&gt;&lt;lineCharCount val=&quot;16&quot;/&gt;&lt;/TableIndex&gt;&lt;/ShapeTextInfo&gt;"/>
  <p:tag name="HTML_SHAPEINFO" val="&lt;ThreeDShapeInfo&gt;&lt;uuid val=&quot;&quot;/&gt;&lt;isInvalidForFieldText val=&quot;0&quot;/&gt;&lt;Image&gt;&lt;filename val=&quot;C:\Users\schre002\AppData\Local\Temp\PR\data\asimages\{38BCD44A-B5AE-4C91-895B-82FDA8067421}_44.png&quot;/&gt;&lt;left val=&quot;19&quot;/&gt;&lt;top val=&quot;101&quot;/&gt;&lt;width val=&quot;154&quot;/&gt;&lt;height val=&quot;27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HTML_SHAPEINFO" val="&lt;SlideThumbPath val=&quot;Slide36.PNG&quot;/&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4&quot;/&gt;&lt;/TableIndex&gt;&lt;/ShapeTextInfo&gt;"/>
  <p:tag name="HTML_SHAPEINFO" val="&lt;ThreeDShapeInfo&gt;&lt;uuid val=&quot;&quot;/&gt;&lt;isInvalidForFieldText val=&quot;0&quot;/&gt;&lt;Image&gt;&lt;filename val=&quot;C:\Users\schre002\AppData\Local\Temp\PR\data\asimages\{E3E248DA-DFEC-473A-BC9B-4CCD25EE0C51}_45.png&quot;/&gt;&lt;left val=&quot;0&quot;/&gt;&lt;top val=&quot;0&quot;/&gt;&lt;width val=&quot;364&quot;/&gt;&lt;height val=&quot;192&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quot;/&gt;&lt;lineCharCount val=&quot;31&quot;/&gt;&lt;lineCharCount val=&quot;1&quot;/&gt;&lt;lineCharCount val=&quot;23&quot;/&gt;&lt;lineCharCount val=&quot;1&quot;/&gt;&lt;lineCharCount val=&quot;26&quot;/&gt;&lt;lineCharCount val=&quot;1&quot;/&gt;&lt;lineCharCount val=&quot;25&quot;/&gt;&lt;lineCharCount val=&quot;1&quot;/&gt;&lt;lineCharCount val=&quot;14&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E22D81C5-EB1B-4C7E-95A2-B65328BB5C30}_45.png&quot;/&gt;&lt;left val=&quot;-4&quot;/&gt;&lt;top val=&quot;191&quot;/&gt;&lt;width val=&quot;368&quot;/&gt;&lt;height val=&quot;408&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3886F565-B97D-4A31-B483-BB1E2C9E8582}_45.png&quot;/&gt;&lt;left val=&quot;371&quot;/&gt;&lt;top val=&quot;509&quot;/&gt;&lt;width val=&quot;132&quot;/&gt;&lt;height val=&quot;2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6021</TotalTime>
  <Words>4608</Words>
  <Application>Microsoft Macintosh PowerPoint</Application>
  <PresentationFormat>On-screen Show (4:3)</PresentationFormat>
  <Paragraphs>259</Paragraphs>
  <Slides>35</Slides>
  <Notes>35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Arial</vt:lpstr>
      <vt:lpstr>Calibri</vt:lpstr>
      <vt:lpstr>Georgia</vt:lpstr>
      <vt:lpstr>Times New Roman</vt:lpstr>
      <vt:lpstr>Trebuchet MS</vt:lpstr>
      <vt:lpstr>Wingdings</vt:lpstr>
      <vt:lpstr>Office Theme</vt:lpstr>
      <vt:lpstr>1_Office Theme</vt:lpstr>
      <vt:lpstr>2_Office Theme</vt:lpstr>
      <vt:lpstr>Introduction</vt:lpstr>
      <vt:lpstr> What is SARE? </vt:lpstr>
      <vt:lpstr>A Different  Kind of  Grant Program</vt:lpstr>
      <vt:lpstr>The SARE Model</vt:lpstr>
      <vt:lpstr>The Three Principles</vt:lpstr>
      <vt:lpstr>Youth Educator Grants</vt:lpstr>
      <vt:lpstr> Grant Writing Help: Each NCR-SARE State has one or more State SARE Coordinators. Find your state coordinator here.</vt:lpstr>
      <vt:lpstr> More Grant Writing Help:  Grants Advising for Youth Educators in the Midwest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luck with your proposal!</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M Andreasen</dc:creator>
  <cp:lastModifiedBy>Marie J Flanagan</cp:lastModifiedBy>
  <cp:revision>506</cp:revision>
  <cp:lastPrinted>2023-09-01T22:41:40Z</cp:lastPrinted>
  <dcterms:created xsi:type="dcterms:W3CDTF">2013-09-24T16:53:22Z</dcterms:created>
  <dcterms:modified xsi:type="dcterms:W3CDTF">2023-10-06T20:11:47Z</dcterms:modified>
</cp:coreProperties>
</file>