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3.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4.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6.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7.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17.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notesSlides/notesSlide18.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notesSlides/notesSlide19.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notesSlides/notesSlide20.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1.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2.xml" ContentType="application/vnd.openxmlformats-officedocument.presentationml.notesSlide+xml"/>
  <Override PartName="/ppt/tags/tag143.xml" ContentType="application/vnd.openxmlformats-officedocument.presentationml.tags+xml"/>
  <Override PartName="/ppt/notesSlides/notesSlide23.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24.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25.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26.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27.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28.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notesSlides/notesSlide29.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notesSlides/notesSlide30.xml" ContentType="application/vnd.openxmlformats-officedocument.presentationml.notesSlide+xml"/>
  <Override PartName="/ppt/tags/tag164.xml" ContentType="application/vnd.openxmlformats-officedocument.presentationml.tags+xml"/>
  <Override PartName="/ppt/notesSlides/notesSlide31.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notesSlides/notesSlide32.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33.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34.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35.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36.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notesSlides/notesSlide37.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notesSlides/notesSlide38.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39.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notesSlides/notesSlide40.xml" ContentType="application/vnd.openxmlformats-officedocument.presentationml.notesSlide+xml"/>
  <Override PartName="/ppt/tags/tag188.xml" ContentType="application/vnd.openxmlformats-officedocument.presentationml.tags+xml"/>
  <Override PartName="/ppt/notesSlides/notesSlide41.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7"/>
  </p:notesMasterIdLst>
  <p:handoutMasterIdLst>
    <p:handoutMasterId r:id="rId48"/>
  </p:handoutMasterIdLst>
  <p:sldIdLst>
    <p:sldId id="257" r:id="rId3"/>
    <p:sldId id="298" r:id="rId4"/>
    <p:sldId id="299" r:id="rId5"/>
    <p:sldId id="300" r:id="rId6"/>
    <p:sldId id="319" r:id="rId7"/>
    <p:sldId id="305" r:id="rId8"/>
    <p:sldId id="303" r:id="rId9"/>
    <p:sldId id="296" r:id="rId10"/>
    <p:sldId id="380" r:id="rId11"/>
    <p:sldId id="381" r:id="rId12"/>
    <p:sldId id="382" r:id="rId13"/>
    <p:sldId id="383" r:id="rId14"/>
    <p:sldId id="384" r:id="rId15"/>
    <p:sldId id="295" r:id="rId16"/>
    <p:sldId id="373" r:id="rId17"/>
    <p:sldId id="374" r:id="rId18"/>
    <p:sldId id="312" r:id="rId19"/>
    <p:sldId id="391" r:id="rId20"/>
    <p:sldId id="338" r:id="rId21"/>
    <p:sldId id="392" r:id="rId22"/>
    <p:sldId id="340" r:id="rId23"/>
    <p:sldId id="341" r:id="rId24"/>
    <p:sldId id="342" r:id="rId25"/>
    <p:sldId id="343" r:id="rId26"/>
    <p:sldId id="344" r:id="rId27"/>
    <p:sldId id="345" r:id="rId28"/>
    <p:sldId id="346" r:id="rId29"/>
    <p:sldId id="347" r:id="rId30"/>
    <p:sldId id="348" r:id="rId31"/>
    <p:sldId id="351" r:id="rId32"/>
    <p:sldId id="352" r:id="rId33"/>
    <p:sldId id="353" r:id="rId34"/>
    <p:sldId id="354" r:id="rId35"/>
    <p:sldId id="355" r:id="rId36"/>
    <p:sldId id="388" r:id="rId37"/>
    <p:sldId id="366" r:id="rId38"/>
    <p:sldId id="357" r:id="rId39"/>
    <p:sldId id="362" r:id="rId40"/>
    <p:sldId id="363" r:id="rId41"/>
    <p:sldId id="364" r:id="rId42"/>
    <p:sldId id="365" r:id="rId43"/>
    <p:sldId id="367" r:id="rId44"/>
    <p:sldId id="390" r:id="rId45"/>
    <p:sldId id="293" r:id="rId46"/>
  </p:sldIdLst>
  <p:sldSz cx="9144000" cy="6858000" type="screen4x3"/>
  <p:notesSz cx="7102475" cy="9388475"/>
  <p:custDataLst>
    <p:tags r:id="rId49"/>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6">
          <p15:clr>
            <a:srgbClr val="A4A3A4"/>
          </p15:clr>
        </p15:guide>
        <p15:guide id="2" pos="2185">
          <p15:clr>
            <a:srgbClr val="A4A3A4"/>
          </p15:clr>
        </p15:guide>
        <p15:guide id="3" orient="horz" pos="2958">
          <p15:clr>
            <a:srgbClr val="A4A3A4"/>
          </p15:clr>
        </p15:guide>
        <p15:guide id="4" pos="2217">
          <p15:clr>
            <a:srgbClr val="A4A3A4"/>
          </p15:clr>
        </p15:guide>
        <p15:guide id="5" orient="horz" pos="2905">
          <p15:clr>
            <a:srgbClr val="A4A3A4"/>
          </p15:clr>
        </p15:guide>
        <p15:guide id="6" orient="horz" pos="2957">
          <p15:clr>
            <a:srgbClr val="A4A3A4"/>
          </p15:clr>
        </p15:guide>
        <p15:guide id="7" pos="2206">
          <p15:clr>
            <a:srgbClr val="A4A3A4"/>
          </p15:clr>
        </p15:guide>
        <p15:guide id="8"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0" autoAdjust="0"/>
    <p:restoredTop sz="57887" autoAdjust="0"/>
  </p:normalViewPr>
  <p:slideViewPr>
    <p:cSldViewPr>
      <p:cViewPr varScale="1">
        <p:scale>
          <a:sx n="64" d="100"/>
          <a:sy n="64" d="100"/>
        </p:scale>
        <p:origin x="2712"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090"/>
    </p:cViewPr>
  </p:sorterViewPr>
  <p:notesViewPr>
    <p:cSldViewPr>
      <p:cViewPr varScale="1">
        <p:scale>
          <a:sx n="87" d="100"/>
          <a:sy n="87" d="100"/>
        </p:scale>
        <p:origin x="-3336" y="-72"/>
      </p:cViewPr>
      <p:guideLst>
        <p:guide orient="horz" pos="2906"/>
        <p:guide pos="2185"/>
        <p:guide orient="horz" pos="2958"/>
        <p:guide pos="2217"/>
        <p:guide orient="horz" pos="2905"/>
        <p:guide orient="horz" pos="2957"/>
        <p:guide pos="2206"/>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376D4D-A5D4-1882-F5E4-E1032F1B0853}"/>
              </a:ext>
            </a:extLst>
          </p:cNvPr>
          <p:cNvSpPr>
            <a:spLocks noGrp="1"/>
          </p:cNvSpPr>
          <p:nvPr>
            <p:ph type="hdr" sz="quarter"/>
          </p:nvPr>
        </p:nvSpPr>
        <p:spPr>
          <a:xfrm>
            <a:off x="0" y="0"/>
            <a:ext cx="3078163" cy="469900"/>
          </a:xfrm>
          <a:prstGeom prst="rect">
            <a:avLst/>
          </a:prstGeom>
        </p:spPr>
        <p:txBody>
          <a:bodyPr vert="horz" lIns="92364" tIns="46182" rIns="92364" bIns="46182"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2D3C9FB-4185-EB97-9C55-9C4BD83406BE}"/>
              </a:ext>
            </a:extLst>
          </p:cNvPr>
          <p:cNvSpPr>
            <a:spLocks noGrp="1"/>
          </p:cNvSpPr>
          <p:nvPr>
            <p:ph type="dt" sz="quarter" idx="1"/>
          </p:nvPr>
        </p:nvSpPr>
        <p:spPr>
          <a:xfrm>
            <a:off x="4022725" y="0"/>
            <a:ext cx="3078163" cy="469900"/>
          </a:xfrm>
          <a:prstGeom prst="rect">
            <a:avLst/>
          </a:prstGeom>
        </p:spPr>
        <p:txBody>
          <a:bodyPr vert="horz" lIns="92364" tIns="46182" rIns="92364" bIns="46182" rtlCol="0"/>
          <a:lstStyle>
            <a:lvl1pPr algn="r" eaLnBrk="1" fontAlgn="auto" hangingPunct="1">
              <a:spcBef>
                <a:spcPts val="0"/>
              </a:spcBef>
              <a:spcAft>
                <a:spcPts val="0"/>
              </a:spcAft>
              <a:defRPr sz="1200">
                <a:latin typeface="+mn-lt"/>
              </a:defRPr>
            </a:lvl1pPr>
          </a:lstStyle>
          <a:p>
            <a:pPr>
              <a:defRPr/>
            </a:pPr>
            <a:fld id="{8F19946F-85E1-134C-8099-FCB533D689C7}" type="datetimeFigureOut">
              <a:rPr lang="en-US"/>
              <a:pPr>
                <a:defRPr/>
              </a:pPr>
              <a:t>10/6/23</a:t>
            </a:fld>
            <a:endParaRPr lang="en-US"/>
          </a:p>
        </p:txBody>
      </p:sp>
      <p:sp>
        <p:nvSpPr>
          <p:cNvPr id="4" name="Footer Placeholder 3">
            <a:extLst>
              <a:ext uri="{FF2B5EF4-FFF2-40B4-BE49-F238E27FC236}">
                <a16:creationId xmlns:a16="http://schemas.microsoft.com/office/drawing/2014/main" id="{6BAE4D6E-D756-27F5-413B-85305E4871E1}"/>
              </a:ext>
            </a:extLst>
          </p:cNvPr>
          <p:cNvSpPr>
            <a:spLocks noGrp="1"/>
          </p:cNvSpPr>
          <p:nvPr>
            <p:ph type="ftr" sz="quarter" idx="2"/>
          </p:nvPr>
        </p:nvSpPr>
        <p:spPr>
          <a:xfrm>
            <a:off x="0" y="8916988"/>
            <a:ext cx="3078163" cy="469900"/>
          </a:xfrm>
          <a:prstGeom prst="rect">
            <a:avLst/>
          </a:prstGeom>
        </p:spPr>
        <p:txBody>
          <a:bodyPr vert="horz" lIns="92364" tIns="46182" rIns="92364" bIns="46182"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207C914D-B10E-3C14-7D70-6258C06BA885}"/>
              </a:ext>
            </a:extLst>
          </p:cNvPr>
          <p:cNvSpPr>
            <a:spLocks noGrp="1"/>
          </p:cNvSpPr>
          <p:nvPr>
            <p:ph type="sldNum" sz="quarter" idx="3"/>
          </p:nvPr>
        </p:nvSpPr>
        <p:spPr>
          <a:xfrm>
            <a:off x="4022725" y="8916988"/>
            <a:ext cx="3078163" cy="469900"/>
          </a:xfrm>
          <a:prstGeom prst="rect">
            <a:avLst/>
          </a:prstGeom>
        </p:spPr>
        <p:txBody>
          <a:bodyPr vert="horz" lIns="92364" tIns="46182" rIns="92364" bIns="46182" rtlCol="0" anchor="b"/>
          <a:lstStyle>
            <a:lvl1pPr algn="r" eaLnBrk="1" fontAlgn="auto" hangingPunct="1">
              <a:spcBef>
                <a:spcPts val="0"/>
              </a:spcBef>
              <a:spcAft>
                <a:spcPts val="0"/>
              </a:spcAft>
              <a:defRPr sz="1200">
                <a:latin typeface="+mn-lt"/>
              </a:defRPr>
            </a:lvl1pPr>
          </a:lstStyle>
          <a:p>
            <a:pPr>
              <a:defRPr/>
            </a:pPr>
            <a:fld id="{FCF0A43E-65DD-5643-8B06-F87181A9DA5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429A17-6271-CEEF-5FCD-14D01CBB9DA0}"/>
              </a:ext>
            </a:extLst>
          </p:cNvPr>
          <p:cNvSpPr>
            <a:spLocks noGrp="1"/>
          </p:cNvSpPr>
          <p:nvPr>
            <p:ph type="hdr" sz="quarter"/>
          </p:nvPr>
        </p:nvSpPr>
        <p:spPr>
          <a:xfrm>
            <a:off x="0" y="0"/>
            <a:ext cx="3078163" cy="469900"/>
          </a:xfrm>
          <a:prstGeom prst="rect">
            <a:avLst/>
          </a:prstGeom>
        </p:spPr>
        <p:txBody>
          <a:bodyPr vert="horz" lIns="93869" tIns="46934" rIns="93869" bIns="4693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5480EE9-52D8-33CE-6328-FB9133568AF0}"/>
              </a:ext>
            </a:extLst>
          </p:cNvPr>
          <p:cNvSpPr>
            <a:spLocks noGrp="1"/>
          </p:cNvSpPr>
          <p:nvPr>
            <p:ph type="dt" idx="1"/>
          </p:nvPr>
        </p:nvSpPr>
        <p:spPr>
          <a:xfrm>
            <a:off x="4022725" y="0"/>
            <a:ext cx="3078163" cy="469900"/>
          </a:xfrm>
          <a:prstGeom prst="rect">
            <a:avLst/>
          </a:prstGeom>
        </p:spPr>
        <p:txBody>
          <a:bodyPr vert="horz" lIns="93869" tIns="46934" rIns="93869" bIns="46934" rtlCol="0"/>
          <a:lstStyle>
            <a:lvl1pPr algn="r" eaLnBrk="1" fontAlgn="auto" hangingPunct="1">
              <a:spcBef>
                <a:spcPts val="0"/>
              </a:spcBef>
              <a:spcAft>
                <a:spcPts val="0"/>
              </a:spcAft>
              <a:defRPr sz="1200">
                <a:latin typeface="+mn-lt"/>
              </a:defRPr>
            </a:lvl1pPr>
          </a:lstStyle>
          <a:p>
            <a:pPr>
              <a:defRPr/>
            </a:pPr>
            <a:fld id="{70FB65D5-D36C-6C4B-BA7A-7D7425CC3C17}" type="datetimeFigureOut">
              <a:rPr lang="en-US"/>
              <a:pPr>
                <a:defRPr/>
              </a:pPr>
              <a:t>10/6/23</a:t>
            </a:fld>
            <a:endParaRPr lang="en-US"/>
          </a:p>
        </p:txBody>
      </p:sp>
      <p:sp>
        <p:nvSpPr>
          <p:cNvPr id="4" name="Slide Image Placeholder 3">
            <a:extLst>
              <a:ext uri="{FF2B5EF4-FFF2-40B4-BE49-F238E27FC236}">
                <a16:creationId xmlns:a16="http://schemas.microsoft.com/office/drawing/2014/main" id="{D0C5A529-C71C-90A5-E00B-75942B95E47F}"/>
              </a:ext>
            </a:extLst>
          </p:cNvPr>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869" tIns="46934" rIns="93869" bIns="46934" rtlCol="0" anchor="ctr"/>
          <a:lstStyle/>
          <a:p>
            <a:pPr lvl="0"/>
            <a:endParaRPr lang="en-US" noProof="0"/>
          </a:p>
        </p:txBody>
      </p:sp>
      <p:sp>
        <p:nvSpPr>
          <p:cNvPr id="5" name="Notes Placeholder 4">
            <a:extLst>
              <a:ext uri="{FF2B5EF4-FFF2-40B4-BE49-F238E27FC236}">
                <a16:creationId xmlns:a16="http://schemas.microsoft.com/office/drawing/2014/main" id="{B8E1E270-B2C4-0714-1B23-FF87E8F480FB}"/>
              </a:ext>
            </a:extLst>
          </p:cNvPr>
          <p:cNvSpPr>
            <a:spLocks noGrp="1"/>
          </p:cNvSpPr>
          <p:nvPr>
            <p:ph type="body" sz="quarter" idx="3"/>
          </p:nvPr>
        </p:nvSpPr>
        <p:spPr>
          <a:xfrm>
            <a:off x="709613" y="4459288"/>
            <a:ext cx="5683250" cy="4224337"/>
          </a:xfrm>
          <a:prstGeom prst="rect">
            <a:avLst/>
          </a:prstGeom>
        </p:spPr>
        <p:txBody>
          <a:bodyPr vert="horz" lIns="93869" tIns="46934" rIns="93869" bIns="4693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225F476-B274-62A8-FEBB-28339BA08222}"/>
              </a:ext>
            </a:extLst>
          </p:cNvPr>
          <p:cNvSpPr>
            <a:spLocks noGrp="1"/>
          </p:cNvSpPr>
          <p:nvPr>
            <p:ph type="ftr" sz="quarter" idx="4"/>
          </p:nvPr>
        </p:nvSpPr>
        <p:spPr>
          <a:xfrm>
            <a:off x="0" y="8916988"/>
            <a:ext cx="3078163" cy="469900"/>
          </a:xfrm>
          <a:prstGeom prst="rect">
            <a:avLst/>
          </a:prstGeom>
        </p:spPr>
        <p:txBody>
          <a:bodyPr vert="horz" lIns="93869" tIns="46934" rIns="93869" bIns="4693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88E8D63-EABC-A02F-89DD-3AF9B898ABE0}"/>
              </a:ext>
            </a:extLst>
          </p:cNvPr>
          <p:cNvSpPr>
            <a:spLocks noGrp="1"/>
          </p:cNvSpPr>
          <p:nvPr>
            <p:ph type="sldNum" sz="quarter" idx="5"/>
          </p:nvPr>
        </p:nvSpPr>
        <p:spPr>
          <a:xfrm>
            <a:off x="4022725" y="8916988"/>
            <a:ext cx="3078163" cy="469900"/>
          </a:xfrm>
          <a:prstGeom prst="rect">
            <a:avLst/>
          </a:prstGeom>
        </p:spPr>
        <p:txBody>
          <a:bodyPr vert="horz" lIns="93869" tIns="46934" rIns="93869" bIns="46934" rtlCol="0" anchor="b"/>
          <a:lstStyle>
            <a:lvl1pPr algn="r" eaLnBrk="1" fontAlgn="auto" hangingPunct="1">
              <a:spcBef>
                <a:spcPts val="0"/>
              </a:spcBef>
              <a:spcAft>
                <a:spcPts val="0"/>
              </a:spcAft>
              <a:defRPr sz="1200">
                <a:latin typeface="+mn-lt"/>
              </a:defRPr>
            </a:lvl1pPr>
          </a:lstStyle>
          <a:p>
            <a:pPr>
              <a:defRPr/>
            </a:pPr>
            <a:fld id="{14EF8B67-09A5-BB4B-82CC-6EE6B7AB4D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grants@michaelfields.or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michaelfields.org/grants-advising-resource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northcentralsare.org/" TargetMode="External"/><Relationship Id="rId7" Type="http://schemas.openxmlformats.org/officeDocument/2006/relationships/hyperlink" Target="http://www.youtube.com/user/NCRSAREvideo"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www.instagram.com/ncrsare/" TargetMode="External"/><Relationship Id="rId5" Type="http://schemas.openxmlformats.org/officeDocument/2006/relationships/hyperlink" Target="https://twitter.com/ncrsare" TargetMode="External"/><Relationship Id="rId4" Type="http://schemas.openxmlformats.org/officeDocument/2006/relationships/hyperlink" Target="https://www.facebook.com/NCRSAR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are.org/Learning-Center/Bulletins/How-to-Conduct-Research-on-Your-Farm-or-Ranch"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2A2752C4-89D0-20D1-76F4-7DA5249196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a:extLst>
              <a:ext uri="{FF2B5EF4-FFF2-40B4-BE49-F238E27FC236}">
                <a16:creationId xmlns:a16="http://schemas.microsoft.com/office/drawing/2014/main" id="{29E54207-6793-9800-526A-B6FCAC9316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a:latin typeface="Arial" panose="020B0604020202020204" pitchFamily="34" charset="0"/>
              </a:rPr>
              <a:t>Welcome to this PowerPoint presentation about how to apply for an NCR-SARE Farmer Rancher grant.
The Farmer Rancher grant program is a competitive grant program to fund on-farm research and education projects in the North Central region. The grants are intended to help you solve a problem on the farm or ranch using innovative sustainable agriculture practices and to help you share your project results with others.
My name is Joan Benjamin and I coordinate the NCR-SARE Farmer Rancher Grant program. I will tell you briefly about the SARE program, I’ll go over a few grant-writing basics, then will give you specifics about the Farmer Rancher grant and the online application process. This PowerPoint is available on the NCR-SARE website at: https://northcentral.sare.org/grants/apply-for-a-grant/farmer-rancher-grant/  </a:t>
            </a:r>
          </a:p>
          <a:p>
            <a:pPr defTabSz="936625" eaLnBrk="1" hangingPunct="1">
              <a:spcBef>
                <a:spcPct val="0"/>
              </a:spcBef>
            </a:pPr>
            <a:endParaRPr lang="en-US" altLang="en-US">
              <a:latin typeface="Arial" panose="020B0604020202020204" pitchFamily="34" charset="0"/>
            </a:endParaRPr>
          </a:p>
          <a:p>
            <a:pPr defTabSz="936625" eaLnBrk="1" hangingPunct="1">
              <a:spcBef>
                <a:spcPct val="0"/>
              </a:spcBef>
            </a:pPr>
            <a:r>
              <a:rPr lang="en-US" altLang="en-US">
                <a:latin typeface="Arial" panose="020B0604020202020204" pitchFamily="34" charset="0"/>
              </a:rPr>
              <a:t>
</a:t>
            </a:r>
          </a:p>
        </p:txBody>
      </p:sp>
      <p:sp>
        <p:nvSpPr>
          <p:cNvPr id="5123" name="Slide Number Placeholder 3">
            <a:extLst>
              <a:ext uri="{FF2B5EF4-FFF2-40B4-BE49-F238E27FC236}">
                <a16:creationId xmlns:a16="http://schemas.microsoft.com/office/drawing/2014/main" id="{81388245-7159-0299-52BC-9D63A75C91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6075" indent="-230188">
              <a:defRPr>
                <a:solidFill>
                  <a:schemeClr val="tx1"/>
                </a:solidFill>
                <a:latin typeface="Calibri" panose="020F0502020204030204" pitchFamily="34" charset="0"/>
              </a:defRPr>
            </a:lvl4pPr>
            <a:lvl5pPr marL="2078038" indent="-230188">
              <a:defRPr>
                <a:solidFill>
                  <a:schemeClr val="tx1"/>
                </a:solidFill>
                <a:latin typeface="Calibri" panose="020F0502020204030204" pitchFamily="34" charset="0"/>
              </a:defRPr>
            </a:lvl5pPr>
            <a:lvl6pPr marL="2535238" indent="-230188" eaLnBrk="0" fontAlgn="base" hangingPunct="0">
              <a:spcBef>
                <a:spcPct val="0"/>
              </a:spcBef>
              <a:spcAft>
                <a:spcPct val="0"/>
              </a:spcAft>
              <a:defRPr>
                <a:solidFill>
                  <a:schemeClr val="tx1"/>
                </a:solidFill>
                <a:latin typeface="Calibri" panose="020F0502020204030204" pitchFamily="34" charset="0"/>
              </a:defRPr>
            </a:lvl6pPr>
            <a:lvl7pPr marL="2992438" indent="-230188" eaLnBrk="0" fontAlgn="base" hangingPunct="0">
              <a:spcBef>
                <a:spcPct val="0"/>
              </a:spcBef>
              <a:spcAft>
                <a:spcPct val="0"/>
              </a:spcAft>
              <a:defRPr>
                <a:solidFill>
                  <a:schemeClr val="tx1"/>
                </a:solidFill>
                <a:latin typeface="Calibri" panose="020F0502020204030204" pitchFamily="34" charset="0"/>
              </a:defRPr>
            </a:lvl7pPr>
            <a:lvl8pPr marL="3449638" indent="-230188" eaLnBrk="0" fontAlgn="base" hangingPunct="0">
              <a:spcBef>
                <a:spcPct val="0"/>
              </a:spcBef>
              <a:spcAft>
                <a:spcPct val="0"/>
              </a:spcAft>
              <a:defRPr>
                <a:solidFill>
                  <a:schemeClr val="tx1"/>
                </a:solidFill>
                <a:latin typeface="Calibri" panose="020F0502020204030204" pitchFamily="34" charset="0"/>
              </a:defRPr>
            </a:lvl8pPr>
            <a:lvl9pPr marL="3906838"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DE24FC6-641A-644C-BEC1-B84B14BF0909}"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6E0E2E20-BC83-C88B-6844-47734E14FE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ADA3694A-60B3-4198-7DCA-545973A994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800"/>
            <a:r>
              <a:rPr lang="en-US" altLang="en-US" sz="1200" b="1" dirty="0">
                <a:solidFill>
                  <a:srgbClr val="000000"/>
                </a:solidFill>
                <a:latin typeface="Arial" panose="020B0604020202020204" pitchFamily="34" charset="0"/>
              </a:rPr>
              <a:t>Measure your results.  </a:t>
            </a:r>
            <a:r>
              <a:rPr lang="en-US" altLang="en-US" sz="1200" dirty="0">
                <a:solidFill>
                  <a:srgbClr val="000000"/>
                </a:solidFill>
                <a:latin typeface="Arial" panose="020B0604020202020204" pitchFamily="34" charset="0"/>
              </a:rPr>
              <a:t>Whether it is crop yield, reduced erosion, milk protein content, bigger tomatoes, increased market share for a cooperative, or community involvement, make sure that what you are measuring will give you the information you need to tell if you have accomplished your objectives.  If you take samples—for example, plants or insects—make sure that your samples are representative of the whole field or plot.  </a:t>
            </a:r>
          </a:p>
          <a:p>
            <a:pPr defTabSz="939800"/>
            <a:r>
              <a:rPr lang="en-US" altLang="en-US" sz="1200" b="1" dirty="0">
                <a:solidFill>
                  <a:srgbClr val="000000"/>
                </a:solidFill>
                <a:latin typeface="Arial" panose="020B0604020202020204" pitchFamily="34" charset="0"/>
              </a:rPr>
              <a:t>Timing is everything. </a:t>
            </a:r>
            <a:r>
              <a:rPr lang="en-US" altLang="en-US" sz="1200" dirty="0">
                <a:solidFill>
                  <a:srgbClr val="000000"/>
                </a:solidFill>
                <a:latin typeface="Arial" panose="020B0604020202020204" pitchFamily="34" charset="0"/>
              </a:rPr>
              <a:t>A </a:t>
            </a:r>
            <a:r>
              <a:rPr lang="en-US" altLang="en-US" sz="1200" b="1" dirty="0">
                <a:solidFill>
                  <a:srgbClr val="000000"/>
                </a:solidFill>
                <a:latin typeface="Arial" panose="020B0604020202020204" pitchFamily="34" charset="0"/>
              </a:rPr>
              <a:t>detailed</a:t>
            </a:r>
            <a:r>
              <a:rPr lang="en-US" altLang="en-US" sz="1200" dirty="0">
                <a:solidFill>
                  <a:srgbClr val="000000"/>
                </a:solidFill>
                <a:latin typeface="Arial" panose="020B0604020202020204" pitchFamily="34" charset="0"/>
              </a:rPr>
              <a:t> timetable lets reviewers know that you have given this work some thought and that you have a clear idea of the time it will take.</a:t>
            </a:r>
          </a:p>
          <a:p>
            <a:pPr defTabSz="939800"/>
            <a:r>
              <a:rPr lang="en-US" altLang="en-US" sz="1200" b="1" dirty="0">
                <a:solidFill>
                  <a:srgbClr val="000000"/>
                </a:solidFill>
                <a:latin typeface="Arial" panose="020B0604020202020204" pitchFamily="34" charset="0"/>
              </a:rPr>
              <a:t>Choose cooperators to complement your skills.  </a:t>
            </a:r>
            <a:r>
              <a:rPr lang="en-US" altLang="en-US" sz="1200" dirty="0">
                <a:solidFill>
                  <a:srgbClr val="000000"/>
                </a:solidFill>
                <a:latin typeface="Arial" panose="020B0604020202020204" pitchFamily="34" charset="0"/>
              </a:rPr>
              <a:t>When you enlist the cooperation of people who have expertise in areas that you don’t—research, marketing, education, outreach, etc. — they’ll help you make your project better and increase your chances of receiving funding. </a:t>
            </a:r>
            <a:r>
              <a:rPr lang="en-US" altLang="en-US" sz="1200" b="1" dirty="0">
                <a:solidFill>
                  <a:srgbClr val="000000"/>
                </a:solidFill>
                <a:latin typeface="Arial" panose="020B0604020202020204" pitchFamily="34" charset="0"/>
              </a:rPr>
              <a:t>Pick your cooperators carefully, and make sure each one has the skills you need.</a:t>
            </a:r>
          </a:p>
          <a:p>
            <a:pPr defTabSz="939800"/>
            <a:r>
              <a:rPr lang="en-US" altLang="en-US" sz="1200" dirty="0">
                <a:solidFill>
                  <a:srgbClr val="000000"/>
                </a:solidFill>
                <a:latin typeface="Arial" panose="020B0604020202020204" pitchFamily="34" charset="0"/>
              </a:rPr>
              <a:t>The strongest proposals demonstrate that the project will be planned and carried out by a variety of</a:t>
            </a:r>
            <a:r>
              <a:rPr lang="en-US" altLang="en-US" sz="1200" b="1" dirty="0">
                <a:solidFill>
                  <a:srgbClr val="000000"/>
                </a:solidFill>
                <a:latin typeface="Arial" panose="020B0604020202020204" pitchFamily="34" charset="0"/>
              </a:rPr>
              <a:t> </a:t>
            </a:r>
            <a:r>
              <a:rPr lang="en-US" altLang="en-US" sz="1200" dirty="0">
                <a:solidFill>
                  <a:srgbClr val="000000"/>
                </a:solidFill>
                <a:latin typeface="Arial" panose="020B0604020202020204" pitchFamily="34" charset="0"/>
              </a:rPr>
              <a:t>individuals or organizations. Successful grant projects have involved Extension educators; Natural Resource Conservation Service (NRCS) staff including Resource, Conservation &amp; Development (RC&amp;D) Council staff; nonprofit group participants; other farmers or ranchers; youth, and/or other members of the community.</a:t>
            </a:r>
          </a:p>
          <a:p>
            <a:pPr defTabSz="939800"/>
            <a:endParaRPr lang="en-US" altLang="en-US" dirty="0"/>
          </a:p>
        </p:txBody>
      </p:sp>
      <p:sp>
        <p:nvSpPr>
          <p:cNvPr id="4" name="Slide Number Placeholder 3">
            <a:extLst>
              <a:ext uri="{FF2B5EF4-FFF2-40B4-BE49-F238E27FC236}">
                <a16:creationId xmlns:a16="http://schemas.microsoft.com/office/drawing/2014/main" id="{786892D9-0A9B-4939-3685-EBA6ACFED069}"/>
              </a:ext>
            </a:extLst>
          </p:cNvPr>
          <p:cNvSpPr>
            <a:spLocks noGrp="1"/>
          </p:cNvSpPr>
          <p:nvPr>
            <p:ph type="sldNum" sz="quarter" idx="5"/>
          </p:nvPr>
        </p:nvSpPr>
        <p:spPr/>
        <p:txBody>
          <a:bodyPr/>
          <a:lstStyle/>
          <a:p>
            <a:pPr>
              <a:defRPr/>
            </a:pPr>
            <a:fld id="{036E2206-9052-E64F-847C-D8253124E0F7}"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138D1D63-9C06-9CAD-3CC9-858D87B47C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EADAB929-61B8-37F3-EDB6-584F2546A6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800"/>
            <a:r>
              <a:rPr lang="en-US" altLang="en-US" sz="1200" b="1" dirty="0">
                <a:solidFill>
                  <a:srgbClr val="000000"/>
                </a:solidFill>
                <a:latin typeface="Arial" panose="020B0604020202020204" pitchFamily="34" charset="0"/>
              </a:rPr>
              <a:t>Develop a clear outreach plan</a:t>
            </a:r>
            <a:r>
              <a:rPr lang="en-US" altLang="en-US" sz="1200" dirty="0">
                <a:solidFill>
                  <a:srgbClr val="000000"/>
                </a:solidFill>
                <a:latin typeface="Arial" panose="020B0604020202020204" pitchFamily="34" charset="0"/>
              </a:rPr>
              <a:t>.  Outreach activities can include field days, workshops, publications, social media or any method to get the results of your project to people who can use those results to practice sustainable agriculture. Try to use more than one method of outreach to reach a broader audience.</a:t>
            </a:r>
          </a:p>
          <a:p>
            <a:pPr defTabSz="939800"/>
            <a:r>
              <a:rPr lang="en-US" altLang="en-US" sz="1200" b="1" dirty="0">
                <a:solidFill>
                  <a:srgbClr val="000000"/>
                </a:solidFill>
                <a:latin typeface="Arial" panose="020B0604020202020204" pitchFamily="34" charset="0"/>
              </a:rPr>
              <a:t>Develop a realistic budget.  </a:t>
            </a:r>
            <a:r>
              <a:rPr lang="en-US" altLang="en-US" sz="1200" dirty="0">
                <a:solidFill>
                  <a:srgbClr val="000000"/>
                </a:solidFill>
                <a:latin typeface="Arial" panose="020B0604020202020204" pitchFamily="34" charset="0"/>
              </a:rPr>
              <a:t>Itemize your expenses and include a budget justification. This should show how you arrived at the figures in your budget. Make phone calls or search the web to find accurate cost estimates. Explain why the items in your budget are needed for your project. </a:t>
            </a:r>
          </a:p>
          <a:p>
            <a:pPr defTabSz="939800"/>
            <a:endParaRPr lang="en-US" altLang="en-US" sz="1200" dirty="0">
              <a:solidFill>
                <a:srgbClr val="000000"/>
              </a:solidFill>
              <a:latin typeface="Arial" panose="020B0604020202020204" pitchFamily="34" charset="0"/>
            </a:endParaRPr>
          </a:p>
          <a:p>
            <a:pPr defTabSz="939800"/>
            <a:r>
              <a:rPr lang="en-US" altLang="en-US" sz="1200" dirty="0">
                <a:solidFill>
                  <a:srgbClr val="000000"/>
                </a:solidFill>
                <a:latin typeface="Arial" panose="020B0604020202020204" pitchFamily="34" charset="0"/>
              </a:rPr>
              <a:t>Whether you are funded or not:</a:t>
            </a:r>
          </a:p>
          <a:p>
            <a:pPr defTabSz="939800"/>
            <a:r>
              <a:rPr lang="en-US" altLang="en-US" sz="1200" b="1" dirty="0">
                <a:solidFill>
                  <a:srgbClr val="000000"/>
                </a:solidFill>
                <a:latin typeface="Arial" panose="020B0604020202020204" pitchFamily="34" charset="0"/>
              </a:rPr>
              <a:t>You will receive reviewer comments. They can provide you with valuable advice for future grant applications. Not all good proposals are funded – there isn’t enough funding. </a:t>
            </a:r>
          </a:p>
          <a:p>
            <a:pPr defTabSz="939800"/>
            <a:endParaRPr lang="en-US" altLang="en-US" dirty="0"/>
          </a:p>
        </p:txBody>
      </p:sp>
      <p:sp>
        <p:nvSpPr>
          <p:cNvPr id="4" name="Slide Number Placeholder 3">
            <a:extLst>
              <a:ext uri="{FF2B5EF4-FFF2-40B4-BE49-F238E27FC236}">
                <a16:creationId xmlns:a16="http://schemas.microsoft.com/office/drawing/2014/main" id="{54325D70-45F4-3F1D-1570-F31D972FFA06}"/>
              </a:ext>
            </a:extLst>
          </p:cNvPr>
          <p:cNvSpPr>
            <a:spLocks noGrp="1"/>
          </p:cNvSpPr>
          <p:nvPr>
            <p:ph type="sldNum" sz="quarter" idx="5"/>
          </p:nvPr>
        </p:nvSpPr>
        <p:spPr/>
        <p:txBody>
          <a:bodyPr/>
          <a:lstStyle/>
          <a:p>
            <a:pPr>
              <a:defRPr/>
            </a:pPr>
            <a:fld id="{7970ECC7-5483-E44B-B060-A6CE97E3C5E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FBB0FFC7-E03A-535E-F1DF-E8D5813264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B2EBBD0F-51F2-C9B1-495B-DC1B4DE480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Go to the NCR-SARE Home page at: https://northcentral.sare.org/ </a:t>
            </a:r>
          </a:p>
          <a:p>
            <a:endParaRPr lang="en-US" altLang="en-US"/>
          </a:p>
          <a:p>
            <a:r>
              <a:rPr lang="en-US" altLang="en-US"/>
              <a:t>Click on: “SARE IN YOUR STATE” then click on your state.</a:t>
            </a:r>
          </a:p>
        </p:txBody>
      </p:sp>
      <p:sp>
        <p:nvSpPr>
          <p:cNvPr id="4" name="Slide Number Placeholder 3">
            <a:extLst>
              <a:ext uri="{FF2B5EF4-FFF2-40B4-BE49-F238E27FC236}">
                <a16:creationId xmlns:a16="http://schemas.microsoft.com/office/drawing/2014/main" id="{6ECDE26E-5295-7DC2-8B82-CBC0052073D6}"/>
              </a:ext>
            </a:extLst>
          </p:cNvPr>
          <p:cNvSpPr>
            <a:spLocks noGrp="1"/>
          </p:cNvSpPr>
          <p:nvPr>
            <p:ph type="sldNum" sz="quarter" idx="5"/>
          </p:nvPr>
        </p:nvSpPr>
        <p:spPr/>
        <p:txBody>
          <a:bodyPr/>
          <a:lstStyle/>
          <a:p>
            <a:pPr>
              <a:defRPr/>
            </a:pPr>
            <a:fld id="{20CEB9A8-04AD-C342-A398-829E5626E6A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4ACB34E8-F1F1-E524-4910-17BD3A5056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A1902359-29F2-15B7-84F8-4F6B62B5D6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dirty="0">
                <a:solidFill>
                  <a:schemeClr val="tx1"/>
                </a:solidFill>
                <a:latin typeface="Arial" panose="020B0604020202020204" pitchFamily="34" charset="0"/>
                <a:cs typeface="Arial" panose="020B0604020202020204" pitchFamily="34" charset="0"/>
              </a:rPr>
              <a:t>Michael Fields Agricultural Institute provides free financial assistance advising to agricultural producers and producer groups within the 12-state region of Illinois, Indiana, Iowa, Kansas, Michigan, Minnesota, Missouri, Nebraska, North Dakota, Ohio, South Dakota and Wisconsin.</a:t>
            </a:r>
          </a:p>
          <a:p>
            <a:br>
              <a:rPr lang="en-US" altLang="en-US" sz="1100" dirty="0">
                <a:solidFill>
                  <a:schemeClr val="tx1"/>
                </a:solidFill>
                <a:latin typeface="Arial" panose="020B0604020202020204" pitchFamily="34" charset="0"/>
                <a:cs typeface="Arial" panose="020B0604020202020204" pitchFamily="34" charset="0"/>
              </a:rPr>
            </a:br>
            <a:r>
              <a:rPr lang="en-US" altLang="en-US" sz="1100" dirty="0">
                <a:solidFill>
                  <a:schemeClr val="tx1"/>
                </a:solidFill>
                <a:latin typeface="Arial" panose="020B0604020202020204" pitchFamily="34" charset="0"/>
                <a:cs typeface="Arial" panose="020B0604020202020204" pitchFamily="34" charset="0"/>
              </a:rPr>
              <a:t>Contact MFAI Grants Advisor, Wren </a:t>
            </a:r>
            <a:r>
              <a:rPr lang="en-US" altLang="en-US" sz="1100" dirty="0">
                <a:solidFill>
                  <a:schemeClr val="tx1"/>
                </a:solidFill>
                <a:latin typeface="Arial" panose="020B0604020202020204" pitchFamily="34" charset="0"/>
                <a:ea typeface="Calibri" panose="020F0502020204030204" pitchFamily="34" charset="0"/>
                <a:cs typeface="Arial" panose="020B0604020202020204" pitchFamily="34" charset="0"/>
              </a:rPr>
              <a:t>Almitra</a:t>
            </a:r>
            <a:r>
              <a:rPr lang="en-US" altLang="en-US" sz="1100" dirty="0">
                <a:solidFill>
                  <a:schemeClr val="tx1"/>
                </a:solidFill>
                <a:latin typeface="Arial" panose="020B0604020202020204" pitchFamily="34" charset="0"/>
                <a:cs typeface="Arial" panose="020B0604020202020204" pitchFamily="34" charset="0"/>
              </a:rPr>
              <a:t>, at: </a:t>
            </a:r>
            <a:r>
              <a:rPr lang="en-US" altLang="en-US" sz="11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grants@michaelfields.org</a:t>
            </a:r>
            <a:r>
              <a:rPr lang="en-US" altLang="en-US" sz="1100" dirty="0">
                <a:solidFill>
                  <a:schemeClr val="tx1"/>
                </a:solidFill>
                <a:latin typeface="Arial" panose="020B0604020202020204" pitchFamily="34" charset="0"/>
                <a:cs typeface="Arial" panose="020B0604020202020204" pitchFamily="34" charset="0"/>
              </a:rPr>
              <a:t> or 719-318-7936. For more information see: </a:t>
            </a:r>
            <a:r>
              <a:rPr lang="en-US" altLang="en-US" sz="110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https://www.michaelfields.org/grants-advising-resources</a:t>
            </a:r>
            <a:r>
              <a:rPr lang="en-US" altLang="en-US" sz="1100" dirty="0">
                <a:solidFill>
                  <a:schemeClr val="tx1"/>
                </a:solidFill>
                <a:latin typeface="Arial" panose="020B0604020202020204" pitchFamily="34" charset="0"/>
                <a:cs typeface="Arial" panose="020B0604020202020204" pitchFamily="34" charset="0"/>
              </a:rPr>
              <a:t> </a:t>
            </a:r>
          </a:p>
          <a:p>
            <a:endParaRPr lang="en-US" altLang="en-US" sz="1100" b="1" dirty="0">
              <a:solidFill>
                <a:schemeClr val="tx1"/>
              </a:solidFill>
              <a:latin typeface="Arial" panose="020B0604020202020204" pitchFamily="34" charset="0"/>
              <a:cs typeface="Arial" panose="020B0604020202020204" pitchFamily="34" charset="0"/>
            </a:endParaRPr>
          </a:p>
          <a:p>
            <a:r>
              <a:rPr lang="en-US" altLang="en-US" sz="1100" b="1" dirty="0">
                <a:solidFill>
                  <a:schemeClr val="tx1"/>
                </a:solidFill>
                <a:latin typeface="Arial" panose="020B0604020202020204" pitchFamily="34" charset="0"/>
                <a:cs typeface="Arial" panose="020B0604020202020204" pitchFamily="34" charset="0"/>
              </a:rPr>
              <a:t>About Michael Fields Agricultural Institute </a:t>
            </a:r>
          </a:p>
          <a:p>
            <a:r>
              <a:rPr lang="en-US" altLang="en-US" sz="1100" dirty="0">
                <a:solidFill>
                  <a:schemeClr val="tx1"/>
                </a:solidFill>
                <a:latin typeface="Arial" panose="020B0604020202020204" pitchFamily="34" charset="0"/>
                <a:cs typeface="Arial" panose="020B0604020202020204" pitchFamily="34" charset="0"/>
              </a:rPr>
              <a:t>MFAI’s Advisors can help you apply to grant, loan, and cost-share programs of state or federal sources that could help you with specific projects to develop your agricultural, forestry or related business or answer a research question. These can be programs of any federal or state agency, not just the USDA, as well as private sources. They assist individual producers, associations of farmers, and agricultural, fishery and forestry-related businesses to both search for and apply to programs for which they are eligible. </a:t>
            </a:r>
          </a:p>
          <a:p>
            <a:r>
              <a:rPr lang="en-US" altLang="en-US" sz="1100" dirty="0">
                <a:solidFill>
                  <a:schemeClr val="tx1"/>
                </a:solidFill>
                <a:latin typeface="Arial" panose="020B0604020202020204" pitchFamily="34" charset="0"/>
                <a:cs typeface="Arial" panose="020B0604020202020204" pitchFamily="34" charset="0"/>
              </a:rPr>
              <a:t>MFAI Grants Advisors help determine what funding opportunities might be appropriate to achieve specific farm goals. They will help identify a funding program that best fits your project and outline a plan of work to meet the application deadline and all application requirements. If your farm goals do not align with a grant program, they may suggest other resources, such as federal, state or local loan programs, loan guarantees, conservation cost-share programs, or information resources. </a:t>
            </a:r>
          </a:p>
          <a:p>
            <a:endParaRPr lang="en-US" altLang="en-US" dirty="0"/>
          </a:p>
        </p:txBody>
      </p:sp>
      <p:sp>
        <p:nvSpPr>
          <p:cNvPr id="4" name="Slide Number Placeholder 3">
            <a:extLst>
              <a:ext uri="{FF2B5EF4-FFF2-40B4-BE49-F238E27FC236}">
                <a16:creationId xmlns:a16="http://schemas.microsoft.com/office/drawing/2014/main" id="{ADB32871-3666-B60D-C6B0-EEDF6A30B89E}"/>
              </a:ext>
            </a:extLst>
          </p:cNvPr>
          <p:cNvSpPr>
            <a:spLocks noGrp="1"/>
          </p:cNvSpPr>
          <p:nvPr>
            <p:ph type="sldNum" sz="quarter" idx="5"/>
          </p:nvPr>
        </p:nvSpPr>
        <p:spPr/>
        <p:txBody>
          <a:bodyPr/>
          <a:lstStyle/>
          <a:p>
            <a:pPr>
              <a:defRPr/>
            </a:pPr>
            <a:fld id="{82BAAD56-7E34-3B48-92FF-92D679302E54}"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D58BDD93-063A-2D90-5C17-3A6812DBAD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D832D77A-49C2-8243-A21E-EB03137EAD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NCR-SARE uses an online submission system to take applications. Open “calls for proposals” for the various grant programs can be found on our homepage at: https://northcentral.sare.org/. </a:t>
            </a:r>
          </a:p>
          <a:p>
            <a:pPr eaLnBrk="1" hangingPunct="1">
              <a:spcBef>
                <a:spcPct val="0"/>
              </a:spcBef>
            </a:pPr>
            <a:endParaRPr lang="en-US" altLang="en-US"/>
          </a:p>
          <a:p>
            <a:pPr eaLnBrk="1" hangingPunct="1">
              <a:spcBef>
                <a:spcPct val="0"/>
              </a:spcBef>
            </a:pPr>
            <a:r>
              <a:rPr lang="en-US" altLang="en-US"/>
              <a:t>A “Call for Proposals” is the instructions and application needed to turn in a grant proposal.
Scroll down under “Our Grant Programs,” to the Farmer Rancher Grant Program. For details, click on “Learn more.” Click on “Apply Now” to begin an application.</a:t>
            </a:r>
          </a:p>
        </p:txBody>
      </p:sp>
      <p:sp>
        <p:nvSpPr>
          <p:cNvPr id="31747" name="Slide Number Placeholder 3">
            <a:extLst>
              <a:ext uri="{FF2B5EF4-FFF2-40B4-BE49-F238E27FC236}">
                <a16:creationId xmlns:a16="http://schemas.microsoft.com/office/drawing/2014/main" id="{3E3167C1-9AF1-B823-FFD0-A74497AC43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6075" indent="-230188">
              <a:defRPr>
                <a:solidFill>
                  <a:schemeClr val="tx1"/>
                </a:solidFill>
                <a:latin typeface="Calibri" panose="020F0502020204030204" pitchFamily="34" charset="0"/>
              </a:defRPr>
            </a:lvl4pPr>
            <a:lvl5pPr marL="2078038" indent="-230188">
              <a:defRPr>
                <a:solidFill>
                  <a:schemeClr val="tx1"/>
                </a:solidFill>
                <a:latin typeface="Calibri" panose="020F0502020204030204" pitchFamily="34" charset="0"/>
              </a:defRPr>
            </a:lvl5pPr>
            <a:lvl6pPr marL="2535238" indent="-230188" eaLnBrk="0" fontAlgn="base" hangingPunct="0">
              <a:spcBef>
                <a:spcPct val="0"/>
              </a:spcBef>
              <a:spcAft>
                <a:spcPct val="0"/>
              </a:spcAft>
              <a:defRPr>
                <a:solidFill>
                  <a:schemeClr val="tx1"/>
                </a:solidFill>
                <a:latin typeface="Calibri" panose="020F0502020204030204" pitchFamily="34" charset="0"/>
              </a:defRPr>
            </a:lvl6pPr>
            <a:lvl7pPr marL="2992438" indent="-230188" eaLnBrk="0" fontAlgn="base" hangingPunct="0">
              <a:spcBef>
                <a:spcPct val="0"/>
              </a:spcBef>
              <a:spcAft>
                <a:spcPct val="0"/>
              </a:spcAft>
              <a:defRPr>
                <a:solidFill>
                  <a:schemeClr val="tx1"/>
                </a:solidFill>
                <a:latin typeface="Calibri" panose="020F0502020204030204" pitchFamily="34" charset="0"/>
              </a:defRPr>
            </a:lvl7pPr>
            <a:lvl8pPr marL="3449638" indent="-230188" eaLnBrk="0" fontAlgn="base" hangingPunct="0">
              <a:spcBef>
                <a:spcPct val="0"/>
              </a:spcBef>
              <a:spcAft>
                <a:spcPct val="0"/>
              </a:spcAft>
              <a:defRPr>
                <a:solidFill>
                  <a:schemeClr val="tx1"/>
                </a:solidFill>
                <a:latin typeface="Calibri" panose="020F0502020204030204" pitchFamily="34" charset="0"/>
              </a:defRPr>
            </a:lvl8pPr>
            <a:lvl9pPr marL="3906838"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7A0C1DC-FC7B-2F49-AF78-3B7E714B9D17}" type="slidenum">
              <a:rPr lang="en-US" altLang="en-US" smtClean="0"/>
              <a:pPr fontAlgn="base">
                <a:spcBef>
                  <a:spcPct val="0"/>
                </a:spcBef>
                <a:spcAft>
                  <a:spcPct val="0"/>
                </a:spcAft>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65A64435-C4C1-97C6-5086-8713AB3F5B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D56B490F-C73F-8E3E-5169-32AB2B3243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When you click on “Learn More,” you will see helpful information about Farmer Rancher Grants. The instructions on how to apply are in the Call for Proposals. Click on “Download the Call” to read a copy of the current call for Farmer Rancher grant proposals. It is available as a Word document that you can use to prepare a draft of your application or as a PDF file.
Make sure you have the current call, as there are typically a number of changes from the previous call.  If you have any problems downloading the proposal, contact the NCR-SARE office and we can email you a copy, or send you a hard copy.
The Online Submission Deadline is 4:00 p.m. Central Time, Thursday, December 7, 2023.  If you are unable to use the online system, you may submit a proposal by mail or e-mail. Mail and e-mail submissions must be received by 4:00 p.m. Central Time on Thursday, December 7, 2023, at the NCR-SARE main office in Saint Paul, Minnesota.
Proposals sent by Fax will NOT be accepted. They are too hard to read.</a:t>
            </a:r>
          </a:p>
          <a:p>
            <a:pPr eaLnBrk="1" hangingPunct="1"/>
            <a:endParaRPr lang="en-US" altLang="en-US" dirty="0"/>
          </a:p>
          <a:p>
            <a:pPr eaLnBrk="1" hangingPunct="1"/>
            <a:endParaRPr lang="en-US" altLang="en-US" dirty="0"/>
          </a:p>
          <a:p>
            <a:pPr eaLnBrk="1" hangingPunct="1"/>
            <a:r>
              <a:rPr lang="en-US" altLang="en-US" dirty="0"/>
              <a:t>
</a:t>
            </a:r>
          </a:p>
          <a:p>
            <a:pPr eaLnBrk="1" hangingPunct="1"/>
            <a:endParaRPr lang="en-US" altLang="en-US" dirty="0"/>
          </a:p>
        </p:txBody>
      </p:sp>
      <p:sp>
        <p:nvSpPr>
          <p:cNvPr id="4" name="Slide Number Placeholder 3">
            <a:extLst>
              <a:ext uri="{FF2B5EF4-FFF2-40B4-BE49-F238E27FC236}">
                <a16:creationId xmlns:a16="http://schemas.microsoft.com/office/drawing/2014/main" id="{E05F19CD-0597-A295-87BA-EA8E895B38F2}"/>
              </a:ext>
            </a:extLst>
          </p:cNvPr>
          <p:cNvSpPr>
            <a:spLocks noGrp="1"/>
          </p:cNvSpPr>
          <p:nvPr>
            <p:ph type="sldNum" sz="quarter" idx="5"/>
          </p:nvPr>
        </p:nvSpPr>
        <p:spPr/>
        <p:txBody>
          <a:bodyPr/>
          <a:lstStyle/>
          <a:p>
            <a:pPr>
              <a:defRPr/>
            </a:pPr>
            <a:fld id="{50070EEE-FF0E-B34A-9073-569B7754E37F}"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37D688C3-742B-E0C3-7BAF-5E9EE15D7B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8D063F9D-FCC9-7F4E-3CDD-D73B18BDD9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When you apply for a grant, be sure to read the Call for Proposals first. It contains directions and the application and can help you determine if the grant is a good match for you. </a:t>
            </a:r>
          </a:p>
          <a:p>
            <a:pPr eaLnBrk="1" hangingPunct="1"/>
            <a:endParaRPr lang="en-US" altLang="en-US" dirty="0"/>
          </a:p>
          <a:p>
            <a:pPr eaLnBrk="1" hangingPunct="1"/>
            <a:r>
              <a:rPr lang="en-US" altLang="en-US" dirty="0"/>
              <a:t>At the top of the Farmer Rancher Grant Call for Proposals, you will see the link where you can submit a proposal.  Or you can click on the “Apply Now” button on the NCR-SARE homepage.</a:t>
            </a:r>
          </a:p>
        </p:txBody>
      </p:sp>
      <p:sp>
        <p:nvSpPr>
          <p:cNvPr id="4" name="Slide Number Placeholder 3">
            <a:extLst>
              <a:ext uri="{FF2B5EF4-FFF2-40B4-BE49-F238E27FC236}">
                <a16:creationId xmlns:a16="http://schemas.microsoft.com/office/drawing/2014/main" id="{811D92A8-4FED-126D-9F35-412ED16B2953}"/>
              </a:ext>
            </a:extLst>
          </p:cNvPr>
          <p:cNvSpPr>
            <a:spLocks noGrp="1"/>
          </p:cNvSpPr>
          <p:nvPr>
            <p:ph type="sldNum" sz="quarter" idx="5"/>
          </p:nvPr>
        </p:nvSpPr>
        <p:spPr/>
        <p:txBody>
          <a:bodyPr/>
          <a:lstStyle/>
          <a:p>
            <a:pPr>
              <a:defRPr/>
            </a:pPr>
            <a:fld id="{AF1D14DE-AEEE-E14E-8542-DBDE01B4492C}"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97ED6DB-6F18-1BE8-0E08-FE7D7F44EF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E91189D-F18E-03C5-1ABA-0386541E79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mn-lt"/>
              </a:rPr>
              <a:t>When you click on the link in the Call for proposals (https://projects.sare.org/), you will see the “SARE Grant Management System” page. </a:t>
            </a:r>
          </a:p>
          <a:p>
            <a:pPr eaLnBrk="1" hangingPunct="1">
              <a:spcBef>
                <a:spcPct val="0"/>
              </a:spcBef>
            </a:pPr>
            <a:endParaRPr lang="en-US" altLang="en-US" dirty="0">
              <a:latin typeface="+mn-lt"/>
            </a:endParaRPr>
          </a:p>
          <a:p>
            <a:pPr eaLnBrk="1" hangingPunct="1">
              <a:spcBef>
                <a:spcPct val="0"/>
              </a:spcBef>
            </a:pPr>
            <a:r>
              <a:rPr lang="en-US" altLang="en-US" dirty="0">
                <a:latin typeface="+mn-lt"/>
              </a:rPr>
              <a:t>If you click on “Apply Now,” you will see a similar page shown in the inset, with the title, “Apply For A Grant.” You can start your application from either page.
If you’ve never had a SARE grant before, you will first need to create an account and complete your user profile.  Click on “Create an account.”
If you’ve had a SARE grant before and filed reports in this system, your profile will already be in the system, and you can “Log in” with the information you used for reporting.
I’ll now guide you through using the online application system. </a:t>
            </a:r>
          </a:p>
        </p:txBody>
      </p:sp>
      <p:sp>
        <p:nvSpPr>
          <p:cNvPr id="27652" name="Slide Number Placeholder 3">
            <a:extLst>
              <a:ext uri="{FF2B5EF4-FFF2-40B4-BE49-F238E27FC236}">
                <a16:creationId xmlns:a16="http://schemas.microsoft.com/office/drawing/2014/main" id="{7ADB55AF-2F93-EBCA-2287-8CDD3F95F3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defRPr>
                <a:solidFill>
                  <a:schemeClr val="tx1"/>
                </a:solidFill>
                <a:latin typeface="Calibri" panose="020F0502020204030204" pitchFamily="34" charset="0"/>
              </a:defRPr>
            </a:lvl1pPr>
            <a:lvl2pPr marL="742950" indent="-285750" defTabSz="971550">
              <a:defRPr>
                <a:solidFill>
                  <a:schemeClr val="tx1"/>
                </a:solidFill>
                <a:latin typeface="Calibri" panose="020F0502020204030204" pitchFamily="34" charset="0"/>
              </a:defRPr>
            </a:lvl2pPr>
            <a:lvl3pPr marL="1143000" indent="-228600" defTabSz="971550">
              <a:defRPr>
                <a:solidFill>
                  <a:schemeClr val="tx1"/>
                </a:solidFill>
                <a:latin typeface="Calibri" panose="020F0502020204030204" pitchFamily="34" charset="0"/>
              </a:defRPr>
            </a:lvl3pPr>
            <a:lvl4pPr marL="1600200" indent="-228600" defTabSz="971550">
              <a:defRPr>
                <a:solidFill>
                  <a:schemeClr val="tx1"/>
                </a:solidFill>
                <a:latin typeface="Calibri" panose="020F0502020204030204" pitchFamily="34" charset="0"/>
              </a:defRPr>
            </a:lvl4pPr>
            <a:lvl5pPr marL="2057400" indent="-228600" defTabSz="971550">
              <a:defRPr>
                <a:solidFill>
                  <a:schemeClr val="tx1"/>
                </a:solidFill>
                <a:latin typeface="Calibri" panose="020F0502020204030204" pitchFamily="34" charset="0"/>
              </a:defRPr>
            </a:lvl5pPr>
            <a:lvl6pPr marL="2514600" indent="-228600" defTabSz="971550" eaLnBrk="0" fontAlgn="base" hangingPunct="0">
              <a:spcBef>
                <a:spcPct val="0"/>
              </a:spcBef>
              <a:spcAft>
                <a:spcPct val="0"/>
              </a:spcAft>
              <a:defRPr>
                <a:solidFill>
                  <a:schemeClr val="tx1"/>
                </a:solidFill>
                <a:latin typeface="Calibri" panose="020F0502020204030204" pitchFamily="34" charset="0"/>
              </a:defRPr>
            </a:lvl6pPr>
            <a:lvl7pPr marL="2971800" indent="-228600" defTabSz="971550" eaLnBrk="0" fontAlgn="base" hangingPunct="0">
              <a:spcBef>
                <a:spcPct val="0"/>
              </a:spcBef>
              <a:spcAft>
                <a:spcPct val="0"/>
              </a:spcAft>
              <a:defRPr>
                <a:solidFill>
                  <a:schemeClr val="tx1"/>
                </a:solidFill>
                <a:latin typeface="Calibri" panose="020F0502020204030204" pitchFamily="34" charset="0"/>
              </a:defRPr>
            </a:lvl7pPr>
            <a:lvl8pPr marL="3429000" indent="-228600" defTabSz="971550" eaLnBrk="0" fontAlgn="base" hangingPunct="0">
              <a:spcBef>
                <a:spcPct val="0"/>
              </a:spcBef>
              <a:spcAft>
                <a:spcPct val="0"/>
              </a:spcAft>
              <a:defRPr>
                <a:solidFill>
                  <a:schemeClr val="tx1"/>
                </a:solidFill>
                <a:latin typeface="Calibri" panose="020F0502020204030204" pitchFamily="34" charset="0"/>
              </a:defRPr>
            </a:lvl8pPr>
            <a:lvl9pPr marL="3886200" indent="-228600" defTabSz="9715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71550" rtl="0" eaLnBrk="1" fontAlgn="base" latinLnBrk="0" hangingPunct="1">
              <a:lnSpc>
                <a:spcPct val="100000"/>
              </a:lnSpc>
              <a:spcBef>
                <a:spcPct val="0"/>
              </a:spcBef>
              <a:spcAft>
                <a:spcPct val="0"/>
              </a:spcAft>
              <a:buClrTx/>
              <a:buSzTx/>
              <a:buFontTx/>
              <a:buNone/>
              <a:tabLst/>
              <a:defRPr/>
            </a:pPr>
            <a:fld id="{19A9399E-14F0-8640-89E4-5BBB1C46A3CA}"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71550" rtl="0" eaLnBrk="1" fontAlgn="base" latinLnBrk="0" hangingPunct="1">
                <a:lnSpc>
                  <a:spcPct val="100000"/>
                </a:lnSpc>
                <a:spcBef>
                  <a:spcPct val="0"/>
                </a:spcBef>
                <a:spcAft>
                  <a:spcPct val="0"/>
                </a:spcAft>
                <a:buClrTx/>
                <a:buSzTx/>
                <a:buFontTx/>
                <a:buNone/>
                <a:tabLst/>
                <a:defRPr/>
              </a:pPr>
              <a:t>17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AE3AB251-0758-C64F-95EE-3CD44F5C4B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685D4668-6811-B247-99CE-FFB6108173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36625"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To “Create an account,” complete the requested information, then click on “Register” in the lower left-hand side of the webpage. Information about your application will be sent to the email address you provide here.
We also request demographic information. The North Central Region SARE program is committed to an ethic of openness, inclusiveness, and diversity in all its programs, policies, and procedures. 
To monitor our performance in these areas, we collect demographic information. We appreciate your help with this. </a:t>
            </a:r>
          </a:p>
          <a:p>
            <a:pPr marL="0" marR="0" lvl="0" indent="0" algn="l" defTabSz="936625"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36625"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Demographic information is not linked to your proposal. You must answer the demographic questions, but you may choose “prefer to not answer” for each question. If you have questions, please contact Joan Benjamin at BenjaminJ@lincolnu.edu or 573-681-5545.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lang="en-US" altLang="en-US" dirty="0">
                <a:latin typeface="Arial" panose="020B0604020202020204" pitchFamily="34" charset="0"/>
              </a:rPr>
              <a:t>
</a:t>
            </a:r>
            <a:endParaRPr lang="en-US" altLang="en-US" dirty="0"/>
          </a:p>
        </p:txBody>
      </p:sp>
      <p:sp>
        <p:nvSpPr>
          <p:cNvPr id="51203" name="Slide Number Placeholder 3">
            <a:extLst>
              <a:ext uri="{FF2B5EF4-FFF2-40B4-BE49-F238E27FC236}">
                <a16:creationId xmlns:a16="http://schemas.microsoft.com/office/drawing/2014/main" id="{0833321A-4557-2B43-9E6F-74FE68A816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81075" rtl="0" eaLnBrk="1" fontAlgn="base" latinLnBrk="0" hangingPunct="1">
              <a:lnSpc>
                <a:spcPct val="100000"/>
              </a:lnSpc>
              <a:spcBef>
                <a:spcPct val="0"/>
              </a:spcBef>
              <a:spcAft>
                <a:spcPct val="0"/>
              </a:spcAft>
              <a:buClrTx/>
              <a:buSzTx/>
              <a:buFontTx/>
              <a:buNone/>
              <a:tabLst/>
              <a:defRPr/>
            </a:pPr>
            <a:fld id="{6CA44E61-6D66-9647-BB3A-419A26572909}"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81075" rtl="0" eaLnBrk="1" fontAlgn="base" latinLnBrk="0" hangingPunct="1">
                <a:lnSpc>
                  <a:spcPct val="100000"/>
                </a:lnSpc>
                <a:spcBef>
                  <a:spcPct val="0"/>
                </a:spcBef>
                <a:spcAft>
                  <a:spcPct val="0"/>
                </a:spcAft>
                <a:buClrTx/>
                <a:buSzTx/>
                <a:buFontTx/>
                <a:buNone/>
                <a:tabLst/>
                <a:defRPr/>
              </a:pPr>
              <a:t>18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C5BF5903-E47F-84B9-44EE-1853E818F3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61B3E585-464F-B5FE-09E1-88E8579B2F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latin typeface="Arial" panose="020B0604020202020204" pitchFamily="34" charset="0"/>
              </a:rPr>
              <a:t> </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Once you have completed the information and logged into the system, you’ll see this screen.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Click on “Start a new grant proposal” or “Manage my grant proposals” (if you have already started a proposal).”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If you’ve submitted proposals before, or had a project funded before, you’ll see them listed on this page.   </a:t>
            </a:r>
          </a:p>
          <a:p>
            <a:pPr eaLnBrk="1" hangingPunct="1">
              <a:spcBef>
                <a:spcPct val="0"/>
              </a:spcBef>
            </a:pPr>
            <a:endParaRPr lang="en-US" altLang="en-US" dirty="0">
              <a:latin typeface="Arial" panose="020B0604020202020204" pitchFamily="34" charset="0"/>
            </a:endParaRPr>
          </a:p>
        </p:txBody>
      </p:sp>
      <p:sp>
        <p:nvSpPr>
          <p:cNvPr id="41987" name="Slide Number Placeholder 3">
            <a:extLst>
              <a:ext uri="{FF2B5EF4-FFF2-40B4-BE49-F238E27FC236}">
                <a16:creationId xmlns:a16="http://schemas.microsoft.com/office/drawing/2014/main" id="{5EFE8220-7EA9-5E6B-B18E-EC0F93417A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9C0378-1B6D-B640-B1B1-729A564313C1}" type="slidenum">
              <a:rPr lang="en-US" altLang="en-US" sz="1300" smtClean="0">
                <a:solidFill>
                  <a:srgbClr val="000000"/>
                </a:solidFill>
                <a:latin typeface="Arial" panose="020B0604020202020204" pitchFamily="34" charset="0"/>
              </a:rPr>
              <a:pPr fontAlgn="base">
                <a:spcBef>
                  <a:spcPct val="0"/>
                </a:spcBef>
                <a:spcAft>
                  <a:spcPct val="0"/>
                </a:spcAft>
              </a:pPr>
              <a:t>19</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B4444250-FCCA-2EB9-3180-2D7772022D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Notes Placeholder 2">
            <a:extLst>
              <a:ext uri="{FF2B5EF4-FFF2-40B4-BE49-F238E27FC236}">
                <a16:creationId xmlns:a16="http://schemas.microsoft.com/office/drawing/2014/main" id="{A7CF0428-117F-134B-5B72-3F5D03A194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a:latin typeface="Arial" panose="020B0604020202020204" pitchFamily="34" charset="0"/>
              </a:rPr>
              <a:t>SARE is part of USDA and is funded through the National Institute of Food and Agriculture or NIFA program. </a:t>
            </a:r>
          </a:p>
          <a:p>
            <a:pPr defTabSz="936625" eaLnBrk="1" hangingPunct="1">
              <a:spcBef>
                <a:spcPct val="0"/>
              </a:spcBef>
            </a:pPr>
            <a:endParaRPr lang="en-US" altLang="en-US">
              <a:latin typeface="Arial" panose="020B0604020202020204" pitchFamily="34" charset="0"/>
            </a:endParaRPr>
          </a:p>
          <a:p>
            <a:pPr defTabSz="936625" eaLnBrk="1" hangingPunct="1">
              <a:spcBef>
                <a:spcPct val="0"/>
              </a:spcBef>
            </a:pPr>
            <a:r>
              <a:rPr lang="en-US" altLang="en-US">
                <a:latin typeface="Arial" panose="020B0604020202020204" pitchFamily="34" charset="0"/>
              </a:rPr>
              <a:t>SARE’s purpose is to provide grants and outreach to advance sustainable innovations to the whole of American agriculture.</a:t>
            </a:r>
          </a:p>
          <a:p>
            <a:pPr defTabSz="936625" eaLnBrk="1" hangingPunct="1">
              <a:spcBef>
                <a:spcPct val="0"/>
              </a:spcBef>
            </a:pPr>
            <a:endParaRPr lang="en-US" altLang="en-US">
              <a:latin typeface="Arial" panose="020B0604020202020204" pitchFamily="34" charset="0"/>
            </a:endParaRPr>
          </a:p>
          <a:p>
            <a:pPr defTabSz="936625" eaLnBrk="1" hangingPunct="1">
              <a:spcBef>
                <a:spcPct val="0"/>
              </a:spcBef>
            </a:pPr>
            <a:endParaRPr lang="en-US" altLang="en-US">
              <a:latin typeface="Arial" panose="020B0604020202020204" pitchFamily="34" charset="0"/>
            </a:endParaRPr>
          </a:p>
          <a:p>
            <a:pPr defTabSz="936625" eaLnBrk="1" hangingPunct="1">
              <a:spcBef>
                <a:spcPct val="0"/>
              </a:spcBef>
            </a:pPr>
            <a:endParaRPr lang="en-US" altLang="en-US">
              <a:latin typeface="Arial" panose="020B0604020202020204" pitchFamily="34" charset="0"/>
            </a:endParaRPr>
          </a:p>
          <a:p>
            <a:pPr defTabSz="936625" eaLnBrk="1" hangingPunct="1">
              <a:spcBef>
                <a:spcPct val="0"/>
              </a:spcBef>
            </a:pPr>
            <a:endParaRPr lang="en-US" altLang="en-US">
              <a:latin typeface="Arial" panose="020B0604020202020204" pitchFamily="34" charset="0"/>
            </a:endParaRPr>
          </a:p>
          <a:p>
            <a:pPr defTabSz="936625" eaLnBrk="1" hangingPunct="1">
              <a:spcBef>
                <a:spcPct val="0"/>
              </a:spcBef>
            </a:pPr>
            <a:endParaRPr lang="en-US" altLang="en-US">
              <a:latin typeface="Arial" panose="020B0604020202020204" pitchFamily="34" charset="0"/>
            </a:endParaRPr>
          </a:p>
        </p:txBody>
      </p:sp>
      <p:sp>
        <p:nvSpPr>
          <p:cNvPr id="7171" name="Slide Number Placeholder 3">
            <a:extLst>
              <a:ext uri="{FF2B5EF4-FFF2-40B4-BE49-F238E27FC236}">
                <a16:creationId xmlns:a16="http://schemas.microsoft.com/office/drawing/2014/main" id="{C21FF9F0-1431-23EB-7E60-BEEFBA300E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6075" indent="-230188">
              <a:defRPr>
                <a:solidFill>
                  <a:schemeClr val="tx1"/>
                </a:solidFill>
                <a:latin typeface="Calibri" panose="020F0502020204030204" pitchFamily="34" charset="0"/>
              </a:defRPr>
            </a:lvl4pPr>
            <a:lvl5pPr marL="2078038" indent="-230188">
              <a:defRPr>
                <a:solidFill>
                  <a:schemeClr val="tx1"/>
                </a:solidFill>
                <a:latin typeface="Calibri" panose="020F0502020204030204" pitchFamily="34" charset="0"/>
              </a:defRPr>
            </a:lvl5pPr>
            <a:lvl6pPr marL="2535238" indent="-230188" eaLnBrk="0" fontAlgn="base" hangingPunct="0">
              <a:spcBef>
                <a:spcPct val="0"/>
              </a:spcBef>
              <a:spcAft>
                <a:spcPct val="0"/>
              </a:spcAft>
              <a:defRPr>
                <a:solidFill>
                  <a:schemeClr val="tx1"/>
                </a:solidFill>
                <a:latin typeface="Calibri" panose="020F0502020204030204" pitchFamily="34" charset="0"/>
              </a:defRPr>
            </a:lvl6pPr>
            <a:lvl7pPr marL="2992438" indent="-230188" eaLnBrk="0" fontAlgn="base" hangingPunct="0">
              <a:spcBef>
                <a:spcPct val="0"/>
              </a:spcBef>
              <a:spcAft>
                <a:spcPct val="0"/>
              </a:spcAft>
              <a:defRPr>
                <a:solidFill>
                  <a:schemeClr val="tx1"/>
                </a:solidFill>
                <a:latin typeface="Calibri" panose="020F0502020204030204" pitchFamily="34" charset="0"/>
              </a:defRPr>
            </a:lvl7pPr>
            <a:lvl8pPr marL="3449638" indent="-230188" eaLnBrk="0" fontAlgn="base" hangingPunct="0">
              <a:spcBef>
                <a:spcPct val="0"/>
              </a:spcBef>
              <a:spcAft>
                <a:spcPct val="0"/>
              </a:spcAft>
              <a:defRPr>
                <a:solidFill>
                  <a:schemeClr val="tx1"/>
                </a:solidFill>
                <a:latin typeface="Calibri" panose="020F0502020204030204" pitchFamily="34" charset="0"/>
              </a:defRPr>
            </a:lvl8pPr>
            <a:lvl9pPr marL="3906838"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6B36F1-14CF-2E42-B9E4-CB608886FA51}" type="slidenum">
              <a:rPr lang="en-US" altLang="en-US" smtClean="0"/>
              <a:pPr fontAlgn="base">
                <a:spcBef>
                  <a:spcPct val="0"/>
                </a:spcBef>
                <a:spcAft>
                  <a:spcPct val="0"/>
                </a:spcAft>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34ACEFCE-132D-D74B-990C-031FA9638C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5F0038E3-4CC5-C046-9ABC-463412CD7B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mn-lt"/>
              </a:rPr>
              <a:t>You will see a list of all open grant applications, for all four SARE regions.
Choose the North Central Region by clicking on the plus sign (+).  Then choose the correct grant program.  You will be completing the North Central Farmer/Rancher Grant application.
</a:t>
            </a:r>
          </a:p>
          <a:p>
            <a:r>
              <a:rPr lang="en-US" altLang="en-US" dirty="0">
                <a:latin typeface="+mn-lt"/>
              </a:rPr>
              <a:t>Click on “Begin a new proposal.”</a:t>
            </a:r>
          </a:p>
          <a:p>
            <a:endParaRPr lang="en-US" altLang="en-US" dirty="0"/>
          </a:p>
        </p:txBody>
      </p:sp>
      <p:sp>
        <p:nvSpPr>
          <p:cNvPr id="4" name="Slide Number Placeholder 3">
            <a:extLst>
              <a:ext uri="{FF2B5EF4-FFF2-40B4-BE49-F238E27FC236}">
                <a16:creationId xmlns:a16="http://schemas.microsoft.com/office/drawing/2014/main" id="{8C566ABC-9AF8-2742-8586-77123DDBED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A378D-B0C8-A244-80EC-DDCCAA4A79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9073ACBB-8F5C-F96E-ED8D-FE2141AC3B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C9F08C4E-F379-0708-C9E0-14E1E3BA3C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dirty="0"/>
              <a:t>The first items that must be completed are marked as “Missing.” For example, “Missing title” or “Missing description.”
Click on “Edit title,” then type in the title of your proposal in the space provided. This lets reviewers know what your project is about – be descriptive but not too wordy. 
Use key words that are useful for finding your project in a website search, keeping the title to 150 characters or less including spaces (this is about 25 words).  
Click on “Save” to save your title.  Note that throughout the application, you must click on “Save” after every entry to save the information you’ve entered.</a:t>
            </a:r>
          </a:p>
          <a:p>
            <a:pPr defTabSz="936625" eaLnBrk="1" hangingPunct="1">
              <a:spcBef>
                <a:spcPct val="0"/>
              </a:spcBef>
            </a:pPr>
            <a:endParaRPr lang="en-US" altLang="en-US" dirty="0"/>
          </a:p>
          <a:p>
            <a:pPr defTabSz="936625" eaLnBrk="1" hangingPunct="1">
              <a:spcBef>
                <a:spcPct val="0"/>
              </a:spcBef>
            </a:pPr>
            <a:r>
              <a:rPr lang="en-US" altLang="en-US" dirty="0"/>
              <a:t>Click on “Edit Title” again to change your answers.</a:t>
            </a:r>
          </a:p>
        </p:txBody>
      </p:sp>
      <p:sp>
        <p:nvSpPr>
          <p:cNvPr id="46083" name="Slide Number Placeholder 3">
            <a:extLst>
              <a:ext uri="{FF2B5EF4-FFF2-40B4-BE49-F238E27FC236}">
                <a16:creationId xmlns:a16="http://schemas.microsoft.com/office/drawing/2014/main" id="{B0FCC0DD-22B9-D13A-40AF-523D0B8D28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2FC187-F548-E145-8D45-8FB571519AB1}" type="slidenum">
              <a:rPr lang="en-US" altLang="en-US" sz="1300" smtClean="0">
                <a:solidFill>
                  <a:srgbClr val="000000"/>
                </a:solidFill>
                <a:latin typeface="Arial" panose="020B0604020202020204" pitchFamily="34" charset="0"/>
              </a:rPr>
              <a:pPr fontAlgn="base">
                <a:spcBef>
                  <a:spcPct val="0"/>
                </a:spcBef>
                <a:spcAft>
                  <a:spcPct val="0"/>
                </a:spcAft>
              </a:pPr>
              <a:t>21</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55D220C9-17C7-0E19-72C8-4DB1E3636E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E3D19F3F-59A6-273D-D2C1-3C49246AAF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dirty="0"/>
              <a:t>To fill in the Project Description, click on “Edit description” and provide a brief proposal description of </a:t>
            </a:r>
            <a:r>
              <a:rPr lang="en-US" altLang="en-US" sz="1800" dirty="0">
                <a:latin typeface="Times New Roman" panose="02020603050405020304" pitchFamily="18" charset="0"/>
                <a:cs typeface="Times New Roman" panose="02020603050405020304" pitchFamily="18" charset="0"/>
              </a:rPr>
              <a:t>300 characters or less—including spaces, which is about 45 words</a:t>
            </a:r>
            <a:r>
              <a:rPr lang="en-US" altLang="en-US" dirty="0"/>
              <a:t>. For most answers with a character or word limit, the system tracks the entry so that you know when you’re running out of room. Click on “Save description” to save the text you entered.
 </a:t>
            </a:r>
          </a:p>
        </p:txBody>
      </p:sp>
      <p:sp>
        <p:nvSpPr>
          <p:cNvPr id="48131" name="Slide Number Placeholder 3">
            <a:extLst>
              <a:ext uri="{FF2B5EF4-FFF2-40B4-BE49-F238E27FC236}">
                <a16:creationId xmlns:a16="http://schemas.microsoft.com/office/drawing/2014/main" id="{B018D68E-6546-F220-48D4-47219B269B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0E27E9A-FA11-D743-85F9-DB2A11EC1684}" type="slidenum">
              <a:rPr lang="en-US" altLang="en-US" sz="1300" smtClean="0">
                <a:solidFill>
                  <a:srgbClr val="000000"/>
                </a:solidFill>
                <a:latin typeface="Arial" panose="020B0604020202020204" pitchFamily="34" charset="0"/>
              </a:rPr>
              <a:pPr fontAlgn="base">
                <a:spcBef>
                  <a:spcPct val="0"/>
                </a:spcBef>
                <a:spcAft>
                  <a:spcPct val="0"/>
                </a:spcAft>
              </a:pPr>
              <a:t>22</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505C0C8E-C909-9A85-6393-31530395D3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B337200D-66D1-2BF8-5959-83337BB250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dirty="0"/>
              <a:t>You’re ready to move to the first section of the application, “General Information.” Click on “General Information” to answer the questions in that section. </a:t>
            </a:r>
          </a:p>
          <a:p>
            <a:pPr defTabSz="936625" eaLnBrk="1" hangingPunct="1">
              <a:spcBef>
                <a:spcPct val="0"/>
              </a:spcBef>
            </a:pPr>
            <a:endParaRPr lang="en-US" altLang="en-US" dirty="0"/>
          </a:p>
        </p:txBody>
      </p:sp>
      <p:sp>
        <p:nvSpPr>
          <p:cNvPr id="50179" name="Slide Number Placeholder 3">
            <a:extLst>
              <a:ext uri="{FF2B5EF4-FFF2-40B4-BE49-F238E27FC236}">
                <a16:creationId xmlns:a16="http://schemas.microsoft.com/office/drawing/2014/main" id="{0483DC8C-433D-09DA-0C84-81D75C4CC8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520263-368A-9441-928E-330367668CBD}" type="slidenum">
              <a:rPr lang="en-US" altLang="en-US" sz="1300" smtClean="0">
                <a:solidFill>
                  <a:srgbClr val="000000"/>
                </a:solidFill>
                <a:latin typeface="Arial" panose="020B0604020202020204" pitchFamily="34" charset="0"/>
              </a:rPr>
              <a:pPr fontAlgn="base">
                <a:spcBef>
                  <a:spcPct val="0"/>
                </a:spcBef>
                <a:spcAft>
                  <a:spcPct val="0"/>
                </a:spcAft>
              </a:pPr>
              <a:t>23</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F68105AC-C66B-C9C0-F5E0-BDE1E40BF0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8114C7C3-6F20-05EE-3642-E250D0716D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dirty="0"/>
              <a:t>Click on the “Edit” button for each question and enter your answer.  Note that some boxes give you a list to choose from. For example, when you click on “Edit” to fill in the state where the project work is taking place, you will see “select one” which means there is a drop-down menu that that will be visible when you click on the “down” indicator. Be sure to click on “Save” after you answer each question.</a:t>
            </a:r>
          </a:p>
        </p:txBody>
      </p:sp>
      <p:sp>
        <p:nvSpPr>
          <p:cNvPr id="52227" name="Slide Number Placeholder 3">
            <a:extLst>
              <a:ext uri="{FF2B5EF4-FFF2-40B4-BE49-F238E27FC236}">
                <a16:creationId xmlns:a16="http://schemas.microsoft.com/office/drawing/2014/main" id="{8FD0D18D-D3DC-04F2-6097-3D25884619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651D181-8751-DF44-9C47-B40FF6C99FD0}" type="slidenum">
              <a:rPr lang="en-US" altLang="en-US" sz="1300" smtClean="0">
                <a:solidFill>
                  <a:srgbClr val="000000"/>
                </a:solidFill>
                <a:latin typeface="Arial" panose="020B0604020202020204" pitchFamily="34" charset="0"/>
              </a:rPr>
              <a:pPr fontAlgn="base">
                <a:spcBef>
                  <a:spcPct val="0"/>
                </a:spcBef>
                <a:spcAft>
                  <a:spcPct val="0"/>
                </a:spcAft>
              </a:pPr>
              <a:t>24</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00F4B017-DBF5-D8DB-0FB1-BDDC29720C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0E4ABF3D-464A-D02A-6ECB-EDC3759D28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Once you have completed and saved an answer, a green check mark appears next to that question. </a:t>
            </a:r>
            <a:r>
              <a:rPr lang="en-US" altLang="en-US" sz="1800">
                <a:solidFill>
                  <a:srgbClr val="000000"/>
                </a:solidFill>
              </a:rPr>
              <a:t>To change your answer, click on “Edit,” change your answer, and click on “Save.”</a:t>
            </a:r>
          </a:p>
          <a:p>
            <a:pPr eaLnBrk="1" hangingPunct="1">
              <a:spcBef>
                <a:spcPct val="0"/>
              </a:spcBef>
            </a:pPr>
            <a:endParaRPr lang="en-US" altLang="en-US"/>
          </a:p>
        </p:txBody>
      </p:sp>
      <p:sp>
        <p:nvSpPr>
          <p:cNvPr id="54275" name="Slide Number Placeholder 3">
            <a:extLst>
              <a:ext uri="{FF2B5EF4-FFF2-40B4-BE49-F238E27FC236}">
                <a16:creationId xmlns:a16="http://schemas.microsoft.com/office/drawing/2014/main" id="{5A65610C-EB7D-37EB-58A2-4A7E7ECF8B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4AB3732-3784-C245-9787-19194026A211}" type="slidenum">
              <a:rPr lang="en-US" altLang="en-US" sz="1300" smtClean="0">
                <a:solidFill>
                  <a:srgbClr val="000000"/>
                </a:solidFill>
                <a:latin typeface="Arial" panose="020B0604020202020204" pitchFamily="34" charset="0"/>
              </a:rPr>
              <a:pPr fontAlgn="base">
                <a:spcBef>
                  <a:spcPct val="0"/>
                </a:spcBef>
                <a:spcAft>
                  <a:spcPct val="0"/>
                </a:spcAft>
              </a:pPr>
              <a:t>25</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F09D8F62-3F42-28F2-DB2B-3E42A2EC43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5CB61760-1369-EBBF-7AFE-2ECF54DD75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a:t>You must provide contact information for your fellow farmers and ranchers if you are applying for a Team grant with 2 or more farmers or ranchers. Click on “Add a cooperator” to add each team member’s information.
Once the application is submitted, cooperators will be sent an email message asking them to confirm their participation on your grant. They must confirm within a week for your project to keep moving through the review process.</a:t>
            </a:r>
          </a:p>
        </p:txBody>
      </p:sp>
      <p:sp>
        <p:nvSpPr>
          <p:cNvPr id="56323" name="Slide Number Placeholder 3">
            <a:extLst>
              <a:ext uri="{FF2B5EF4-FFF2-40B4-BE49-F238E27FC236}">
                <a16:creationId xmlns:a16="http://schemas.microsoft.com/office/drawing/2014/main" id="{37B54BC8-060F-4BD9-DCF8-670A278B3F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4872BB-C115-5B4C-B3CB-7F0903F1BA6D}" type="slidenum">
              <a:rPr lang="en-US" altLang="en-US" sz="1300" smtClean="0">
                <a:solidFill>
                  <a:srgbClr val="000000"/>
                </a:solidFill>
                <a:latin typeface="Arial" panose="020B0604020202020204" pitchFamily="34" charset="0"/>
              </a:rPr>
              <a:pPr fontAlgn="base">
                <a:spcBef>
                  <a:spcPct val="0"/>
                </a:spcBef>
                <a:spcAft>
                  <a:spcPct val="0"/>
                </a:spcAft>
              </a:pPr>
              <a:t>26</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7AFC16B8-6B9C-257B-D620-91BEB0411C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16EE82C6-1776-B7F3-2C84-1A9E3C9032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a:t>Complete the contact information for your team members. Include their email addresses so we can send them a link to confirm their participation. If they do not have an email address, ask them to write or type a brief (1 paragraph) statement explaining their role in the project and have them include their contact information. Attach the statement to your grant proposal.</a:t>
            </a:r>
          </a:p>
        </p:txBody>
      </p:sp>
      <p:sp>
        <p:nvSpPr>
          <p:cNvPr id="58371" name="Slide Number Placeholder 3">
            <a:extLst>
              <a:ext uri="{FF2B5EF4-FFF2-40B4-BE49-F238E27FC236}">
                <a16:creationId xmlns:a16="http://schemas.microsoft.com/office/drawing/2014/main" id="{D9C59FD3-A13A-1950-7C1C-B769706E01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39BEB6-9980-8441-8C08-CC7CD9887C03}" type="slidenum">
              <a:rPr lang="en-US" altLang="en-US" sz="1300" smtClean="0">
                <a:solidFill>
                  <a:srgbClr val="000000"/>
                </a:solidFill>
                <a:latin typeface="Arial" panose="020B0604020202020204" pitchFamily="34" charset="0"/>
              </a:rPr>
              <a:pPr fontAlgn="base">
                <a:spcBef>
                  <a:spcPct val="0"/>
                </a:spcBef>
                <a:spcAft>
                  <a:spcPct val="0"/>
                </a:spcAft>
              </a:pPr>
              <a:t>27</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5258DDE4-1233-3203-CE23-0E0D32D164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63B25858-F136-ED26-11CA-1E81FD34E9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Once you have answered the questions and saved all information in the “General Information” section, click on “Next Section” to move to the next set of questions, or click on “Proposal Overview” to see which sections are yet to be completed. These options are available at the top and bottom of the web page. </a:t>
            </a:r>
            <a:r>
              <a:rPr lang="en-US" altLang="en-US" sz="1800">
                <a:solidFill>
                  <a:srgbClr val="000000"/>
                </a:solidFill>
              </a:rPr>
              <a:t>You can also click on “View Draft” to see how your proposal looks so far, or “Call for Proposals,” if you want to review instructions.</a:t>
            </a:r>
          </a:p>
          <a:p>
            <a:pPr eaLnBrk="1" hangingPunct="1">
              <a:spcBef>
                <a:spcPct val="0"/>
              </a:spcBef>
            </a:pPr>
            <a:endParaRPr lang="en-US" altLang="en-US"/>
          </a:p>
        </p:txBody>
      </p:sp>
      <p:sp>
        <p:nvSpPr>
          <p:cNvPr id="60419" name="Slide Number Placeholder 3">
            <a:extLst>
              <a:ext uri="{FF2B5EF4-FFF2-40B4-BE49-F238E27FC236}">
                <a16:creationId xmlns:a16="http://schemas.microsoft.com/office/drawing/2014/main" id="{77170202-87D2-4DBA-B8E9-0D82A40097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BE32C31-4E4B-FE44-B197-3C2FC48C9774}" type="slidenum">
              <a:rPr lang="en-US" altLang="en-US" sz="1300" smtClean="0">
                <a:solidFill>
                  <a:srgbClr val="000000"/>
                </a:solidFill>
                <a:latin typeface="Arial" panose="020B0604020202020204" pitchFamily="34" charset="0"/>
              </a:rPr>
              <a:pPr fontAlgn="base">
                <a:spcBef>
                  <a:spcPct val="0"/>
                </a:spcBef>
                <a:spcAft>
                  <a:spcPct val="0"/>
                </a:spcAft>
              </a:pPr>
              <a:t>28</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57EAAF25-683A-B0C2-3F93-50AEDCC240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C96595BD-DA17-CB75-223E-B7CAFC580E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dirty="0">
                <a:solidFill>
                  <a:srgbClr val="000000"/>
                </a:solidFill>
              </a:rPr>
              <a:t>If you return to “Proposal Overview,” you will see which sections are completed and which still need to be filled out. </a:t>
            </a:r>
            <a:r>
              <a:rPr lang="en-US" altLang="en-US" dirty="0"/>
              <a:t>Sections that have not been completed have a red asterisk (</a:t>
            </a:r>
            <a:r>
              <a:rPr lang="en-US" altLang="en-US" dirty="0">
                <a:solidFill>
                  <a:srgbClr val="FF0000"/>
                </a:solidFill>
              </a:rPr>
              <a:t>*</a:t>
            </a:r>
            <a:r>
              <a:rPr lang="en-US" altLang="en-US" dirty="0"/>
              <a:t>) beside them. </a:t>
            </a:r>
            <a:r>
              <a:rPr lang="en-US" altLang="en-US" dirty="0">
                <a:solidFill>
                  <a:srgbClr val="000000"/>
                </a:solidFill>
              </a:rPr>
              <a:t>Click on the next section, which is “Grant Proposal” in this example. Answer each question in the Grant Proposal section. </a:t>
            </a:r>
          </a:p>
          <a:p>
            <a:pPr defTabSz="936625" eaLnBrk="1" hangingPunct="1">
              <a:spcBef>
                <a:spcPct val="0"/>
              </a:spcBef>
            </a:pPr>
            <a:endParaRPr lang="en-US" altLang="en-US" dirty="0"/>
          </a:p>
          <a:p>
            <a:pPr defTabSz="936625" eaLnBrk="1" hangingPunct="1">
              <a:spcBef>
                <a:spcPct val="0"/>
              </a:spcBef>
            </a:pPr>
            <a:r>
              <a:rPr lang="en-US" altLang="en-US" dirty="0"/>
              <a:t>Sections that are completed will not have a red asterisk beside the section heading, like “General Information” in this example. </a:t>
            </a:r>
          </a:p>
          <a:p>
            <a:pPr defTabSz="936625" eaLnBrk="1" hangingPunct="1">
              <a:spcBef>
                <a:spcPct val="0"/>
              </a:spcBef>
            </a:pPr>
            <a:r>
              <a:rPr lang="en-US" altLang="en-US" dirty="0"/>
              <a:t> </a:t>
            </a:r>
          </a:p>
          <a:p>
            <a:pPr defTabSz="936625" eaLnBrk="1" hangingPunct="1">
              <a:spcBef>
                <a:spcPct val="0"/>
              </a:spcBef>
            </a:pPr>
            <a:endParaRPr lang="en-US" altLang="en-US" dirty="0"/>
          </a:p>
          <a:p>
            <a:pPr defTabSz="936625" eaLnBrk="1" hangingPunct="1">
              <a:spcBef>
                <a:spcPct val="0"/>
              </a:spcBef>
            </a:pPr>
            <a:endParaRPr lang="en-US" altLang="en-US" dirty="0"/>
          </a:p>
        </p:txBody>
      </p:sp>
      <p:sp>
        <p:nvSpPr>
          <p:cNvPr id="62467" name="Slide Number Placeholder 3">
            <a:extLst>
              <a:ext uri="{FF2B5EF4-FFF2-40B4-BE49-F238E27FC236}">
                <a16:creationId xmlns:a16="http://schemas.microsoft.com/office/drawing/2014/main" id="{F1B47EB3-8D33-9D1D-44CD-6274071F3B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46E4AFD-0CD6-9C4C-9D09-D68FA26F2DF4}" type="slidenum">
              <a:rPr lang="en-US" altLang="en-US" sz="1300" smtClean="0">
                <a:solidFill>
                  <a:srgbClr val="000000"/>
                </a:solidFill>
                <a:latin typeface="Arial" panose="020B0604020202020204" pitchFamily="34" charset="0"/>
              </a:rPr>
              <a:pPr fontAlgn="base">
                <a:spcBef>
                  <a:spcPct val="0"/>
                </a:spcBef>
                <a:spcAft>
                  <a:spcPct val="0"/>
                </a:spcAft>
              </a:pPr>
              <a:t>29</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a:extLst>
              <a:ext uri="{FF2B5EF4-FFF2-40B4-BE49-F238E27FC236}">
                <a16:creationId xmlns:a16="http://schemas.microsoft.com/office/drawing/2014/main" id="{EFBCC6DE-4C81-61A3-7BF0-A6FED241F3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Notes Placeholder 2">
            <a:extLst>
              <a:ext uri="{FF2B5EF4-FFF2-40B4-BE49-F238E27FC236}">
                <a16:creationId xmlns:a16="http://schemas.microsoft.com/office/drawing/2014/main" id="{8C32436B-F5FA-3DC9-63D9-651784A103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dirty="0"/>
              <a:t>The program is run by four regions—North Central, Northeast, South, and West, each guided by a volunteer Administrative Council that makes grants and sets regional priorities. SARE is a decentralized, grassroots grant program which means that each of the four regions makes its own funding decisions, including what type of grant programs to offer in their respective region. </a:t>
            </a:r>
          </a:p>
          <a:p>
            <a:pPr defTabSz="936625" eaLnBrk="1" hangingPunct="1">
              <a:spcBef>
                <a:spcPct val="0"/>
              </a:spcBef>
            </a:pPr>
            <a:endParaRPr lang="en-US" altLang="en-US" dirty="0"/>
          </a:p>
          <a:p>
            <a:pPr defTabSz="936625" eaLnBrk="1" hangingPunct="1">
              <a:spcBef>
                <a:spcPct val="0"/>
              </a:spcBef>
            </a:pPr>
            <a:r>
              <a:rPr lang="en-US" altLang="en-US" dirty="0"/>
              <a:t>NCR-SARE’s proposal review teams and the governing Administrative Council include farmers and ranchers, educators, researchers and personnel from state and federal agencies.  </a:t>
            </a:r>
          </a:p>
          <a:p>
            <a:pPr defTabSz="936625" eaLnBrk="1" hangingPunct="1">
              <a:spcBef>
                <a:spcPct val="0"/>
              </a:spcBef>
            </a:pPr>
            <a:endParaRPr lang="en-US" altLang="en-US" dirty="0"/>
          </a:p>
          <a:p>
            <a:pPr defTabSz="936625" eaLnBrk="1" hangingPunct="1">
              <a:spcBef>
                <a:spcPct val="0"/>
              </a:spcBef>
            </a:pPr>
            <a:r>
              <a:rPr lang="en-US" altLang="en-US" dirty="0"/>
              <a:t>The Farmer Rancher Grant Review committee is made up mostly of farmers and ranchers representing all 12 states in the North Central Region. When you write a Farmer Rancher Grant, this is the audience you are addressing: farmers and ranchers from the North Central Region. They are interested in practical proposals and accurate budgets.</a:t>
            </a:r>
          </a:p>
          <a:p>
            <a:pPr defTabSz="936625" eaLnBrk="1" hangingPunct="1">
              <a:spcBef>
                <a:spcPct val="0"/>
              </a:spcBef>
            </a:pPr>
            <a:endParaRPr lang="en-US" altLang="en-US" dirty="0"/>
          </a:p>
          <a:p>
            <a:pPr defTabSz="936625" eaLnBrk="1" hangingPunct="1">
              <a:spcBef>
                <a:spcPct val="0"/>
              </a:spcBef>
            </a:pPr>
            <a:r>
              <a:rPr lang="en-US" altLang="en-US" sz="1200" dirty="0">
                <a:latin typeface="Calibri" panose="020F0502020204030204" pitchFamily="34" charset="0"/>
                <a:cs typeface="Calibri" panose="020F0502020204030204" pitchFamily="34" charset="0"/>
              </a:rPr>
              <a:t>We have a strong commitment to diversity. Proposals that involve farmers, ranchers, or youth from historically-underserved* populations are encouraged. </a:t>
            </a:r>
            <a:r>
              <a:rPr lang="en-US" altLang="en-US" sz="1200" i="1" dirty="0">
                <a:solidFill>
                  <a:srgbClr val="000000"/>
                </a:solidFill>
                <a:latin typeface="Calibri" panose="020F0502020204030204" pitchFamily="34" charset="0"/>
                <a:cs typeface="Calibri" panose="020F0502020204030204" pitchFamily="34" charset="0"/>
              </a:rPr>
              <a:t>*USDA defines historically-underserved audiences to include socially-disadvantaged producers, limited-resource producers, beginning farmers/ranchers, and veterans. They further define socially-disadvantaged farmers and ranchers as belonging to the following groups: American Indians or Alaskan Natives, Asians, Blacks or African Americans, Native Hawaiians or other Pacific Islanders, Hispanics, and women.</a:t>
            </a:r>
            <a:endParaRPr lang="en-US" altLang="en-US" sz="1200" dirty="0">
              <a:latin typeface="Calibri" panose="020F0502020204030204" pitchFamily="34" charset="0"/>
              <a:cs typeface="Calibri" panose="020F0502020204030204" pitchFamily="34" charset="0"/>
            </a:endParaRPr>
          </a:p>
          <a:p>
            <a:pPr defTabSz="936625" eaLnBrk="1" hangingPunct="1">
              <a:spcBef>
                <a:spcPct val="0"/>
              </a:spcBef>
            </a:pPr>
            <a:endParaRPr lang="en-US" altLang="en-US" dirty="0"/>
          </a:p>
          <a:p>
            <a:pPr defTabSz="936625" eaLnBrk="1" hangingPunct="1">
              <a:spcBef>
                <a:spcPct val="0"/>
              </a:spcBef>
            </a:pPr>
            <a:endParaRPr lang="en-US" altLang="en-US" dirty="0"/>
          </a:p>
          <a:p>
            <a:pPr defTabSz="936625" eaLnBrk="1" hangingPunct="1">
              <a:spcBef>
                <a:spcPct val="0"/>
              </a:spcBef>
            </a:pPr>
            <a:endParaRPr lang="en-US" altLang="en-US" dirty="0"/>
          </a:p>
        </p:txBody>
      </p:sp>
      <p:sp>
        <p:nvSpPr>
          <p:cNvPr id="9219" name="Slide Number Placeholder 3">
            <a:extLst>
              <a:ext uri="{FF2B5EF4-FFF2-40B4-BE49-F238E27FC236}">
                <a16:creationId xmlns:a16="http://schemas.microsoft.com/office/drawing/2014/main" id="{10AF09F2-5274-1B78-DE43-E180AD75D4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6075" indent="-230188">
              <a:defRPr>
                <a:solidFill>
                  <a:schemeClr val="tx1"/>
                </a:solidFill>
                <a:latin typeface="Calibri" panose="020F0502020204030204" pitchFamily="34" charset="0"/>
              </a:defRPr>
            </a:lvl4pPr>
            <a:lvl5pPr marL="2078038" indent="-230188">
              <a:defRPr>
                <a:solidFill>
                  <a:schemeClr val="tx1"/>
                </a:solidFill>
                <a:latin typeface="Calibri" panose="020F0502020204030204" pitchFamily="34" charset="0"/>
              </a:defRPr>
            </a:lvl5pPr>
            <a:lvl6pPr marL="2535238" indent="-230188" eaLnBrk="0" fontAlgn="base" hangingPunct="0">
              <a:spcBef>
                <a:spcPct val="0"/>
              </a:spcBef>
              <a:spcAft>
                <a:spcPct val="0"/>
              </a:spcAft>
              <a:defRPr>
                <a:solidFill>
                  <a:schemeClr val="tx1"/>
                </a:solidFill>
                <a:latin typeface="Calibri" panose="020F0502020204030204" pitchFamily="34" charset="0"/>
              </a:defRPr>
            </a:lvl6pPr>
            <a:lvl7pPr marL="2992438" indent="-230188" eaLnBrk="0" fontAlgn="base" hangingPunct="0">
              <a:spcBef>
                <a:spcPct val="0"/>
              </a:spcBef>
              <a:spcAft>
                <a:spcPct val="0"/>
              </a:spcAft>
              <a:defRPr>
                <a:solidFill>
                  <a:schemeClr val="tx1"/>
                </a:solidFill>
                <a:latin typeface="Calibri" panose="020F0502020204030204" pitchFamily="34" charset="0"/>
              </a:defRPr>
            </a:lvl7pPr>
            <a:lvl8pPr marL="3449638" indent="-230188" eaLnBrk="0" fontAlgn="base" hangingPunct="0">
              <a:spcBef>
                <a:spcPct val="0"/>
              </a:spcBef>
              <a:spcAft>
                <a:spcPct val="0"/>
              </a:spcAft>
              <a:defRPr>
                <a:solidFill>
                  <a:schemeClr val="tx1"/>
                </a:solidFill>
                <a:latin typeface="Calibri" panose="020F0502020204030204" pitchFamily="34" charset="0"/>
              </a:defRPr>
            </a:lvl8pPr>
            <a:lvl9pPr marL="3906838"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FD9E24-F6BA-C14A-8481-9E8C21EBC396}" type="slidenum">
              <a:rPr lang="en-US" altLang="en-US" smtClean="0"/>
              <a:pPr fontAlgn="base">
                <a:spcBef>
                  <a:spcPct val="0"/>
                </a:spcBef>
                <a:spcAft>
                  <a:spcPct val="0"/>
                </a:spcAft>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381A0463-310E-1B89-25C2-D138B9D8F0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22197C14-05A2-C83D-DC39-3B86403E73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800" dirty="0">
                <a:solidFill>
                  <a:srgbClr val="000000"/>
                </a:solidFill>
              </a:rPr>
              <a:t>A table works well for the “Measuring Results” and “Outreach” sections.</a:t>
            </a:r>
          </a:p>
          <a:p>
            <a:pPr eaLnBrk="1" hangingPunct="1">
              <a:spcBef>
                <a:spcPct val="0"/>
              </a:spcBef>
            </a:pPr>
            <a:endParaRPr lang="en-US" altLang="en-US" sz="1800" dirty="0">
              <a:solidFill>
                <a:srgbClr val="000000"/>
              </a:solidFill>
            </a:endParaRPr>
          </a:p>
          <a:p>
            <a:pPr eaLnBrk="1" hangingPunct="1">
              <a:spcBef>
                <a:spcPct val="0"/>
              </a:spcBef>
            </a:pPr>
            <a:r>
              <a:rPr lang="en-US" altLang="en-US" sz="1800" dirty="0">
                <a:solidFill>
                  <a:srgbClr val="000000"/>
                </a:solidFill>
              </a:rPr>
              <a:t>You have several options for including a table. You can copy and paste a Word or Excel table into the answer box, or you can create a table in the application.  </a:t>
            </a:r>
          </a:p>
          <a:p>
            <a:pPr eaLnBrk="1" hangingPunct="1">
              <a:spcBef>
                <a:spcPct val="0"/>
              </a:spcBef>
            </a:pPr>
            <a:endParaRPr lang="en-US" altLang="en-US" dirty="0"/>
          </a:p>
          <a:p>
            <a:pPr eaLnBrk="1" hangingPunct="1">
              <a:spcBef>
                <a:spcPct val="0"/>
              </a:spcBef>
            </a:pPr>
            <a:r>
              <a:rPr lang="en-US" altLang="en-US" dirty="0"/>
              <a:t>I’ll demonstrate how to create a table in your application in this question about “Outreach.”
</a:t>
            </a:r>
          </a:p>
          <a:p>
            <a:pPr eaLnBrk="1" hangingPunct="1">
              <a:spcBef>
                <a:spcPct val="0"/>
              </a:spcBef>
            </a:pPr>
            <a:r>
              <a:rPr lang="en-US" altLang="en-US" dirty="0"/>
              <a:t>First, click on “Edit” to open the answer box. Next, click on the table icon, and use the computer mouse to choose (highlight) the 3 columns by 3 row grid and left click the mouse. The table will appear in the answer box, and you can fill in the information.
For more information on creating a table in the online application system, See: https://projects.sare.org/inserting-tables-into-your-report/.
</a:t>
            </a:r>
          </a:p>
        </p:txBody>
      </p:sp>
      <p:sp>
        <p:nvSpPr>
          <p:cNvPr id="66563" name="Slide Number Placeholder 3">
            <a:extLst>
              <a:ext uri="{FF2B5EF4-FFF2-40B4-BE49-F238E27FC236}">
                <a16:creationId xmlns:a16="http://schemas.microsoft.com/office/drawing/2014/main" id="{3199CC03-0236-DF9F-B38C-1A540F77EB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175D513-D7C9-AA45-A387-8C9D30EFB762}" type="slidenum">
              <a:rPr lang="en-US" altLang="en-US" sz="1300" smtClean="0">
                <a:solidFill>
                  <a:srgbClr val="000000"/>
                </a:solidFill>
                <a:latin typeface="Arial" panose="020B0604020202020204" pitchFamily="34" charset="0"/>
              </a:rPr>
              <a:pPr fontAlgn="base">
                <a:spcBef>
                  <a:spcPct val="0"/>
                </a:spcBef>
                <a:spcAft>
                  <a:spcPct val="0"/>
                </a:spcAft>
              </a:pPr>
              <a:t>30</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5BA3723D-4D77-35DB-54AE-CB3FA839EF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a:extLst>
              <a:ext uri="{FF2B5EF4-FFF2-40B4-BE49-F238E27FC236}">
                <a16:creationId xmlns:a16="http://schemas.microsoft.com/office/drawing/2014/main" id="{109AD3B9-4432-B891-A2EB-10661BD54A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endParaRPr lang="en-US" altLang="en-US" dirty="0"/>
          </a:p>
          <a:p>
            <a:pPr marL="0" marR="0" lvl="0" indent="0" algn="l" defTabSz="936625" rtl="0" eaLnBrk="1" fontAlgn="base" latinLnBrk="0" hangingPunct="1">
              <a:lnSpc>
                <a:spcPct val="100000"/>
              </a:lnSpc>
              <a:spcBef>
                <a:spcPct val="0"/>
              </a:spcBef>
              <a:spcAft>
                <a:spcPct val="0"/>
              </a:spcAft>
              <a:buClrTx/>
              <a:buSzTx/>
              <a:buFontTx/>
              <a:buNone/>
              <a:tabLst/>
              <a:defRPr/>
            </a:pPr>
            <a:r>
              <a:rPr lang="en-US" dirty="0"/>
              <a:t>When the blank table appears, icons below the table allow you to add rows or delete rows from the table. Fill in the table and click “Save.” </a:t>
            </a:r>
          </a:p>
          <a:p>
            <a:pPr defTabSz="936625" eaLnBrk="1" hangingPunct="1">
              <a:spcBef>
                <a:spcPct val="0"/>
              </a:spcBef>
            </a:pPr>
            <a:endParaRPr lang="en-US" altLang="en-US" dirty="0"/>
          </a:p>
          <a:p>
            <a:pPr defTabSz="936625" eaLnBrk="1" hangingPunct="1">
              <a:spcBef>
                <a:spcPct val="0"/>
              </a:spcBef>
            </a:pPr>
            <a:r>
              <a:rPr lang="en-US" altLang="en-US" dirty="0"/>
              <a:t>You can also upload a completed table as an attachment, but it must be in pdf format. See the next slide for instructions for uploading attachments.</a:t>
            </a:r>
          </a:p>
          <a:p>
            <a:pPr defTabSz="936625" eaLnBrk="1" hangingPunct="1">
              <a:spcBef>
                <a:spcPct val="0"/>
              </a:spcBef>
            </a:pPr>
            <a:endParaRPr lang="en-US" altLang="en-US" dirty="0"/>
          </a:p>
          <a:p>
            <a:pPr defTabSz="936625" eaLnBrk="1" hangingPunct="1">
              <a:spcBef>
                <a:spcPct val="0"/>
              </a:spcBef>
            </a:pPr>
            <a:endParaRPr lang="en-US" altLang="en-US" dirty="0"/>
          </a:p>
        </p:txBody>
      </p:sp>
      <p:sp>
        <p:nvSpPr>
          <p:cNvPr id="68611" name="Slide Number Placeholder 3">
            <a:extLst>
              <a:ext uri="{FF2B5EF4-FFF2-40B4-BE49-F238E27FC236}">
                <a16:creationId xmlns:a16="http://schemas.microsoft.com/office/drawing/2014/main" id="{450E5131-5C26-7D8F-0A2C-1E90EA8D57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8BE0CBE-5CB3-454E-AD71-B7860678CC3C}" type="slidenum">
              <a:rPr lang="en-US" altLang="en-US" sz="1300" smtClean="0">
                <a:solidFill>
                  <a:srgbClr val="000000"/>
                </a:solidFill>
                <a:latin typeface="Arial" panose="020B0604020202020204" pitchFamily="34" charset="0"/>
              </a:rPr>
              <a:pPr fontAlgn="base">
                <a:spcBef>
                  <a:spcPct val="0"/>
                </a:spcBef>
                <a:spcAft>
                  <a:spcPct val="0"/>
                </a:spcAft>
              </a:pPr>
              <a:t>31</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12FCA5E2-9873-6897-33E1-BF0CB6ADA1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AB5B4DBB-AD45-9B15-57B4-F3E1C672E0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r>
              <a:rPr lang="en-US" altLang="en-US" dirty="0"/>
              <a:t>For the Solutions and Objectives” question, you might want to attach an “Optional drawing or image.” This could be a drawing of your research plot layout, a map or photo of your test area, or a sample page of a curriculum you are developing. For the “Solution and Objectives” question, the attachment is optional, but this addition can help reviewers understand your grant project better. </a:t>
            </a:r>
            <a:r>
              <a:rPr lang="en-US" altLang="en-US" dirty="0">
                <a:solidFill>
                  <a:srgbClr val="000000"/>
                </a:solidFill>
              </a:rPr>
              <a:t>Limit your optional attachment to one page, single sided. </a:t>
            </a: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
</a:t>
            </a:r>
          </a:p>
        </p:txBody>
      </p:sp>
      <p:sp>
        <p:nvSpPr>
          <p:cNvPr id="70659" name="Slide Number Placeholder 3">
            <a:extLst>
              <a:ext uri="{FF2B5EF4-FFF2-40B4-BE49-F238E27FC236}">
                <a16:creationId xmlns:a16="http://schemas.microsoft.com/office/drawing/2014/main" id="{43AD5702-5C2A-934C-C936-8CB4624A21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4E4755C-8D89-A049-AF69-A2D7FD6599A0}" type="slidenum">
              <a:rPr lang="en-US" altLang="en-US" sz="1300" smtClean="0">
                <a:solidFill>
                  <a:srgbClr val="000000"/>
                </a:solidFill>
                <a:latin typeface="Arial" panose="020B0604020202020204" pitchFamily="34" charset="0"/>
              </a:rPr>
              <a:pPr fontAlgn="base">
                <a:spcBef>
                  <a:spcPct val="0"/>
                </a:spcBef>
                <a:spcAft>
                  <a:spcPct val="0"/>
                </a:spcAft>
              </a:pPr>
              <a:t>32</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4F36976-0558-6CDB-C062-BE5CDD3761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2E29A4EC-0667-E682-7E38-465242364B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dirty="0"/>
              <a:t>To add an image or photo to a section that has an “Add Media” button, place your cursor in the text box where you want the item to appear. Click on “Add Media”, then click on “Select Files."  Open the file from your computer, add a caption, and click on “Insert into post” in the lower right-hand corner to add it to your application.  You’ll see the uploaded file listed in your media library.  </a:t>
            </a:r>
          </a:p>
          <a:p>
            <a:pPr defTabSz="936625" eaLnBrk="1" hangingPunct="1">
              <a:spcBef>
                <a:spcPct val="0"/>
              </a:spcBef>
            </a:pPr>
            <a:r>
              <a:rPr lang="en-US" altLang="en-US" dirty="0"/>
              <a:t>
</a:t>
            </a:r>
          </a:p>
        </p:txBody>
      </p:sp>
      <p:sp>
        <p:nvSpPr>
          <p:cNvPr id="72707" name="Slide Number Placeholder 3">
            <a:extLst>
              <a:ext uri="{FF2B5EF4-FFF2-40B4-BE49-F238E27FC236}">
                <a16:creationId xmlns:a16="http://schemas.microsoft.com/office/drawing/2014/main" id="{F9736487-79DD-5692-CAC4-E013721ED3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B6CA7C2-A0D6-A146-9C83-3D0AD81F20CF}" type="slidenum">
              <a:rPr lang="en-US" altLang="en-US" sz="1300" smtClean="0">
                <a:solidFill>
                  <a:srgbClr val="000000"/>
                </a:solidFill>
                <a:latin typeface="Arial" panose="020B0604020202020204" pitchFamily="34" charset="0"/>
              </a:rPr>
              <a:pPr fontAlgn="base">
                <a:spcBef>
                  <a:spcPct val="0"/>
                </a:spcBef>
                <a:spcAft>
                  <a:spcPct val="0"/>
                </a:spcAft>
              </a:pPr>
              <a:t>33</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B5128A52-B2A9-11E7-FFA7-7F7A9E92E7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a:extLst>
              <a:ext uri="{FF2B5EF4-FFF2-40B4-BE49-F238E27FC236}">
                <a16:creationId xmlns:a16="http://schemas.microsoft.com/office/drawing/2014/main" id="{96668226-B0DE-C740-A7BF-85D9AE5E0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endParaRPr lang="en-US" altLang="en-US" dirty="0"/>
          </a:p>
          <a:p>
            <a:pPr defTabSz="936625" eaLnBrk="1" hangingPunct="1">
              <a:spcBef>
                <a:spcPct val="0"/>
              </a:spcBef>
            </a:pPr>
            <a:r>
              <a:rPr lang="en-US" altLang="en-US" dirty="0"/>
              <a:t>The image will be embedded as you see here (see red arrow). If the attachment is a PDF file, it will appear as a link (see blue arrow).</a:t>
            </a:r>
          </a:p>
        </p:txBody>
      </p:sp>
      <p:sp>
        <p:nvSpPr>
          <p:cNvPr id="74755" name="Slide Number Placeholder 3">
            <a:extLst>
              <a:ext uri="{FF2B5EF4-FFF2-40B4-BE49-F238E27FC236}">
                <a16:creationId xmlns:a16="http://schemas.microsoft.com/office/drawing/2014/main" id="{21CC7024-7633-524F-9130-D735B00200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01B07A-980B-754F-85D9-6D2756B65971}" type="slidenum">
              <a:rPr lang="en-US" altLang="en-US" sz="1300" smtClean="0">
                <a:solidFill>
                  <a:srgbClr val="000000"/>
                </a:solidFill>
                <a:latin typeface="Arial" panose="020B0604020202020204" pitchFamily="34" charset="0"/>
              </a:rPr>
              <a:pPr fontAlgn="base">
                <a:spcBef>
                  <a:spcPct val="0"/>
                </a:spcBef>
                <a:spcAft>
                  <a:spcPct val="0"/>
                </a:spcAft>
              </a:pPr>
              <a:t>34</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7C3AF3CC-A16B-A304-979F-0F2649347F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a:extLst>
              <a:ext uri="{FF2B5EF4-FFF2-40B4-BE49-F238E27FC236}">
                <a16:creationId xmlns:a16="http://schemas.microsoft.com/office/drawing/2014/main" id="{FD85C20F-9E28-60CC-6FA0-1A56762958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dirty="0"/>
              <a:t>Again, you have the choice of going on to the Next Section or returning to the Project Overview. If you return to the Project Overview, you’ll see that you’ve successfully completed and saved all required information in the first two sections; they no longer have red asterisks.</a:t>
            </a:r>
          </a:p>
          <a:p>
            <a:pPr defTabSz="936625" eaLnBrk="1" hangingPunct="1">
              <a:spcBef>
                <a:spcPct val="0"/>
              </a:spcBef>
            </a:pPr>
            <a:endParaRPr lang="en-US" altLang="en-US" dirty="0"/>
          </a:p>
          <a:p>
            <a:pPr defTabSz="936625" eaLnBrk="1" hangingPunct="1">
              <a:spcBef>
                <a:spcPct val="0"/>
              </a:spcBef>
            </a:pPr>
            <a:r>
              <a:rPr lang="en-US" altLang="en-US" dirty="0"/>
              <a:t>You can view a draft of your proposal at any time by clicking on “View Draft.”  This will open a new window where you’ll see the draft of what you’ve entered. This page also provides a link to the draft that you can share with collaborators.</a:t>
            </a:r>
          </a:p>
          <a:p>
            <a:pPr defTabSz="936625" eaLnBrk="1" hangingPunct="1">
              <a:spcBef>
                <a:spcPct val="0"/>
              </a:spcBef>
            </a:pPr>
            <a:endParaRPr lang="en-US" altLang="en-US" dirty="0"/>
          </a:p>
        </p:txBody>
      </p:sp>
      <p:sp>
        <p:nvSpPr>
          <p:cNvPr id="76803" name="Slide Number Placeholder 3">
            <a:extLst>
              <a:ext uri="{FF2B5EF4-FFF2-40B4-BE49-F238E27FC236}">
                <a16:creationId xmlns:a16="http://schemas.microsoft.com/office/drawing/2014/main" id="{CFE0B746-91F2-F111-9753-ECB3AD9EE2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CF9C3C1-73AF-A348-95D8-2B3E19F7CB91}" type="slidenum">
              <a:rPr lang="en-US" altLang="en-US" sz="1300" smtClean="0">
                <a:solidFill>
                  <a:srgbClr val="000000"/>
                </a:solidFill>
                <a:latin typeface="Arial" panose="020B0604020202020204" pitchFamily="34" charset="0"/>
              </a:rPr>
              <a:pPr fontAlgn="base">
                <a:spcBef>
                  <a:spcPct val="0"/>
                </a:spcBef>
                <a:spcAft>
                  <a:spcPct val="0"/>
                </a:spcAft>
              </a:pPr>
              <a:t>35</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E23012A7-A953-BBD8-6899-850251430D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a16="http://schemas.microsoft.com/office/drawing/2014/main" id="{28FC6384-F71B-F469-A198-2989786EF6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dirty="0"/>
              <a:t>If your project </a:t>
            </a:r>
            <a:r>
              <a:rPr lang="en-US" altLang="en-US" b="1" dirty="0"/>
              <a:t>does not</a:t>
            </a:r>
            <a:r>
              <a:rPr lang="en-US" altLang="en-US" dirty="0"/>
              <a:t> involve livestock, open the Livestock Care Plan form and answer “No” to the first question which is: Does this project involve livestock?  Click on “Save,” then click on “Next Section” to go to the “Letter of Support” section. </a:t>
            </a:r>
          </a:p>
          <a:p>
            <a:pPr defTabSz="936625" eaLnBrk="1" hangingPunct="1">
              <a:spcBef>
                <a:spcPct val="0"/>
              </a:spcBef>
            </a:pPr>
            <a:endParaRPr lang="en-US" altLang="en-US" dirty="0"/>
          </a:p>
          <a:p>
            <a:pPr defTabSz="936625" eaLnBrk="1" hangingPunct="1">
              <a:spcBef>
                <a:spcPct val="0"/>
              </a:spcBef>
            </a:pPr>
            <a:r>
              <a:rPr lang="en-US" altLang="en-US" dirty="0"/>
              <a:t>If your project </a:t>
            </a:r>
            <a:r>
              <a:rPr lang="en-US" altLang="en-US" b="1" dirty="0"/>
              <a:t>does</a:t>
            </a:r>
            <a:r>
              <a:rPr lang="en-US" altLang="en-US" dirty="0"/>
              <a:t> involve livestock, answer all of the questions in the Livestock Care Plan form and click on “Save.” Then move to the next section: “Letter of Support.”</a:t>
            </a:r>
          </a:p>
        </p:txBody>
      </p:sp>
      <p:sp>
        <p:nvSpPr>
          <p:cNvPr id="78851" name="Slide Number Placeholder 3">
            <a:extLst>
              <a:ext uri="{FF2B5EF4-FFF2-40B4-BE49-F238E27FC236}">
                <a16:creationId xmlns:a16="http://schemas.microsoft.com/office/drawing/2014/main" id="{DE9D1F97-9464-5FC1-B0BB-2138FE2339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30081C3-6975-3441-8C0A-C95D9510AF3C}" type="slidenum">
              <a:rPr lang="en-US" altLang="en-US" sz="1300" smtClean="0">
                <a:solidFill>
                  <a:srgbClr val="000000"/>
                </a:solidFill>
                <a:latin typeface="Arial" panose="020B0604020202020204" pitchFamily="34" charset="0"/>
              </a:rPr>
              <a:pPr fontAlgn="base">
                <a:spcBef>
                  <a:spcPct val="0"/>
                </a:spcBef>
                <a:spcAft>
                  <a:spcPct val="0"/>
                </a:spcAft>
              </a:pPr>
              <a:t>36</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035F3B03-9373-5EF7-49ED-73847B8983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a:extLst>
              <a:ext uri="{FF2B5EF4-FFF2-40B4-BE49-F238E27FC236}">
                <a16:creationId xmlns:a16="http://schemas.microsoft.com/office/drawing/2014/main" id="{0912B64A-F3A9-2D81-E882-26DFD3A833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endParaRPr lang="en-US" altLang="en-US"/>
          </a:p>
          <a:p>
            <a:pPr defTabSz="936625" eaLnBrk="1" hangingPunct="1">
              <a:spcBef>
                <a:spcPct val="0"/>
              </a:spcBef>
            </a:pPr>
            <a:r>
              <a:rPr lang="en-US" altLang="en-US"/>
              <a:t>In addition to completing the proposal, you must also upload a letter of support for the project to your application. Do this by Clicking on “Letter of Support” and using the “Add a file” button.  Click on “Select file” to select a file from your computer. This section will only accept PDF files. Your letter must be saved as a PDF file to attach it. The process is the same one used for adding an Optional drawing or image.</a:t>
            </a:r>
          </a:p>
          <a:p>
            <a:pPr defTabSz="936625" eaLnBrk="1" hangingPunct="1">
              <a:spcBef>
                <a:spcPct val="0"/>
              </a:spcBef>
            </a:pPr>
            <a:endParaRPr lang="en-US" altLang="en-US"/>
          </a:p>
          <a:p>
            <a:pPr defTabSz="936625" eaLnBrk="1" hangingPunct="1">
              <a:spcBef>
                <a:spcPct val="0"/>
              </a:spcBef>
            </a:pPr>
            <a:r>
              <a:rPr lang="en-US" altLang="en-US"/>
              <a:t>Be sure to “Save” after you upload the letter. You will see the Letter of Support listed, but you must click on “Save” to add it to your application.</a:t>
            </a:r>
          </a:p>
          <a:p>
            <a:pPr defTabSz="936625" eaLnBrk="1" hangingPunct="1">
              <a:spcBef>
                <a:spcPct val="0"/>
              </a:spcBef>
            </a:pPr>
            <a:endParaRPr lang="en-US" altLang="en-US"/>
          </a:p>
          <a:p>
            <a:pPr defTabSz="936625" eaLnBrk="1" hangingPunct="1">
              <a:spcBef>
                <a:spcPct val="0"/>
              </a:spcBef>
            </a:pPr>
            <a:r>
              <a:rPr lang="en-US" altLang="en-US"/>
              <a:t>Do not add more than 2 letters since additional letters will not be reviewed.</a:t>
            </a:r>
          </a:p>
          <a:p>
            <a:pPr defTabSz="936625" eaLnBrk="1" hangingPunct="1">
              <a:spcBef>
                <a:spcPct val="0"/>
              </a:spcBef>
            </a:pPr>
            <a:endParaRPr lang="en-US" altLang="en-US"/>
          </a:p>
          <a:p>
            <a:pPr defTabSz="936625" eaLnBrk="1" hangingPunct="1">
              <a:spcBef>
                <a:spcPct val="0"/>
              </a:spcBef>
            </a:pPr>
            <a:r>
              <a:rPr lang="en-US" altLang="en-US"/>
              <a:t>When you are done, click on “Next section” to go to the final section: “Budget and Justification.”</a:t>
            </a:r>
          </a:p>
        </p:txBody>
      </p:sp>
      <p:sp>
        <p:nvSpPr>
          <p:cNvPr id="80899" name="Slide Number Placeholder 3">
            <a:extLst>
              <a:ext uri="{FF2B5EF4-FFF2-40B4-BE49-F238E27FC236}">
                <a16:creationId xmlns:a16="http://schemas.microsoft.com/office/drawing/2014/main" id="{2F3E15D3-9BC4-A644-1DBE-C0EBF667F7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42F50BB-DBB3-C74F-B7D5-0FC327C23357}" type="slidenum">
              <a:rPr lang="en-US" altLang="en-US" sz="1300" smtClean="0">
                <a:solidFill>
                  <a:srgbClr val="000000"/>
                </a:solidFill>
                <a:latin typeface="Arial" panose="020B0604020202020204" pitchFamily="34" charset="0"/>
              </a:rPr>
              <a:pPr fontAlgn="base">
                <a:spcBef>
                  <a:spcPct val="0"/>
                </a:spcBef>
                <a:spcAft>
                  <a:spcPct val="0"/>
                </a:spcAft>
              </a:pPr>
              <a:t>37</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3D33170E-E1B3-7E53-04C9-DC1DD2363B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a:extLst>
              <a:ext uri="{FF2B5EF4-FFF2-40B4-BE49-F238E27FC236}">
                <a16:creationId xmlns:a16="http://schemas.microsoft.com/office/drawing/2014/main" id="{1025887D-AFDB-7516-0687-D5563CB283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solidFill>
                  <a:srgbClr val="000000"/>
                </a:solidFill>
              </a:rPr>
              <a:t>Read the Budget instructions in the Call for Proposals. </a:t>
            </a:r>
          </a:p>
          <a:p>
            <a:pPr eaLnBrk="1" hangingPunct="1">
              <a:spcBef>
                <a:spcPct val="0"/>
              </a:spcBef>
            </a:pPr>
            <a:endParaRPr lang="en-US" altLang="en-US" sz="1200" dirty="0">
              <a:solidFill>
                <a:srgbClr val="000000"/>
              </a:solidFill>
            </a:endParaRPr>
          </a:p>
          <a:p>
            <a:pPr eaLnBrk="1" hangingPunct="1">
              <a:spcBef>
                <a:spcPct val="0"/>
              </a:spcBef>
            </a:pPr>
            <a:r>
              <a:rPr lang="en-US" sz="1200" dirty="0"/>
              <a:t>Add each item of your budget by clicking on “Add a budget item.” Choose the budget “Category,” include a brief “Description” of the item, the “Amount” you are requesting for that item, and the “Details/Justification” which shows how you came up with the amount for that item (show your math).</a:t>
            </a:r>
            <a:endParaRPr lang="en-US" altLang="en-US" sz="1200" dirty="0">
              <a:solidFill>
                <a:srgbClr val="000000"/>
              </a:solidFill>
            </a:endParaRPr>
          </a:p>
          <a:p>
            <a:pPr eaLnBrk="1" hangingPunct="1">
              <a:spcBef>
                <a:spcPct val="0"/>
              </a:spcBef>
            </a:pPr>
            <a:endParaRPr lang="en-US" altLang="en-US" sz="1200" dirty="0">
              <a:solidFill>
                <a:srgbClr val="000000"/>
              </a:solidFill>
            </a:endParaRPr>
          </a:p>
          <a:p>
            <a:pPr eaLnBrk="1" hangingPunct="1">
              <a:spcBef>
                <a:spcPct val="0"/>
              </a:spcBef>
            </a:pPr>
            <a:r>
              <a:rPr lang="en-US" altLang="en-US" sz="1200" dirty="0">
                <a:solidFill>
                  <a:srgbClr val="000000"/>
                </a:solidFill>
              </a:rPr>
              <a:t>Your budget items should match the materials and labor described in your grant proposal.</a:t>
            </a:r>
          </a:p>
          <a:p>
            <a:pPr eaLnBrk="1" hangingPunct="1">
              <a:spcBef>
                <a:spcPct val="0"/>
              </a:spcBef>
            </a:pPr>
            <a:endParaRPr lang="en-US" altLang="en-US" dirty="0"/>
          </a:p>
          <a:p>
            <a:pPr eaLnBrk="1" hangingPunct="1">
              <a:spcBef>
                <a:spcPct val="0"/>
              </a:spcBef>
            </a:pPr>
            <a:endParaRPr lang="en-US" altLang="en-US" dirty="0"/>
          </a:p>
        </p:txBody>
      </p:sp>
      <p:sp>
        <p:nvSpPr>
          <p:cNvPr id="82947" name="Slide Number Placeholder 3">
            <a:extLst>
              <a:ext uri="{FF2B5EF4-FFF2-40B4-BE49-F238E27FC236}">
                <a16:creationId xmlns:a16="http://schemas.microsoft.com/office/drawing/2014/main" id="{87ED51CB-FA64-95F3-5050-3F6BD9F685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243EAB5-3DD6-9148-9F6A-D13A8454F2A1}" type="slidenum">
              <a:rPr lang="en-US" altLang="en-US" sz="1300" smtClean="0">
                <a:solidFill>
                  <a:srgbClr val="000000"/>
                </a:solidFill>
                <a:latin typeface="Arial" panose="020B0604020202020204" pitchFamily="34" charset="0"/>
              </a:rPr>
              <a:pPr fontAlgn="base">
                <a:spcBef>
                  <a:spcPct val="0"/>
                </a:spcBef>
                <a:spcAft>
                  <a:spcPct val="0"/>
                </a:spcAft>
              </a:pPr>
              <a:t>38</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436E3CF7-EBFE-A4B2-3669-0E157341C0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a:extLst>
              <a:ext uri="{FF2B5EF4-FFF2-40B4-BE49-F238E27FC236}">
                <a16:creationId xmlns:a16="http://schemas.microsoft.com/office/drawing/2014/main" id="{4070AE7D-2246-47FE-379D-7F5C096865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dirty="0"/>
              <a:t>Click on “Add a budget item” then click on the down arrow under “Category” to open the drop-down menu of budget categories. Choose the category for the item you want to add. </a:t>
            </a:r>
          </a:p>
          <a:p>
            <a:pPr defTabSz="936625" eaLnBrk="1" hangingPunct="1">
              <a:spcBef>
                <a:spcPct val="0"/>
              </a:spcBef>
            </a:pPr>
            <a:endParaRPr lang="en-US" altLang="en-US" dirty="0"/>
          </a:p>
          <a:p>
            <a:pPr defTabSz="936625" eaLnBrk="1" hangingPunct="1">
              <a:spcBef>
                <a:spcPct val="0"/>
              </a:spcBef>
            </a:pPr>
            <a:r>
              <a:rPr lang="en-US" altLang="en-US" dirty="0"/>
              <a:t>Choices include:</a:t>
            </a:r>
          </a:p>
          <a:p>
            <a:pPr marL="171450" indent="-171450" defTabSz="936625" eaLnBrk="1" hangingPunct="1">
              <a:spcBef>
                <a:spcPct val="0"/>
              </a:spcBef>
              <a:buFont typeface="Arial" panose="020B0604020202020204" pitchFamily="34" charset="0"/>
              <a:buChar char="•"/>
            </a:pPr>
            <a:r>
              <a:rPr lang="en-US" altLang="en-US" dirty="0"/>
              <a:t>Equipment, permanent fencing, perennial seeds and plants or livestock (Only 50% of the cost of these items can be included in your grant budget.)</a:t>
            </a:r>
          </a:p>
          <a:p>
            <a:pPr marL="171450" indent="-171450" defTabSz="936625" eaLnBrk="1" hangingPunct="1">
              <a:spcBef>
                <a:spcPct val="0"/>
              </a:spcBef>
              <a:buFont typeface="Arial" panose="020B0604020202020204" pitchFamily="34" charset="0"/>
              <a:buChar char="•"/>
            </a:pPr>
            <a:r>
              <a:rPr lang="en-US" altLang="en-US" dirty="0"/>
              <a:t>Materials and Supplies</a:t>
            </a:r>
          </a:p>
          <a:p>
            <a:pPr marL="171450" indent="-171450" defTabSz="936625" eaLnBrk="1" hangingPunct="1">
              <a:spcBef>
                <a:spcPct val="0"/>
              </a:spcBef>
              <a:buFont typeface="Arial" panose="020B0604020202020204" pitchFamily="34" charset="0"/>
              <a:buChar char="•"/>
            </a:pPr>
            <a:r>
              <a:rPr lang="en-US" altLang="en-US" dirty="0"/>
              <a:t>Other direct costs</a:t>
            </a:r>
          </a:p>
          <a:p>
            <a:pPr marL="171450" indent="-171450" defTabSz="936625" eaLnBrk="1" hangingPunct="1">
              <a:spcBef>
                <a:spcPct val="0"/>
              </a:spcBef>
              <a:buFont typeface="Arial" panose="020B0604020202020204" pitchFamily="34" charset="0"/>
              <a:buChar char="•"/>
            </a:pPr>
            <a:r>
              <a:rPr lang="en-US" altLang="en-US" dirty="0"/>
              <a:t>Personnel</a:t>
            </a:r>
          </a:p>
          <a:p>
            <a:pPr marL="171450" indent="-171450" defTabSz="936625" eaLnBrk="1" hangingPunct="1">
              <a:spcBef>
                <a:spcPct val="0"/>
              </a:spcBef>
              <a:buFont typeface="Arial" panose="020B0604020202020204" pitchFamily="34" charset="0"/>
              <a:buChar char="•"/>
            </a:pPr>
            <a:r>
              <a:rPr lang="en-US" altLang="en-US" dirty="0"/>
              <a:t>Travel</a:t>
            </a:r>
          </a:p>
          <a:p>
            <a:pPr marL="171450" indent="-171450" defTabSz="936625" eaLnBrk="1" hangingPunct="1">
              <a:spcBef>
                <a:spcPct val="0"/>
              </a:spcBef>
              <a:buFont typeface="Arial" panose="020B0604020202020204" pitchFamily="34" charset="0"/>
              <a:buChar char="•"/>
            </a:pPr>
            <a:endParaRPr lang="en-US" altLang="en-US" dirty="0"/>
          </a:p>
          <a:p>
            <a:pPr marL="0" indent="0" defTabSz="936625" eaLnBrk="1" hangingPunct="1">
              <a:spcBef>
                <a:spcPct val="0"/>
              </a:spcBef>
              <a:buFont typeface="Arial" panose="020B0604020202020204" pitchFamily="34" charset="0"/>
              <a:buNone/>
            </a:pPr>
            <a:r>
              <a:rPr lang="en-US" altLang="en-US" dirty="0"/>
              <a:t>“Equipment” is defined as items that cost $5,000 or more and have a useful life of more than 1 year. Items that cost less than $5,000 are considered “Materials and Supplies.”</a:t>
            </a:r>
          </a:p>
        </p:txBody>
      </p:sp>
      <p:sp>
        <p:nvSpPr>
          <p:cNvPr id="84995" name="Slide Number Placeholder 3">
            <a:extLst>
              <a:ext uri="{FF2B5EF4-FFF2-40B4-BE49-F238E27FC236}">
                <a16:creationId xmlns:a16="http://schemas.microsoft.com/office/drawing/2014/main" id="{C3B56D2A-D517-409D-8909-AE084E8F14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48B48F8-6858-4145-8AF3-3F6F04A5DBA0}" type="slidenum">
              <a:rPr lang="en-US" altLang="en-US" sz="1300" smtClean="0">
                <a:solidFill>
                  <a:srgbClr val="000000"/>
                </a:solidFill>
                <a:latin typeface="Arial" panose="020B0604020202020204" pitchFamily="34" charset="0"/>
              </a:rPr>
              <a:pPr fontAlgn="base">
                <a:spcBef>
                  <a:spcPct val="0"/>
                </a:spcBef>
                <a:spcAft>
                  <a:spcPct val="0"/>
                </a:spcAft>
              </a:pPr>
              <a:t>39</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a:extLst>
              <a:ext uri="{FF2B5EF4-FFF2-40B4-BE49-F238E27FC236}">
                <a16:creationId xmlns:a16="http://schemas.microsoft.com/office/drawing/2014/main" id="{7FA26FDB-1433-F626-A72B-E3707937EB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a:extLst>
              <a:ext uri="{FF2B5EF4-FFF2-40B4-BE49-F238E27FC236}">
                <a16:creationId xmlns:a16="http://schemas.microsoft.com/office/drawing/2014/main" id="{4B7A8257-C6A0-8484-F47E-F054D658E9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a:t>The North Central Region of SARE consists of 12 states: Illinois, Indiana, Iowa, Kansas, Michigan, Minnesota, Missouri, Nebraska, North Dakota, Ohio, South Dakota, and Wisconsin. 
SARE Outreach is the national outreach group for SARE. They work with SARE's regions to share grantee research results with farmers, ranchers, educators, consumers and others interested in sustainable agriculture. SARE publications cover a wide variety of sustainable agriculture topics in many formats, from books on cover crops and building soil health to bulletins on managing rangeland and water resources to online resources like YouTube videos and Topic Rooms that cover subjects such as high tunnels and small ruminants. 
SARE Outreach materials and information on all funded SARE grant projects can be found on the SARE website: www.sare.org  </a:t>
            </a:r>
          </a:p>
          <a:p>
            <a:pPr eaLnBrk="1" hangingPunct="1">
              <a:lnSpc>
                <a:spcPct val="80000"/>
              </a:lnSpc>
              <a:spcBef>
                <a:spcPct val="0"/>
              </a:spcBef>
            </a:pPr>
            <a:r>
              <a:rPr lang="en-US" altLang="en-US"/>
              <a:t>Most resources are free to download and print bulletins can also be ordered for free.</a:t>
            </a:r>
          </a:p>
          <a:p>
            <a:pPr eaLnBrk="1" hangingPunct="1">
              <a:lnSpc>
                <a:spcPct val="80000"/>
              </a:lnSpc>
              <a:spcBef>
                <a:spcPct val="0"/>
              </a:spcBef>
            </a:pPr>
            <a:endParaRPr lang="en-US" altLang="en-US"/>
          </a:p>
          <a:p>
            <a:pPr eaLnBrk="1" hangingPunct="1">
              <a:lnSpc>
                <a:spcPct val="80000"/>
              </a:lnSpc>
              <a:spcBef>
                <a:spcPct val="0"/>
              </a:spcBef>
            </a:pPr>
            <a:r>
              <a:rPr lang="en-US" altLang="en-US"/>
              <a:t>Look at the Project Reports tab on the NCR-SARE website to see reports from funded projects at: https://northcentral.sare.org/project-reports/ </a:t>
            </a:r>
          </a:p>
          <a:p>
            <a:pPr eaLnBrk="1" hangingPunct="1">
              <a:lnSpc>
                <a:spcPct val="80000"/>
              </a:lnSpc>
              <a:spcBef>
                <a:spcPct val="0"/>
              </a:spcBef>
            </a:pPr>
            <a:r>
              <a:rPr lang="en-US" altLang="en-US"/>
              <a:t>When you first start thinking about your grant idea, check the SARE project reports and other resources to see how you can build on previous work instead of repeating it. This will make your grant proposal more competitive.
</a:t>
            </a:r>
          </a:p>
        </p:txBody>
      </p:sp>
      <p:sp>
        <p:nvSpPr>
          <p:cNvPr id="11267" name="Slide Number Placeholder 3">
            <a:extLst>
              <a:ext uri="{FF2B5EF4-FFF2-40B4-BE49-F238E27FC236}">
                <a16:creationId xmlns:a16="http://schemas.microsoft.com/office/drawing/2014/main" id="{428C8E28-9682-FDA8-7BD1-ED5168EA96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6075" indent="-230188">
              <a:defRPr>
                <a:solidFill>
                  <a:schemeClr val="tx1"/>
                </a:solidFill>
                <a:latin typeface="Calibri" panose="020F0502020204030204" pitchFamily="34" charset="0"/>
              </a:defRPr>
            </a:lvl4pPr>
            <a:lvl5pPr marL="2078038" indent="-230188">
              <a:defRPr>
                <a:solidFill>
                  <a:schemeClr val="tx1"/>
                </a:solidFill>
                <a:latin typeface="Calibri" panose="020F0502020204030204" pitchFamily="34" charset="0"/>
              </a:defRPr>
            </a:lvl5pPr>
            <a:lvl6pPr marL="2535238" indent="-230188" eaLnBrk="0" fontAlgn="base" hangingPunct="0">
              <a:spcBef>
                <a:spcPct val="0"/>
              </a:spcBef>
              <a:spcAft>
                <a:spcPct val="0"/>
              </a:spcAft>
              <a:defRPr>
                <a:solidFill>
                  <a:schemeClr val="tx1"/>
                </a:solidFill>
                <a:latin typeface="Calibri" panose="020F0502020204030204" pitchFamily="34" charset="0"/>
              </a:defRPr>
            </a:lvl6pPr>
            <a:lvl7pPr marL="2992438" indent="-230188" eaLnBrk="0" fontAlgn="base" hangingPunct="0">
              <a:spcBef>
                <a:spcPct val="0"/>
              </a:spcBef>
              <a:spcAft>
                <a:spcPct val="0"/>
              </a:spcAft>
              <a:defRPr>
                <a:solidFill>
                  <a:schemeClr val="tx1"/>
                </a:solidFill>
                <a:latin typeface="Calibri" panose="020F0502020204030204" pitchFamily="34" charset="0"/>
              </a:defRPr>
            </a:lvl7pPr>
            <a:lvl8pPr marL="3449638" indent="-230188" eaLnBrk="0" fontAlgn="base" hangingPunct="0">
              <a:spcBef>
                <a:spcPct val="0"/>
              </a:spcBef>
              <a:spcAft>
                <a:spcPct val="0"/>
              </a:spcAft>
              <a:defRPr>
                <a:solidFill>
                  <a:schemeClr val="tx1"/>
                </a:solidFill>
                <a:latin typeface="Calibri" panose="020F0502020204030204" pitchFamily="34" charset="0"/>
              </a:defRPr>
            </a:lvl8pPr>
            <a:lvl9pPr marL="3906838"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4AEAA52-EAFD-2A46-9A36-2ED13AC87519}" type="slidenum">
              <a:rPr lang="en-US" altLang="en-US" smtClean="0"/>
              <a:pPr fontAlgn="base">
                <a:spcBef>
                  <a:spcPct val="0"/>
                </a:spcBef>
                <a:spcAft>
                  <a:spcPct val="0"/>
                </a:spcAft>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7A087D02-6551-EE03-30FA-632AC7F299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a:extLst>
              <a:ext uri="{FF2B5EF4-FFF2-40B4-BE49-F238E27FC236}">
                <a16:creationId xmlns:a16="http://schemas.microsoft.com/office/drawing/2014/main" id="{C48AD903-DA63-6244-C66F-04B48CAE3E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dirty="0"/>
              <a:t>Choose the budget “Category,” then fill in the item “Description.” </a:t>
            </a:r>
          </a:p>
          <a:p>
            <a:pPr defTabSz="936625" eaLnBrk="1" hangingPunct="1">
              <a:spcBef>
                <a:spcPct val="0"/>
              </a:spcBef>
            </a:pPr>
            <a:endParaRPr lang="en-US" altLang="en-US" dirty="0"/>
          </a:p>
          <a:p>
            <a:pPr defTabSz="936625" eaLnBrk="1" hangingPunct="1">
              <a:spcBef>
                <a:spcPct val="0"/>
              </a:spcBef>
            </a:pPr>
            <a:r>
              <a:rPr lang="en-US" altLang="en-US" dirty="0"/>
              <a:t>Under “Details/Justification,” show how you calculated the cost for that item (show your math).  Enter the “Amount” you want to include in the grant budget. Be sure to click on “Save” to save your work. You can keep adding budget items by clicking on “Add a budget item.” </a:t>
            </a:r>
          </a:p>
          <a:p>
            <a:pPr defTabSz="936625" eaLnBrk="1" hangingPunct="1">
              <a:spcBef>
                <a:spcPct val="0"/>
              </a:spcBef>
            </a:pPr>
            <a:endParaRPr lang="en-US" altLang="en-US" dirty="0"/>
          </a:p>
          <a:p>
            <a:pPr defTabSz="936625" eaLnBrk="1" hangingPunct="1">
              <a:spcBef>
                <a:spcPct val="0"/>
              </a:spcBef>
            </a:pPr>
            <a:r>
              <a:rPr lang="en-US" altLang="en-US" dirty="0"/>
              <a:t>In this example, only 50% of the cost of the item (perennial plants) can be included in the budget. This is because only 50% of the cost of the following items can be included in the grant budget: </a:t>
            </a:r>
          </a:p>
          <a:p>
            <a:pPr defTabSz="936625" eaLnBrk="1" hangingPunct="1">
              <a:spcBef>
                <a:spcPct val="0"/>
              </a:spcBef>
            </a:pPr>
            <a:r>
              <a:rPr lang="en-US" altLang="en-US" dirty="0"/>
              <a:t>Equipment, permanent fencing, perennial seeds, perennial plants, and livestock. </a:t>
            </a:r>
          </a:p>
        </p:txBody>
      </p:sp>
      <p:sp>
        <p:nvSpPr>
          <p:cNvPr id="87043" name="Slide Number Placeholder 3">
            <a:extLst>
              <a:ext uri="{FF2B5EF4-FFF2-40B4-BE49-F238E27FC236}">
                <a16:creationId xmlns:a16="http://schemas.microsoft.com/office/drawing/2014/main" id="{8A2B916C-19F5-2EDA-9AD9-9F8590EC83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6C064D5-16A3-4143-BE27-1990E78A869F}" type="slidenum">
              <a:rPr lang="en-US" altLang="en-US" sz="1300" smtClean="0">
                <a:solidFill>
                  <a:srgbClr val="000000"/>
                </a:solidFill>
                <a:latin typeface="Arial" panose="020B0604020202020204" pitchFamily="34" charset="0"/>
              </a:rPr>
              <a:pPr fontAlgn="base">
                <a:spcBef>
                  <a:spcPct val="0"/>
                </a:spcBef>
                <a:spcAft>
                  <a:spcPct val="0"/>
                </a:spcAft>
              </a:pPr>
              <a:t>40</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C9C0CE37-A844-390B-561F-F1A3FCCDE9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a:extLst>
              <a:ext uri="{FF2B5EF4-FFF2-40B4-BE49-F238E27FC236}">
                <a16:creationId xmlns:a16="http://schemas.microsoft.com/office/drawing/2014/main" id="{70E67BAA-B4D6-A733-56F3-A2C81007D7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dirty="0"/>
              <a:t>Here is part of a sample budget.  Once you’ve entered all your items and clicked on “Save,” scroll to the top or bottom of the webpage and click on “Proposal Overview.”</a:t>
            </a:r>
          </a:p>
          <a:p>
            <a:pPr defTabSz="936625" eaLnBrk="1" hangingPunct="1">
              <a:spcBef>
                <a:spcPct val="0"/>
              </a:spcBef>
            </a:pPr>
            <a:endParaRPr lang="en-US" altLang="en-US" dirty="0"/>
          </a:p>
          <a:p>
            <a:pPr defTabSz="936625" eaLnBrk="1" hangingPunct="1">
              <a:spcBef>
                <a:spcPct val="0"/>
              </a:spcBef>
            </a:pPr>
            <a:r>
              <a:rPr lang="en-US" altLang="en-US" dirty="0"/>
              <a:t>Do not go over the budget limits. Individual projects are limited to $15,000 and Team projects are limited to $30,000.</a:t>
            </a:r>
          </a:p>
        </p:txBody>
      </p:sp>
      <p:sp>
        <p:nvSpPr>
          <p:cNvPr id="89091" name="Slide Number Placeholder 3">
            <a:extLst>
              <a:ext uri="{FF2B5EF4-FFF2-40B4-BE49-F238E27FC236}">
                <a16:creationId xmlns:a16="http://schemas.microsoft.com/office/drawing/2014/main" id="{5F1E0E92-09F3-B123-CF89-48CD0E1F96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59D0BA3-24AC-E14D-A781-021D0E1A21D6}" type="slidenum">
              <a:rPr lang="en-US" altLang="en-US" sz="1300" smtClean="0">
                <a:solidFill>
                  <a:srgbClr val="000000"/>
                </a:solidFill>
                <a:latin typeface="Arial" panose="020B0604020202020204" pitchFamily="34" charset="0"/>
              </a:rPr>
              <a:pPr fontAlgn="base">
                <a:spcBef>
                  <a:spcPct val="0"/>
                </a:spcBef>
                <a:spcAft>
                  <a:spcPct val="0"/>
                </a:spcAft>
              </a:pPr>
              <a:t>41</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F6674459-9F5A-ED10-F521-99AF91CB73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a:extLst>
              <a:ext uri="{FF2B5EF4-FFF2-40B4-BE49-F238E27FC236}">
                <a16:creationId xmlns:a16="http://schemas.microsoft.com/office/drawing/2014/main" id="{571185F9-A83E-AA7E-3882-487986643F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a:t>You’ve now completed all required sections and are ready to submit the proposal. It’s a good idea to click on “View Draft” before you submit your proposal. Review your proposal. When you are satisfied with how you have answered all the questions, click on “Submit Proposal”.</a:t>
            </a:r>
          </a:p>
          <a:p>
            <a:pPr defTabSz="936625" eaLnBrk="1" hangingPunct="1">
              <a:spcBef>
                <a:spcPct val="0"/>
              </a:spcBef>
            </a:pPr>
            <a:endParaRPr lang="en-US" altLang="en-US"/>
          </a:p>
          <a:p>
            <a:pPr defTabSz="936625" eaLnBrk="1" hangingPunct="1">
              <a:spcBef>
                <a:spcPct val="0"/>
              </a:spcBef>
            </a:pPr>
            <a:r>
              <a:rPr lang="en-US" altLang="en-US"/>
              <a:t>You will see a screen titled, “Submit Proposal.” Click on “Submit proposal” again to confirm that you want to submit the proposal. </a:t>
            </a:r>
          </a:p>
          <a:p>
            <a:pPr defTabSz="936625" eaLnBrk="1" hangingPunct="1">
              <a:spcBef>
                <a:spcPct val="0"/>
              </a:spcBef>
            </a:pPr>
            <a:endParaRPr lang="en-US" altLang="en-US"/>
          </a:p>
          <a:p>
            <a:pPr defTabSz="936625" eaLnBrk="1" hangingPunct="1">
              <a:spcBef>
                <a:spcPct val="0"/>
              </a:spcBef>
            </a:pPr>
            <a:r>
              <a:rPr lang="en-US" altLang="en-US"/>
              <a:t>You will get an email from: “SARE Grant Management System &lt;projects@sare.org&gt;,” confirming that your proposal was submitted.</a:t>
            </a:r>
          </a:p>
        </p:txBody>
      </p:sp>
      <p:sp>
        <p:nvSpPr>
          <p:cNvPr id="91139" name="Slide Number Placeholder 3">
            <a:extLst>
              <a:ext uri="{FF2B5EF4-FFF2-40B4-BE49-F238E27FC236}">
                <a16:creationId xmlns:a16="http://schemas.microsoft.com/office/drawing/2014/main" id="{55627B5F-DBD9-7370-9DF6-FADC5E3A47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634B696-8142-7244-83B5-5778EB71B244}" type="slidenum">
              <a:rPr lang="en-US" altLang="en-US" sz="1300" smtClean="0">
                <a:solidFill>
                  <a:srgbClr val="000000"/>
                </a:solidFill>
                <a:latin typeface="Arial" panose="020B0604020202020204" pitchFamily="34" charset="0"/>
              </a:rPr>
              <a:pPr fontAlgn="base">
                <a:spcBef>
                  <a:spcPct val="0"/>
                </a:spcBef>
                <a:spcAft>
                  <a:spcPct val="0"/>
                </a:spcAft>
              </a:pPr>
              <a:t>42</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1BF3F403-6E21-F4C0-D0CB-13ED4E321D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a16="http://schemas.microsoft.com/office/drawing/2014/main" id="{3EFCEDFA-7202-C7A4-A23E-2EF5A4D051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Once your proposal is submitted, you will see this screen. The “Status” line (4</a:t>
            </a:r>
            <a:r>
              <a:rPr lang="en-US" altLang="en-US" baseline="30000"/>
              <a:t>th</a:t>
            </a:r>
            <a:r>
              <a:rPr lang="en-US" altLang="en-US"/>
              <a:t> line down) shows the date and time your proposal was submitted. </a:t>
            </a:r>
          </a:p>
          <a:p>
            <a:pPr>
              <a:spcBef>
                <a:spcPct val="0"/>
              </a:spcBef>
            </a:pPr>
            <a:endParaRPr lang="en-US" altLang="en-US"/>
          </a:p>
          <a:p>
            <a:pPr>
              <a:spcBef>
                <a:spcPct val="0"/>
              </a:spcBef>
            </a:pPr>
            <a:r>
              <a:rPr lang="en-US" altLang="en-US"/>
              <a:t>You will also see an “Unsubmit Proposal” button. Use this button i</a:t>
            </a:r>
            <a:r>
              <a:rPr lang="en-US" altLang="en-US" sz="1800">
                <a:solidFill>
                  <a:srgbClr val="000000"/>
                </a:solidFill>
              </a:rPr>
              <a:t>f you need to make changes to your proposal after you submit it. After you make changes, be sure to “Save” and “Submit” your proposal again before the grant deadline.</a:t>
            </a:r>
          </a:p>
          <a:p>
            <a:endParaRPr lang="en-US" altLang="en-US"/>
          </a:p>
        </p:txBody>
      </p:sp>
      <p:sp>
        <p:nvSpPr>
          <p:cNvPr id="4" name="Slide Number Placeholder 3">
            <a:extLst>
              <a:ext uri="{FF2B5EF4-FFF2-40B4-BE49-F238E27FC236}">
                <a16:creationId xmlns:a16="http://schemas.microsoft.com/office/drawing/2014/main" id="{46BA2753-02E2-4D34-A047-ABDB2B8C7A29}"/>
              </a:ext>
            </a:extLst>
          </p:cNvPr>
          <p:cNvSpPr>
            <a:spLocks noGrp="1"/>
          </p:cNvSpPr>
          <p:nvPr>
            <p:ph type="sldNum" sz="quarter" idx="5"/>
          </p:nvPr>
        </p:nvSpPr>
        <p:spPr/>
        <p:txBody>
          <a:bodyPr/>
          <a:lstStyle/>
          <a:p>
            <a:pPr>
              <a:defRPr/>
            </a:pPr>
            <a:fld id="{3D837E8F-E6C0-CD47-A119-B3921EAE4401}"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a:extLst>
              <a:ext uri="{FF2B5EF4-FFF2-40B4-BE49-F238E27FC236}">
                <a16:creationId xmlns:a16="http://schemas.microsoft.com/office/drawing/2014/main" id="{D3C47B63-2325-870C-5C4A-8F4A6C9B62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a:extLst>
              <a:ext uri="{FF2B5EF4-FFF2-40B4-BE49-F238E27FC236}">
                <a16:creationId xmlns:a16="http://schemas.microsoft.com/office/drawing/2014/main" id="{0ABEC157-5489-CCF0-5F67-1B200A5A17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Congratulations!  You have now submitted your Farmer Rancher Grant Proposal. 
The proposals will be reviewed by a team of North Central region Farmers and Ranchers between the date the application closed and the February 2024 Administrative Council meeting, when the funding decisions will be made. 
Notifications will go out by mid- to late February 2024.  
Good luck with your proposal.
If you have any questions, contact NCR-SARE.</a:t>
            </a:r>
          </a:p>
          <a:p>
            <a:pPr eaLnBrk="1" hangingPunct="1">
              <a:spcBef>
                <a:spcPct val="0"/>
              </a:spcBef>
            </a:pPr>
            <a:endParaRPr lang="en-US" altLang="en-US" dirty="0"/>
          </a:p>
          <a:p>
            <a:pPr>
              <a:buFontTx/>
              <a:buChar char="•"/>
            </a:pPr>
            <a:r>
              <a:rPr lang="en-US" altLang="en-US" dirty="0">
                <a:solidFill>
                  <a:srgbClr val="222222"/>
                </a:solidFill>
                <a:latin typeface="arial, helvetica, sans-serif"/>
              </a:rPr>
              <a:t>On the web: </a:t>
            </a:r>
            <a:r>
              <a:rPr lang="en-US" altLang="en-US" dirty="0">
                <a:solidFill>
                  <a:srgbClr val="1155CC"/>
                </a:solidFill>
                <a:latin typeface="arial, helvetica, sans-serif"/>
                <a:hlinkClick r:id="rId3"/>
              </a:rPr>
              <a:t>http://www.northcentral.sare.org/</a:t>
            </a:r>
            <a:endParaRPr lang="en-US" altLang="en-US" dirty="0">
              <a:solidFill>
                <a:srgbClr val="222222"/>
              </a:solidFill>
              <a:latin typeface="Arial" panose="020B0604020202020204" pitchFamily="34" charset="0"/>
            </a:endParaRPr>
          </a:p>
          <a:p>
            <a:pPr>
              <a:buFontTx/>
              <a:buChar char="•"/>
            </a:pPr>
            <a:r>
              <a:rPr lang="en-US" altLang="en-US" dirty="0">
                <a:solidFill>
                  <a:srgbClr val="222222"/>
                </a:solidFill>
                <a:latin typeface="arial, helvetica, sans-serif"/>
              </a:rPr>
              <a:t>On Facebook: </a:t>
            </a:r>
            <a:r>
              <a:rPr lang="en-US" altLang="en-US" dirty="0">
                <a:solidFill>
                  <a:srgbClr val="1155CC"/>
                </a:solidFill>
                <a:latin typeface="arial, helvetica, sans-serif"/>
                <a:hlinkClick r:id="rId4"/>
              </a:rPr>
              <a:t>https://www.facebook.com/NCRSARE</a:t>
            </a:r>
            <a:endParaRPr lang="en-US" altLang="en-US" dirty="0">
              <a:solidFill>
                <a:srgbClr val="222222"/>
              </a:solidFill>
              <a:latin typeface="Arial" panose="020B0604020202020204" pitchFamily="34" charset="0"/>
            </a:endParaRPr>
          </a:p>
          <a:p>
            <a:pPr>
              <a:buFontTx/>
              <a:buChar char="•"/>
            </a:pPr>
            <a:r>
              <a:rPr lang="en-US" altLang="en-US" dirty="0">
                <a:solidFill>
                  <a:srgbClr val="222222"/>
                </a:solidFill>
                <a:latin typeface="arial, helvetica, sans-serif"/>
              </a:rPr>
              <a:t>On Twitter: </a:t>
            </a:r>
            <a:r>
              <a:rPr lang="en-US" altLang="en-US" dirty="0">
                <a:solidFill>
                  <a:srgbClr val="1155CC"/>
                </a:solidFill>
                <a:latin typeface="arial, helvetica, sans-serif"/>
                <a:hlinkClick r:id="rId5"/>
              </a:rPr>
              <a:t>https://twitter.com/ncrsare </a:t>
            </a:r>
            <a:endParaRPr lang="en-US" altLang="en-US" dirty="0">
              <a:solidFill>
                <a:srgbClr val="222222"/>
              </a:solidFill>
              <a:latin typeface="Arial" panose="020B0604020202020204" pitchFamily="34" charset="0"/>
            </a:endParaRPr>
          </a:p>
          <a:p>
            <a:pPr>
              <a:buFontTx/>
              <a:buChar char="•"/>
            </a:pPr>
            <a:r>
              <a:rPr lang="en-US" altLang="en-US" dirty="0">
                <a:solidFill>
                  <a:srgbClr val="222222"/>
                </a:solidFill>
                <a:latin typeface="arial, helvetica, sans-serif"/>
              </a:rPr>
              <a:t>On Instagram: </a:t>
            </a:r>
            <a:r>
              <a:rPr lang="en-US" altLang="en-US" dirty="0">
                <a:solidFill>
                  <a:srgbClr val="1155CC"/>
                </a:solidFill>
                <a:latin typeface="Arial" panose="020B0604020202020204" pitchFamily="34" charset="0"/>
                <a:hlinkClick r:id="rId6"/>
              </a:rPr>
              <a:t>https://www.instagram.com/ncrsare</a:t>
            </a:r>
            <a:endParaRPr lang="en-US" altLang="en-US" dirty="0">
              <a:solidFill>
                <a:srgbClr val="222222"/>
              </a:solidFill>
              <a:latin typeface="Arial" panose="020B0604020202020204" pitchFamily="34" charset="0"/>
            </a:endParaRPr>
          </a:p>
          <a:p>
            <a:pPr>
              <a:buFontTx/>
              <a:buChar char="•"/>
            </a:pPr>
            <a:r>
              <a:rPr lang="en-US" altLang="en-US" dirty="0">
                <a:solidFill>
                  <a:srgbClr val="222222"/>
                </a:solidFill>
                <a:latin typeface="arial, helvetica, sans-serif"/>
              </a:rPr>
              <a:t>On YouTube: </a:t>
            </a:r>
            <a:r>
              <a:rPr lang="en-US" altLang="en-US" dirty="0">
                <a:solidFill>
                  <a:srgbClr val="1155CC"/>
                </a:solidFill>
                <a:latin typeface="arial, helvetica, sans-serif"/>
                <a:hlinkClick r:id="rId7"/>
              </a:rPr>
              <a:t>http://www.youtube.com/user/NCRSAREvideo</a:t>
            </a:r>
            <a:endParaRPr lang="en-US" altLang="en-US" dirty="0">
              <a:solidFill>
                <a:srgbClr val="222222"/>
              </a:solidFill>
              <a:latin typeface="Arial" panose="020B0604020202020204" pitchFamily="34" charset="0"/>
            </a:endParaRPr>
          </a:p>
          <a:p>
            <a:pPr eaLnBrk="1" hangingPunct="1">
              <a:spcBef>
                <a:spcPct val="0"/>
              </a:spcBef>
            </a:pPr>
            <a:endParaRPr lang="en-US" altLang="en-US" dirty="0"/>
          </a:p>
          <a:p>
            <a:pPr eaLnBrk="1" hangingPunct="1">
              <a:spcBef>
                <a:spcPct val="0"/>
              </a:spcBef>
            </a:pPr>
            <a:endParaRPr lang="en-US" altLang="en-US" dirty="0"/>
          </a:p>
        </p:txBody>
      </p:sp>
      <p:sp>
        <p:nvSpPr>
          <p:cNvPr id="95235" name="Slide Number Placeholder 3">
            <a:extLst>
              <a:ext uri="{FF2B5EF4-FFF2-40B4-BE49-F238E27FC236}">
                <a16:creationId xmlns:a16="http://schemas.microsoft.com/office/drawing/2014/main" id="{61AFA02E-C5CA-46BE-87C2-691D4638A0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6075" indent="-230188">
              <a:defRPr>
                <a:solidFill>
                  <a:schemeClr val="tx1"/>
                </a:solidFill>
                <a:latin typeface="Calibri" panose="020F0502020204030204" pitchFamily="34" charset="0"/>
              </a:defRPr>
            </a:lvl4pPr>
            <a:lvl5pPr marL="2078038" indent="-230188">
              <a:defRPr>
                <a:solidFill>
                  <a:schemeClr val="tx1"/>
                </a:solidFill>
                <a:latin typeface="Calibri" panose="020F0502020204030204" pitchFamily="34" charset="0"/>
              </a:defRPr>
            </a:lvl5pPr>
            <a:lvl6pPr marL="2535238" indent="-230188" eaLnBrk="0" fontAlgn="base" hangingPunct="0">
              <a:spcBef>
                <a:spcPct val="0"/>
              </a:spcBef>
              <a:spcAft>
                <a:spcPct val="0"/>
              </a:spcAft>
              <a:defRPr>
                <a:solidFill>
                  <a:schemeClr val="tx1"/>
                </a:solidFill>
                <a:latin typeface="Calibri" panose="020F0502020204030204" pitchFamily="34" charset="0"/>
              </a:defRPr>
            </a:lvl6pPr>
            <a:lvl7pPr marL="2992438" indent="-230188" eaLnBrk="0" fontAlgn="base" hangingPunct="0">
              <a:spcBef>
                <a:spcPct val="0"/>
              </a:spcBef>
              <a:spcAft>
                <a:spcPct val="0"/>
              </a:spcAft>
              <a:defRPr>
                <a:solidFill>
                  <a:schemeClr val="tx1"/>
                </a:solidFill>
                <a:latin typeface="Calibri" panose="020F0502020204030204" pitchFamily="34" charset="0"/>
              </a:defRPr>
            </a:lvl7pPr>
            <a:lvl8pPr marL="3449638" indent="-230188" eaLnBrk="0" fontAlgn="base" hangingPunct="0">
              <a:spcBef>
                <a:spcPct val="0"/>
              </a:spcBef>
              <a:spcAft>
                <a:spcPct val="0"/>
              </a:spcAft>
              <a:defRPr>
                <a:solidFill>
                  <a:schemeClr val="tx1"/>
                </a:solidFill>
                <a:latin typeface="Calibri" panose="020F0502020204030204" pitchFamily="34" charset="0"/>
              </a:defRPr>
            </a:lvl8pPr>
            <a:lvl9pPr marL="3906838"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2DBBCA5-0CD8-9E4F-A9D6-8F019CD4639C}" type="slidenum">
              <a:rPr lang="en-US" altLang="en-US" smtClean="0"/>
              <a:pPr fontAlgn="base">
                <a:spcBef>
                  <a:spcPct val="0"/>
                </a:spcBef>
                <a:spcAft>
                  <a:spcPct val="0"/>
                </a:spcAft>
              </a:pPr>
              <a:t>44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a:extLst>
              <a:ext uri="{FF2B5EF4-FFF2-40B4-BE49-F238E27FC236}">
                <a16:creationId xmlns:a16="http://schemas.microsoft.com/office/drawing/2014/main" id="{00234138-43CF-6F9D-5834-5B6125F655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6A2FCD22-EE6B-6571-AA56-EFD1166A3C02}"/>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altLang="en-US" dirty="0"/>
              <a:t>Sustainable agriculture emphasizes the Economic, Environmental, and Social Impacts of agriculture. In your proposal, you should explain how your project addresses each of the three parts of sustainable agriculture, even if it emphasizes one part over the others.</a:t>
            </a:r>
          </a:p>
          <a:p>
            <a:pPr eaLnBrk="1" hangingPunct="1">
              <a:spcBef>
                <a:spcPct val="0"/>
              </a:spcBef>
              <a:defRPr/>
            </a:pPr>
            <a:endParaRPr lang="en-US" altLang="en-US" dirty="0"/>
          </a:p>
          <a:p>
            <a:pPr eaLnBrk="1" hangingPunct="1">
              <a:spcBef>
                <a:spcPct val="0"/>
              </a:spcBef>
              <a:defRPr/>
            </a:pPr>
            <a:r>
              <a:rPr lang="en-US" altLang="en-US" dirty="0"/>
              <a:t>Simply put, Sustainable Agriculture is:</a:t>
            </a:r>
          </a:p>
          <a:p>
            <a:pPr eaLnBrk="1" hangingPunct="1">
              <a:spcBef>
                <a:spcPct val="0"/>
              </a:spcBef>
              <a:buFontTx/>
              <a:buChar char="•"/>
              <a:defRPr/>
            </a:pPr>
            <a:r>
              <a:rPr lang="en-US" altLang="en-US" dirty="0"/>
              <a:t>Ecologically sound</a:t>
            </a:r>
          </a:p>
          <a:p>
            <a:pPr eaLnBrk="1" hangingPunct="1">
              <a:spcBef>
                <a:spcPct val="0"/>
              </a:spcBef>
              <a:buFontTx/>
              <a:buChar char="•"/>
              <a:defRPr/>
            </a:pPr>
            <a:r>
              <a:rPr lang="en-US" altLang="en-US" dirty="0"/>
              <a:t>Economically viable</a:t>
            </a:r>
          </a:p>
          <a:p>
            <a:pPr eaLnBrk="1" hangingPunct="1">
              <a:spcBef>
                <a:spcPct val="0"/>
              </a:spcBef>
              <a:buFontTx/>
              <a:buChar char="•"/>
              <a:defRPr/>
            </a:pPr>
            <a:r>
              <a:rPr lang="en-US" altLang="en-US" dirty="0"/>
              <a:t>Socially responsible</a:t>
            </a:r>
          </a:p>
          <a:p>
            <a:pPr eaLnBrk="1" hangingPunct="1">
              <a:spcBef>
                <a:spcPct val="0"/>
              </a:spcBef>
              <a:buFontTx/>
              <a:buChar char="•"/>
              <a:defRPr/>
            </a:pPr>
            <a:endParaRPr lang="en-US" altLang="en-US" dirty="0"/>
          </a:p>
          <a:p>
            <a:pPr eaLnBrk="1" hangingPunct="1">
              <a:spcBef>
                <a:spcPct val="0"/>
              </a:spcBef>
              <a:defRPr/>
            </a:pPr>
            <a:r>
              <a:rPr lang="en-US" altLang="en-US" dirty="0"/>
              <a:t>Or to put it another way, it involves:</a:t>
            </a:r>
          </a:p>
          <a:p>
            <a:pPr marL="171450" indent="-171450">
              <a:buFont typeface="Arial" panose="020B0604020202020204" pitchFamily="34" charset="0"/>
              <a:buChar char="•"/>
              <a:defRPr/>
            </a:pPr>
            <a:r>
              <a:rPr lang="en-US" altLang="en-US" dirty="0"/>
              <a:t>Sustaining and improving the environmental quality and natural resource base on which agriculture depends
</a:t>
            </a:r>
            <a:r>
              <a:rPr lang="en-US" dirty="0"/>
              <a:t>Improving the economic viability of farmers/ranchers and associated agricultural businesses</a:t>
            </a:r>
          </a:p>
          <a:p>
            <a:pPr marL="171450" indent="-171450">
              <a:buFont typeface="Arial" panose="020B0604020202020204" pitchFamily="34" charset="0"/>
              <a:buChar char="•"/>
              <a:defRPr/>
            </a:pPr>
            <a:r>
              <a:rPr lang="en-US" altLang="en-US" dirty="0"/>
              <a:t>Enhancing the quality of life for farmers/ranchers, communities, and society as a whole</a:t>
            </a:r>
          </a:p>
          <a:p>
            <a:pPr eaLnBrk="1" hangingPunct="1">
              <a:spcBef>
                <a:spcPct val="0"/>
              </a:spcBef>
              <a:defRPr/>
            </a:pPr>
            <a:r>
              <a:rPr lang="en-US" altLang="en-US" dirty="0"/>
              <a:t>
</a:t>
            </a:r>
          </a:p>
        </p:txBody>
      </p:sp>
      <p:sp>
        <p:nvSpPr>
          <p:cNvPr id="13315" name="Slide Number Placeholder 3">
            <a:extLst>
              <a:ext uri="{FF2B5EF4-FFF2-40B4-BE49-F238E27FC236}">
                <a16:creationId xmlns:a16="http://schemas.microsoft.com/office/drawing/2014/main" id="{F42D5F7C-7233-BBC5-4745-15D3D96896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6075" indent="-230188">
              <a:defRPr>
                <a:solidFill>
                  <a:schemeClr val="tx1"/>
                </a:solidFill>
                <a:latin typeface="Calibri" panose="020F0502020204030204" pitchFamily="34" charset="0"/>
              </a:defRPr>
            </a:lvl4pPr>
            <a:lvl5pPr marL="2078038" indent="-230188">
              <a:defRPr>
                <a:solidFill>
                  <a:schemeClr val="tx1"/>
                </a:solidFill>
                <a:latin typeface="Calibri" panose="020F0502020204030204" pitchFamily="34" charset="0"/>
              </a:defRPr>
            </a:lvl5pPr>
            <a:lvl6pPr marL="2535238" indent="-230188" eaLnBrk="0" fontAlgn="base" hangingPunct="0">
              <a:spcBef>
                <a:spcPct val="0"/>
              </a:spcBef>
              <a:spcAft>
                <a:spcPct val="0"/>
              </a:spcAft>
              <a:defRPr>
                <a:solidFill>
                  <a:schemeClr val="tx1"/>
                </a:solidFill>
                <a:latin typeface="Calibri" panose="020F0502020204030204" pitchFamily="34" charset="0"/>
              </a:defRPr>
            </a:lvl6pPr>
            <a:lvl7pPr marL="2992438" indent="-230188" eaLnBrk="0" fontAlgn="base" hangingPunct="0">
              <a:spcBef>
                <a:spcPct val="0"/>
              </a:spcBef>
              <a:spcAft>
                <a:spcPct val="0"/>
              </a:spcAft>
              <a:defRPr>
                <a:solidFill>
                  <a:schemeClr val="tx1"/>
                </a:solidFill>
                <a:latin typeface="Calibri" panose="020F0502020204030204" pitchFamily="34" charset="0"/>
              </a:defRPr>
            </a:lvl7pPr>
            <a:lvl8pPr marL="3449638" indent="-230188" eaLnBrk="0" fontAlgn="base" hangingPunct="0">
              <a:spcBef>
                <a:spcPct val="0"/>
              </a:spcBef>
              <a:spcAft>
                <a:spcPct val="0"/>
              </a:spcAft>
              <a:defRPr>
                <a:solidFill>
                  <a:schemeClr val="tx1"/>
                </a:solidFill>
                <a:latin typeface="Calibri" panose="020F0502020204030204" pitchFamily="34" charset="0"/>
              </a:defRPr>
            </a:lvl8pPr>
            <a:lvl9pPr marL="3906838"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F7E0774-5647-1341-8FFD-9CD67AEA9F47}" type="slidenum">
              <a:rPr lang="en-US" altLang="en-US" smtClean="0"/>
              <a:pPr fontAlgn="base">
                <a:spcBef>
                  <a:spcPct val="0"/>
                </a:spcBef>
                <a:spcAft>
                  <a:spcPct val="0"/>
                </a:spcAft>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9DD68E9F-5339-E4CD-2236-74F082FB7E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0413" indent="-290513">
              <a:defRPr>
                <a:solidFill>
                  <a:schemeClr val="tx1"/>
                </a:solidFill>
                <a:latin typeface="Calibri" panose="020F0502020204030204" pitchFamily="34" charset="0"/>
              </a:defRPr>
            </a:lvl2pPr>
            <a:lvl3pPr marL="1171575" indent="-233363">
              <a:defRPr>
                <a:solidFill>
                  <a:schemeClr val="tx1"/>
                </a:solidFill>
                <a:latin typeface="Calibri" panose="020F0502020204030204" pitchFamily="34" charset="0"/>
              </a:defRPr>
            </a:lvl3pPr>
            <a:lvl4pPr marL="1641475" indent="-233363">
              <a:defRPr>
                <a:solidFill>
                  <a:schemeClr val="tx1"/>
                </a:solidFill>
                <a:latin typeface="Calibri" panose="020F0502020204030204" pitchFamily="34" charset="0"/>
              </a:defRPr>
            </a:lvl4pPr>
            <a:lvl5pPr marL="2111375" indent="-233363">
              <a:defRPr>
                <a:solidFill>
                  <a:schemeClr val="tx1"/>
                </a:solidFill>
                <a:latin typeface="Calibri" panose="020F0502020204030204" pitchFamily="34" charset="0"/>
              </a:defRPr>
            </a:lvl5pPr>
            <a:lvl6pPr marL="2568575" indent="-233363" eaLnBrk="0" fontAlgn="base" hangingPunct="0">
              <a:spcBef>
                <a:spcPct val="0"/>
              </a:spcBef>
              <a:spcAft>
                <a:spcPct val="0"/>
              </a:spcAft>
              <a:defRPr>
                <a:solidFill>
                  <a:schemeClr val="tx1"/>
                </a:solidFill>
                <a:latin typeface="Calibri" panose="020F0502020204030204" pitchFamily="34" charset="0"/>
              </a:defRPr>
            </a:lvl6pPr>
            <a:lvl7pPr marL="3025775" indent="-233363" eaLnBrk="0" fontAlgn="base" hangingPunct="0">
              <a:spcBef>
                <a:spcPct val="0"/>
              </a:spcBef>
              <a:spcAft>
                <a:spcPct val="0"/>
              </a:spcAft>
              <a:defRPr>
                <a:solidFill>
                  <a:schemeClr val="tx1"/>
                </a:solidFill>
                <a:latin typeface="Calibri" panose="020F0502020204030204" pitchFamily="34" charset="0"/>
              </a:defRPr>
            </a:lvl7pPr>
            <a:lvl8pPr marL="3482975" indent="-233363" eaLnBrk="0" fontAlgn="base" hangingPunct="0">
              <a:spcBef>
                <a:spcPct val="0"/>
              </a:spcBef>
              <a:spcAft>
                <a:spcPct val="0"/>
              </a:spcAft>
              <a:defRPr>
                <a:solidFill>
                  <a:schemeClr val="tx1"/>
                </a:solidFill>
                <a:latin typeface="Calibri" panose="020F0502020204030204" pitchFamily="34" charset="0"/>
              </a:defRPr>
            </a:lvl8pPr>
            <a:lvl9pPr marL="3940175" indent="-23336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430D852-B593-0449-8076-E19746CF0A2A}" type="slidenum">
              <a:rPr lang="en-US" altLang="en-US" smtClean="0">
                <a:latin typeface="Arial" panose="020B0604020202020204" pitchFamily="34" charset="0"/>
                <a:ea typeface="MS PGothic" panose="020B0600070205080204" pitchFamily="34" charset="-128"/>
              </a:rPr>
              <a:pPr fontAlgn="base">
                <a:spcBef>
                  <a:spcPct val="0"/>
                </a:spcBef>
                <a:spcAft>
                  <a:spcPct val="0"/>
                </a:spcAft>
              </a:pPr>
              <a:t>6</a:t>
            </a:fld>
            <a:endParaRPr lang="en-US" altLang="en-US">
              <a:latin typeface="Arial" panose="020B0604020202020204" pitchFamily="34" charset="0"/>
              <a:ea typeface="MS PGothic" panose="020B0600070205080204" pitchFamily="34" charset="-128"/>
            </a:endParaRPr>
          </a:p>
        </p:txBody>
      </p:sp>
      <p:sp>
        <p:nvSpPr>
          <p:cNvPr id="15362" name="Rectangle 2">
            <a:extLst>
              <a:ext uri="{FF2B5EF4-FFF2-40B4-BE49-F238E27FC236}">
                <a16:creationId xmlns:a16="http://schemas.microsoft.com/office/drawing/2014/main" id="{07F48DC8-E594-0516-DA7F-89F9BABC07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a:extLst>
              <a:ext uri="{FF2B5EF4-FFF2-40B4-BE49-F238E27FC236}">
                <a16:creationId xmlns:a16="http://schemas.microsoft.com/office/drawing/2014/main" id="{FECFAEE9-C88B-6FA9-140C-EC89297F03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dirty="0">
                <a:latin typeface="Arial" panose="020B0604020202020204" pitchFamily="34" charset="0"/>
              </a:rPr>
              <a:t>As in all successful SARE projects, farmers and ranchers are considered major stakeholders in the project’s research, demonstration and outreach process.
Applicants for the Farmer Rancher Grant Program must identify specific problems and potential solutions to those problems.
This grant program is for sustainable agriculture research or demonstration and education projects; NOT for start up costs or everyday farming expenses except those directly related to the project.
Projects that involve whole farm systems research and education are encouraged.
Livestock projects need to comply with reasonable animal care requirements to ensure that animals are properly cared for.
Projects that include a youth component are also welcome and encouraged.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0D4D9AAB-585F-FD35-3876-9F874E0F28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0413" indent="-290513">
              <a:defRPr>
                <a:solidFill>
                  <a:schemeClr val="tx1"/>
                </a:solidFill>
                <a:latin typeface="Calibri" panose="020F0502020204030204" pitchFamily="34" charset="0"/>
              </a:defRPr>
            </a:lvl2pPr>
            <a:lvl3pPr marL="1171575" indent="-233363">
              <a:defRPr>
                <a:solidFill>
                  <a:schemeClr val="tx1"/>
                </a:solidFill>
                <a:latin typeface="Calibri" panose="020F0502020204030204" pitchFamily="34" charset="0"/>
              </a:defRPr>
            </a:lvl3pPr>
            <a:lvl4pPr marL="1641475" indent="-233363">
              <a:defRPr>
                <a:solidFill>
                  <a:schemeClr val="tx1"/>
                </a:solidFill>
                <a:latin typeface="Calibri" panose="020F0502020204030204" pitchFamily="34" charset="0"/>
              </a:defRPr>
            </a:lvl4pPr>
            <a:lvl5pPr marL="2111375" indent="-233363">
              <a:defRPr>
                <a:solidFill>
                  <a:schemeClr val="tx1"/>
                </a:solidFill>
                <a:latin typeface="Calibri" panose="020F0502020204030204" pitchFamily="34" charset="0"/>
              </a:defRPr>
            </a:lvl5pPr>
            <a:lvl6pPr marL="2568575" indent="-233363" eaLnBrk="0" fontAlgn="base" hangingPunct="0">
              <a:spcBef>
                <a:spcPct val="0"/>
              </a:spcBef>
              <a:spcAft>
                <a:spcPct val="0"/>
              </a:spcAft>
              <a:defRPr>
                <a:solidFill>
                  <a:schemeClr val="tx1"/>
                </a:solidFill>
                <a:latin typeface="Calibri" panose="020F0502020204030204" pitchFamily="34" charset="0"/>
              </a:defRPr>
            </a:lvl6pPr>
            <a:lvl7pPr marL="3025775" indent="-233363" eaLnBrk="0" fontAlgn="base" hangingPunct="0">
              <a:spcBef>
                <a:spcPct val="0"/>
              </a:spcBef>
              <a:spcAft>
                <a:spcPct val="0"/>
              </a:spcAft>
              <a:defRPr>
                <a:solidFill>
                  <a:schemeClr val="tx1"/>
                </a:solidFill>
                <a:latin typeface="Calibri" panose="020F0502020204030204" pitchFamily="34" charset="0"/>
              </a:defRPr>
            </a:lvl7pPr>
            <a:lvl8pPr marL="3482975" indent="-233363" eaLnBrk="0" fontAlgn="base" hangingPunct="0">
              <a:spcBef>
                <a:spcPct val="0"/>
              </a:spcBef>
              <a:spcAft>
                <a:spcPct val="0"/>
              </a:spcAft>
              <a:defRPr>
                <a:solidFill>
                  <a:schemeClr val="tx1"/>
                </a:solidFill>
                <a:latin typeface="Calibri" panose="020F0502020204030204" pitchFamily="34" charset="0"/>
              </a:defRPr>
            </a:lvl8pPr>
            <a:lvl9pPr marL="3940175" indent="-23336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37073B2-908F-F34C-B5D2-222336BBE578}" type="slidenum">
              <a:rPr lang="en-US" altLang="en-US" smtClean="0">
                <a:latin typeface="Arial" panose="020B0604020202020204" pitchFamily="34" charset="0"/>
                <a:ea typeface="MS PGothic" panose="020B0600070205080204" pitchFamily="34" charset="-128"/>
              </a:rPr>
              <a:pPr fontAlgn="base">
                <a:spcBef>
                  <a:spcPct val="0"/>
                </a:spcBef>
                <a:spcAft>
                  <a:spcPct val="0"/>
                </a:spcAft>
              </a:pPr>
              <a:t>7</a:t>
            </a:fld>
            <a:endParaRPr lang="en-US" altLang="en-US">
              <a:latin typeface="Arial" panose="020B0604020202020204" pitchFamily="34" charset="0"/>
              <a:ea typeface="MS PGothic" panose="020B0600070205080204" pitchFamily="34" charset="-128"/>
            </a:endParaRPr>
          </a:p>
        </p:txBody>
      </p:sp>
      <p:sp>
        <p:nvSpPr>
          <p:cNvPr id="17410" name="Rectangle 2">
            <a:extLst>
              <a:ext uri="{FF2B5EF4-FFF2-40B4-BE49-F238E27FC236}">
                <a16:creationId xmlns:a16="http://schemas.microsoft.com/office/drawing/2014/main" id="{C7B5A9E9-76F4-A829-1DE5-C7E40A18A4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a:extLst>
              <a:ext uri="{FF2B5EF4-FFF2-40B4-BE49-F238E27FC236}">
                <a16:creationId xmlns:a16="http://schemas.microsoft.com/office/drawing/2014/main" id="{B1682A3A-EF8B-327D-2803-A58EC20B5E3C}"/>
              </a:ext>
            </a:extLst>
          </p:cNvPr>
          <p:cNvSpPr>
            <a:spLocks noGrp="1" noChangeArrowheads="1"/>
          </p:cNvSpPr>
          <p:nvPr>
            <p:ph type="body" idx="1"/>
          </p:nvPr>
        </p:nvSpPr>
        <p:spPr bwMode="auto"/>
        <p:txBody>
          <a:bodyPr wrap="square" numCol="1" anchor="t" anchorCtr="0" compatLnSpc="1">
            <a:prstTxWarp prst="textNoShape">
              <a:avLst/>
            </a:prstTxWarp>
          </a:bodyPr>
          <a:lstStyle/>
          <a:p>
            <a:pPr defTabSz="938068" eaLnBrk="1" hangingPunct="1">
              <a:lnSpc>
                <a:spcPct val="90000"/>
              </a:lnSpc>
              <a:spcBef>
                <a:spcPct val="0"/>
              </a:spcBef>
              <a:defRPr/>
            </a:pPr>
            <a:r>
              <a:rPr lang="en-US" altLang="en-US" dirty="0"/>
              <a:t>Since 1992, NCR-SARE has awarded over $10.5 million to fund farmer and rancher research and education through the Farmer Rancher Grant Program. </a:t>
            </a:r>
            <a:r>
              <a:rPr lang="en-US" altLang="en-US" sz="1200" dirty="0">
                <a:latin typeface="+mn-lt"/>
              </a:rPr>
              <a:t>Past Farmer Rancher award recipients have been given grants to studying topics such as:</a:t>
            </a:r>
          </a:p>
          <a:p>
            <a:pPr marL="342900" indent="-342900">
              <a:spcBef>
                <a:spcPts val="0"/>
              </a:spcBef>
              <a:spcAft>
                <a:spcPts val="0"/>
              </a:spcAft>
              <a:buFont typeface="Symbol" panose="05050102010706020507" pitchFamily="18" charset="2"/>
              <a:buChar char=""/>
              <a:defRPr/>
            </a:pPr>
            <a:r>
              <a:rPr lang="en-US" sz="1200" dirty="0">
                <a:latin typeface="+mn-lt"/>
                <a:ea typeface="Times New Roman" panose="02020603050405020304" pitchFamily="18" charset="0"/>
              </a:rPr>
              <a:t>Agroecology; Agroforestry</a:t>
            </a:r>
          </a:p>
          <a:p>
            <a:pPr marL="342900" indent="-342900">
              <a:spcBef>
                <a:spcPts val="0"/>
              </a:spcBef>
              <a:spcAft>
                <a:spcPts val="0"/>
              </a:spcAft>
              <a:buFont typeface="Symbol" panose="05050102010706020507" pitchFamily="18" charset="2"/>
              <a:buChar char=""/>
              <a:defRPr/>
            </a:pPr>
            <a:r>
              <a:rPr lang="en-US" sz="1200" dirty="0">
                <a:latin typeface="+mn-lt"/>
                <a:ea typeface="Times New Roman" panose="02020603050405020304" pitchFamily="18" charset="0"/>
              </a:rPr>
              <a:t>Alternative Grains as Animal Feed</a:t>
            </a:r>
          </a:p>
          <a:p>
            <a:pPr marL="342900" indent="-342900">
              <a:spcBef>
                <a:spcPts val="0"/>
              </a:spcBef>
              <a:spcAft>
                <a:spcPts val="0"/>
              </a:spcAft>
              <a:buFont typeface="Symbol" panose="05050102010706020507" pitchFamily="18" charset="2"/>
              <a:buChar char=""/>
              <a:defRPr/>
            </a:pPr>
            <a:r>
              <a:rPr lang="en-US" sz="1200" dirty="0">
                <a:latin typeface="+mn-lt"/>
                <a:ea typeface="Times New Roman" panose="02020603050405020304" pitchFamily="18" charset="0"/>
              </a:rPr>
              <a:t>Beneficial Insects, Pollinator Habitat</a:t>
            </a:r>
          </a:p>
          <a:p>
            <a:pPr marL="342900" indent="-342900">
              <a:spcBef>
                <a:spcPts val="0"/>
              </a:spcBef>
              <a:spcAft>
                <a:spcPts val="0"/>
              </a:spcAft>
              <a:buFont typeface="Symbol" panose="05050102010706020507" pitchFamily="18" charset="2"/>
              <a:buChar char=""/>
              <a:defRPr/>
            </a:pPr>
            <a:r>
              <a:rPr lang="en-US" sz="1200" dirty="0">
                <a:latin typeface="+mn-lt"/>
                <a:ea typeface="Times New Roman" panose="02020603050405020304" pitchFamily="18" charset="0"/>
              </a:rPr>
              <a:t>Cover Crops; Crop/Landscape Diversity</a:t>
            </a:r>
          </a:p>
          <a:p>
            <a:pPr marL="342900" indent="-342900">
              <a:spcBef>
                <a:spcPts val="0"/>
              </a:spcBef>
              <a:spcAft>
                <a:spcPts val="0"/>
              </a:spcAft>
              <a:buFont typeface="Symbol" panose="05050102010706020507" pitchFamily="18" charset="2"/>
              <a:buChar char=""/>
              <a:defRPr/>
            </a:pPr>
            <a:r>
              <a:rPr lang="en-US" sz="1200" dirty="0">
                <a:latin typeface="+mn-lt"/>
                <a:ea typeface="Times New Roman" panose="02020603050405020304" pitchFamily="18" charset="0"/>
              </a:rPr>
              <a:t>Educating/Mentoring New Farmers/Ranchers</a:t>
            </a:r>
          </a:p>
          <a:p>
            <a:pPr marL="342900" indent="-342900">
              <a:spcBef>
                <a:spcPts val="0"/>
              </a:spcBef>
              <a:spcAft>
                <a:spcPts val="0"/>
              </a:spcAft>
              <a:buFont typeface="Symbol" panose="05050102010706020507" pitchFamily="18" charset="2"/>
              <a:buChar char=""/>
              <a:defRPr/>
            </a:pPr>
            <a:r>
              <a:rPr lang="en-US" sz="1200" dirty="0">
                <a:latin typeface="+mn-lt"/>
                <a:ea typeface="Times New Roman" panose="02020603050405020304" pitchFamily="18" charset="0"/>
              </a:rPr>
              <a:t>Farmland Access</a:t>
            </a:r>
          </a:p>
          <a:p>
            <a:pPr marL="342900" indent="-342900">
              <a:spcBef>
                <a:spcPts val="0"/>
              </a:spcBef>
              <a:spcAft>
                <a:spcPts val="0"/>
              </a:spcAft>
              <a:buFont typeface="Symbol" panose="05050102010706020507" pitchFamily="18" charset="2"/>
              <a:buChar char=""/>
              <a:defRPr/>
            </a:pPr>
            <a:r>
              <a:rPr lang="en-US" sz="1200" dirty="0">
                <a:latin typeface="+mn-lt"/>
                <a:ea typeface="Times New Roman" panose="02020603050405020304" pitchFamily="18" charset="0"/>
              </a:rPr>
              <a:t>Food Sovereignty</a:t>
            </a:r>
          </a:p>
          <a:p>
            <a:pPr marL="342900" indent="-342900">
              <a:spcBef>
                <a:spcPts val="0"/>
              </a:spcBef>
              <a:spcAft>
                <a:spcPts val="0"/>
              </a:spcAft>
              <a:buFont typeface="Symbol" panose="05050102010706020507" pitchFamily="18" charset="2"/>
              <a:buChar char=""/>
              <a:defRPr/>
            </a:pPr>
            <a:r>
              <a:rPr lang="en-US" sz="1200" dirty="0">
                <a:latin typeface="+mn-lt"/>
                <a:ea typeface="Times New Roman" panose="02020603050405020304" pitchFamily="18" charset="0"/>
              </a:rPr>
              <a:t>Holistic Farming &amp; Ranching</a:t>
            </a:r>
          </a:p>
          <a:p>
            <a:pPr marL="342900" indent="-342900">
              <a:spcBef>
                <a:spcPts val="0"/>
              </a:spcBef>
              <a:spcAft>
                <a:spcPts val="0"/>
              </a:spcAft>
              <a:buFont typeface="Symbol" panose="05050102010706020507" pitchFamily="18" charset="2"/>
              <a:buChar char=""/>
              <a:defRPr/>
            </a:pPr>
            <a:r>
              <a:rPr lang="en-US" sz="1200" dirty="0">
                <a:latin typeface="+mn-lt"/>
                <a:ea typeface="Times New Roman" panose="02020603050405020304" pitchFamily="18" charset="0"/>
              </a:rPr>
              <a:t>Integrated Pest Management (IPM)  </a:t>
            </a:r>
          </a:p>
          <a:p>
            <a:pPr marL="342900" indent="-342900">
              <a:spcBef>
                <a:spcPts val="0"/>
              </a:spcBef>
              <a:spcAft>
                <a:spcPts val="0"/>
              </a:spcAft>
              <a:buFont typeface="Symbol" panose="05050102010706020507" pitchFamily="18" charset="2"/>
              <a:buChar char=""/>
              <a:defRPr/>
            </a:pPr>
            <a:r>
              <a:rPr lang="en-US" sz="1200" dirty="0">
                <a:latin typeface="+mn-lt"/>
                <a:ea typeface="Times New Roman" panose="02020603050405020304" pitchFamily="18" charset="0"/>
              </a:rPr>
              <a:t>Labor Needs and Issues</a:t>
            </a:r>
          </a:p>
          <a:p>
            <a:pPr marL="342900" indent="-342900">
              <a:spcBef>
                <a:spcPts val="0"/>
              </a:spcBef>
              <a:spcAft>
                <a:spcPts val="0"/>
              </a:spcAft>
              <a:buFont typeface="Symbol" panose="05050102010706020507" pitchFamily="18" charset="2"/>
              <a:buChar char=""/>
              <a:defRPr/>
            </a:pPr>
            <a:r>
              <a:rPr lang="en-US" sz="1200" dirty="0">
                <a:latin typeface="+mn-lt"/>
                <a:ea typeface="Times New Roman" panose="02020603050405020304" pitchFamily="18" charset="0"/>
              </a:rPr>
              <a:t>Organic Agriculture; Permaculture</a:t>
            </a:r>
          </a:p>
          <a:p>
            <a:pPr marL="342900" indent="-342900">
              <a:spcBef>
                <a:spcPts val="0"/>
              </a:spcBef>
              <a:spcAft>
                <a:spcPts val="0"/>
              </a:spcAft>
              <a:buFont typeface="Symbol" panose="05050102010706020507" pitchFamily="18" charset="2"/>
              <a:buChar char=""/>
              <a:defRPr/>
            </a:pPr>
            <a:r>
              <a:rPr lang="en-US" sz="1200" dirty="0">
                <a:latin typeface="+mn-lt"/>
                <a:ea typeface="Times New Roman" panose="02020603050405020304" pitchFamily="18" charset="0"/>
              </a:rPr>
              <a:t>Poultry, Small-Scale Livestock </a:t>
            </a:r>
          </a:p>
          <a:p>
            <a:pPr marL="342900" indent="-342900">
              <a:spcBef>
                <a:spcPts val="0"/>
              </a:spcBef>
              <a:spcAft>
                <a:spcPts val="0"/>
              </a:spcAft>
              <a:buFont typeface="Symbol" panose="05050102010706020507" pitchFamily="18" charset="2"/>
              <a:buChar char=""/>
              <a:defRPr/>
            </a:pPr>
            <a:r>
              <a:rPr lang="en-US" sz="1200" dirty="0">
                <a:latin typeface="+mn-lt"/>
                <a:ea typeface="Times New Roman" panose="02020603050405020304" pitchFamily="18" charset="0"/>
              </a:rPr>
              <a:t>Proactive Weed Management </a:t>
            </a:r>
          </a:p>
          <a:p>
            <a:pPr marL="342900" indent="-342900">
              <a:spcBef>
                <a:spcPts val="0"/>
              </a:spcBef>
              <a:spcAft>
                <a:spcPts val="0"/>
              </a:spcAft>
              <a:buFont typeface="Symbol" panose="05050102010706020507" pitchFamily="18" charset="2"/>
              <a:buChar char=""/>
              <a:defRPr/>
            </a:pPr>
            <a:r>
              <a:rPr lang="en-US" sz="1200" dirty="0">
                <a:latin typeface="+mn-lt"/>
                <a:ea typeface="Times New Roman" panose="02020603050405020304" pitchFamily="18" charset="0"/>
              </a:rPr>
              <a:t>Quality of Life Issues for Family/Community</a:t>
            </a:r>
          </a:p>
          <a:p>
            <a:pPr marL="342900" indent="-342900">
              <a:spcBef>
                <a:spcPts val="0"/>
              </a:spcBef>
              <a:spcAft>
                <a:spcPts val="0"/>
              </a:spcAft>
              <a:buFont typeface="Symbol" panose="05050102010706020507" pitchFamily="18" charset="2"/>
              <a:buChar char=""/>
              <a:defRPr/>
            </a:pPr>
            <a:r>
              <a:rPr lang="en-US" sz="1200" dirty="0">
                <a:latin typeface="+mn-lt"/>
                <a:ea typeface="Times New Roman" panose="02020603050405020304" pitchFamily="18" charset="0"/>
              </a:rPr>
              <a:t>Regenerative Agriculture</a:t>
            </a:r>
          </a:p>
          <a:p>
            <a:pPr marL="342900" indent="-342900">
              <a:spcBef>
                <a:spcPts val="0"/>
              </a:spcBef>
              <a:spcAft>
                <a:spcPts val="0"/>
              </a:spcAft>
              <a:buFont typeface="Symbol" panose="05050102010706020507" pitchFamily="18" charset="2"/>
              <a:buChar char=""/>
              <a:defRPr/>
            </a:pPr>
            <a:r>
              <a:rPr lang="en-US" sz="1200" dirty="0">
                <a:latin typeface="+mn-lt"/>
                <a:ea typeface="Times New Roman" panose="02020603050405020304" pitchFamily="18" charset="0"/>
              </a:rPr>
              <a:t>Renewable Energy</a:t>
            </a:r>
          </a:p>
          <a:p>
            <a:pPr marL="342900" indent="-342900">
              <a:spcBef>
                <a:spcPts val="0"/>
              </a:spcBef>
              <a:spcAft>
                <a:spcPts val="0"/>
              </a:spcAft>
              <a:buFont typeface="Symbol" panose="05050102010706020507" pitchFamily="18" charset="2"/>
              <a:buChar char=""/>
              <a:defRPr/>
            </a:pPr>
            <a:r>
              <a:rPr lang="en-US" sz="1200" dirty="0">
                <a:latin typeface="+mn-lt"/>
                <a:ea typeface="Times New Roman" panose="02020603050405020304" pitchFamily="18" charset="0"/>
              </a:rPr>
              <a:t>Managed Grazing; Soil Health</a:t>
            </a:r>
          </a:p>
          <a:p>
            <a:pPr marL="342900" indent="-342900">
              <a:spcBef>
                <a:spcPts val="0"/>
              </a:spcBef>
              <a:spcAft>
                <a:spcPts val="0"/>
              </a:spcAft>
              <a:buFont typeface="Symbol" panose="05050102010706020507" pitchFamily="18" charset="2"/>
              <a:buChar char=""/>
              <a:defRPr/>
            </a:pPr>
            <a:r>
              <a:rPr lang="en-US" sz="1200" dirty="0">
                <a:latin typeface="+mn-lt"/>
                <a:ea typeface="Times New Roman" panose="02020603050405020304" pitchFamily="18" charset="0"/>
              </a:rPr>
              <a:t>Value-Added &amp; Direct Marketing</a:t>
            </a:r>
          </a:p>
          <a:p>
            <a:pPr marL="342900" indent="-342900">
              <a:spcBef>
                <a:spcPts val="0"/>
              </a:spcBef>
              <a:spcAft>
                <a:spcPts val="0"/>
              </a:spcAft>
              <a:buFont typeface="Symbol" panose="05050102010706020507" pitchFamily="18" charset="2"/>
              <a:buChar char=""/>
              <a:defRPr/>
            </a:pPr>
            <a:r>
              <a:rPr lang="en-US" sz="1200" dirty="0">
                <a:latin typeface="+mn-lt"/>
                <a:ea typeface="Times New Roman" panose="02020603050405020304" pitchFamily="18" charset="0"/>
              </a:rPr>
              <a:t>Water Quality Improvement/Wetlands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F9055527-5CC9-6693-3B43-DC2BB25949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F74031D0-F099-BA06-0B5A-9AF2B82BFD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a:t>Any farmer or rancher or group of farmers or ranchers who farm or operate a ranch in the North Central Region may apply.  For this program, a farmer or rancher is defined as someone who raises crops or livestock, especially as a business.</a:t>
            </a:r>
          </a:p>
          <a:p>
            <a:pPr defTabSz="936625" eaLnBrk="1" hangingPunct="1">
              <a:spcBef>
                <a:spcPct val="0"/>
              </a:spcBef>
            </a:pPr>
            <a:endParaRPr lang="en-US" altLang="en-US"/>
          </a:p>
          <a:p>
            <a:pPr defTabSz="936625" eaLnBrk="1" hangingPunct="1">
              <a:spcBef>
                <a:spcPct val="0"/>
              </a:spcBef>
            </a:pPr>
            <a:r>
              <a:rPr lang="en-US" altLang="en-US"/>
              <a:t>Applicants may be just beginning the transition to a more sustainable operation or may already be using some sustainable practices and want to make additional changes. The grants help reduce the risk of trying out new ideas. These grants do not require matching funds.
Farmers and Ranchers are invited to submit proposals that test, evaluate, and adapt sustainable agriculture practices for their operations; to conduct learning circles, educational events, field days or demonstrations to further disseminate information to other farmers and ranchers; develop new technologies; or create or modify equipment. If you’ve never applied for a grant before, this is a good one to start with.
I am the Farmer Rancher Grant Coordinator for the North Central region and I’m located at Lincoln University in Jefferson City, Missouri.  Most of our staff is located at the University of Minnesota in St. Paul.
Feel free to contact me with specific questions regarding the Farmer Rancher Grant. </a:t>
            </a:r>
          </a:p>
        </p:txBody>
      </p:sp>
      <p:sp>
        <p:nvSpPr>
          <p:cNvPr id="19459" name="Slide Number Placeholder 3">
            <a:extLst>
              <a:ext uri="{FF2B5EF4-FFF2-40B4-BE49-F238E27FC236}">
                <a16:creationId xmlns:a16="http://schemas.microsoft.com/office/drawing/2014/main" id="{03522590-5AF4-A28C-0801-7C21DD7E01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6075" indent="-230188">
              <a:defRPr>
                <a:solidFill>
                  <a:schemeClr val="tx1"/>
                </a:solidFill>
                <a:latin typeface="Calibri" panose="020F0502020204030204" pitchFamily="34" charset="0"/>
              </a:defRPr>
            </a:lvl4pPr>
            <a:lvl5pPr marL="2078038" indent="-230188">
              <a:defRPr>
                <a:solidFill>
                  <a:schemeClr val="tx1"/>
                </a:solidFill>
                <a:latin typeface="Calibri" panose="020F0502020204030204" pitchFamily="34" charset="0"/>
              </a:defRPr>
            </a:lvl5pPr>
            <a:lvl6pPr marL="2535238" indent="-230188" eaLnBrk="0" fontAlgn="base" hangingPunct="0">
              <a:spcBef>
                <a:spcPct val="0"/>
              </a:spcBef>
              <a:spcAft>
                <a:spcPct val="0"/>
              </a:spcAft>
              <a:defRPr>
                <a:solidFill>
                  <a:schemeClr val="tx1"/>
                </a:solidFill>
                <a:latin typeface="Calibri" panose="020F0502020204030204" pitchFamily="34" charset="0"/>
              </a:defRPr>
            </a:lvl6pPr>
            <a:lvl7pPr marL="2992438" indent="-230188" eaLnBrk="0" fontAlgn="base" hangingPunct="0">
              <a:spcBef>
                <a:spcPct val="0"/>
              </a:spcBef>
              <a:spcAft>
                <a:spcPct val="0"/>
              </a:spcAft>
              <a:defRPr>
                <a:solidFill>
                  <a:schemeClr val="tx1"/>
                </a:solidFill>
                <a:latin typeface="Calibri" panose="020F0502020204030204" pitchFamily="34" charset="0"/>
              </a:defRPr>
            </a:lvl7pPr>
            <a:lvl8pPr marL="3449638" indent="-230188" eaLnBrk="0" fontAlgn="base" hangingPunct="0">
              <a:spcBef>
                <a:spcPct val="0"/>
              </a:spcBef>
              <a:spcAft>
                <a:spcPct val="0"/>
              </a:spcAft>
              <a:defRPr>
                <a:solidFill>
                  <a:schemeClr val="tx1"/>
                </a:solidFill>
                <a:latin typeface="Calibri" panose="020F0502020204030204" pitchFamily="34" charset="0"/>
              </a:defRPr>
            </a:lvl8pPr>
            <a:lvl9pPr marL="3906838"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173A233-DBF9-2B49-9EF8-071F9F309DD3}" type="slidenum">
              <a:rPr lang="en-US" altLang="en-US" smtClean="0"/>
              <a:pPr fontAlgn="base">
                <a:spcBef>
                  <a:spcPct val="0"/>
                </a:spcBef>
                <a:spcAft>
                  <a:spcPct val="0"/>
                </a:spcAft>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58E627A2-3EDF-ADB6-6658-D7BE83D3CD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369C8A75-E321-7F6D-6CE4-F630B3063B06}"/>
              </a:ext>
            </a:extLst>
          </p:cNvPr>
          <p:cNvSpPr>
            <a:spLocks noGrp="1"/>
          </p:cNvSpPr>
          <p:nvPr>
            <p:ph type="body" idx="1"/>
          </p:nvPr>
        </p:nvSpPr>
        <p:spPr bwMode="auto">
          <a:xfrm>
            <a:off x="157163" y="4459288"/>
            <a:ext cx="6788150" cy="492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b="1" dirty="0">
                <a:solidFill>
                  <a:srgbClr val="000000"/>
                </a:solidFill>
                <a:latin typeface="Arial" panose="020B0604020202020204" pitchFamily="34" charset="0"/>
                <a:cs typeface="Arial" panose="020B0604020202020204" pitchFamily="34" charset="0"/>
              </a:rPr>
              <a:t>Make sure your idea fits the grant priorities or it won’t get funded. Call the grant coordinator for additional details and advice. </a:t>
            </a:r>
          </a:p>
          <a:p>
            <a:r>
              <a:rPr lang="en-US" altLang="en-US" sz="1200" b="1" dirty="0">
                <a:solidFill>
                  <a:srgbClr val="000000"/>
                </a:solidFill>
                <a:latin typeface="Arial" panose="020B0604020202020204" pitchFamily="34" charset="0"/>
                <a:cs typeface="Arial" panose="020B0604020202020204" pitchFamily="34" charset="0"/>
              </a:rPr>
              <a:t>Understand review process </a:t>
            </a:r>
            <a:r>
              <a:rPr lang="en-US" altLang="en-US" sz="1200" dirty="0">
                <a:solidFill>
                  <a:srgbClr val="000000"/>
                </a:solidFill>
                <a:latin typeface="Arial" panose="020B0604020202020204" pitchFamily="34" charset="0"/>
                <a:cs typeface="Arial" panose="020B0604020202020204" pitchFamily="34" charset="0"/>
              </a:rPr>
              <a:t>and the criteria for evaluating your proposal so you know where to put the most effort. </a:t>
            </a:r>
          </a:p>
          <a:p>
            <a:r>
              <a:rPr lang="en-US" altLang="en-US" sz="1200" b="1" dirty="0">
                <a:solidFill>
                  <a:srgbClr val="000000"/>
                </a:solidFill>
                <a:latin typeface="Arial" panose="020B0604020202020204" pitchFamily="34" charset="0"/>
                <a:cs typeface="Arial" panose="020B0604020202020204" pitchFamily="34" charset="0"/>
              </a:rPr>
              <a:t>Follow the guidelines</a:t>
            </a:r>
            <a:r>
              <a:rPr lang="en-US" altLang="en-US" sz="1200" dirty="0">
                <a:solidFill>
                  <a:srgbClr val="000000"/>
                </a:solidFill>
                <a:latin typeface="Arial" panose="020B0604020202020204" pitchFamily="34" charset="0"/>
                <a:cs typeface="Arial" panose="020B0604020202020204" pitchFamily="34" charset="0"/>
              </a:rPr>
              <a:t> in the Call for Proposals. Calls change each year. Be sure you're using the most current call.</a:t>
            </a:r>
          </a:p>
          <a:p>
            <a:r>
              <a:rPr lang="en-US" altLang="en-US" sz="1200" b="1" dirty="0">
                <a:solidFill>
                  <a:srgbClr val="000000"/>
                </a:solidFill>
                <a:latin typeface="Arial" panose="020B0604020202020204" pitchFamily="34" charset="0"/>
                <a:cs typeface="Arial" panose="020B0604020202020204" pitchFamily="34" charset="0"/>
              </a:rPr>
              <a:t>Develop clear goals.</a:t>
            </a:r>
            <a:r>
              <a:rPr lang="en-US" altLang="en-US" sz="1200" dirty="0">
                <a:solidFill>
                  <a:srgbClr val="000000"/>
                </a:solidFill>
                <a:latin typeface="Arial" panose="020B0604020202020204" pitchFamily="34" charset="0"/>
                <a:cs typeface="Arial" panose="020B0604020202020204" pitchFamily="34" charset="0"/>
              </a:rPr>
              <a:t>  Whether you are trying to solve an insect pest problem, conduct a marketing project or do something no one’s even thought of yet, </a:t>
            </a:r>
            <a:r>
              <a:rPr lang="en-US" altLang="en-US" sz="1200" b="1" dirty="0">
                <a:solidFill>
                  <a:srgbClr val="000000"/>
                </a:solidFill>
                <a:latin typeface="Arial" panose="020B0604020202020204" pitchFamily="34" charset="0"/>
                <a:cs typeface="Arial" panose="020B0604020202020204" pitchFamily="34" charset="0"/>
              </a:rPr>
              <a:t>simple and clear goals</a:t>
            </a:r>
            <a:r>
              <a:rPr lang="en-US" altLang="en-US" sz="1200" dirty="0">
                <a:solidFill>
                  <a:srgbClr val="000000"/>
                </a:solidFill>
                <a:latin typeface="Arial" panose="020B0604020202020204" pitchFamily="34" charset="0"/>
                <a:cs typeface="Arial" panose="020B0604020202020204" pitchFamily="34" charset="0"/>
              </a:rPr>
              <a:t> let the reviewers know </a:t>
            </a:r>
            <a:r>
              <a:rPr lang="en-US" altLang="en-US" sz="1200" b="1" dirty="0">
                <a:solidFill>
                  <a:srgbClr val="000000"/>
                </a:solidFill>
                <a:latin typeface="Arial" panose="020B0604020202020204" pitchFamily="34" charset="0"/>
                <a:cs typeface="Arial" panose="020B0604020202020204" pitchFamily="34" charset="0"/>
              </a:rPr>
              <a:t>WHAT </a:t>
            </a:r>
            <a:r>
              <a:rPr lang="en-US" altLang="en-US" sz="1200" dirty="0">
                <a:solidFill>
                  <a:srgbClr val="000000"/>
                </a:solidFill>
                <a:latin typeface="Arial" panose="020B0604020202020204" pitchFamily="34" charset="0"/>
                <a:cs typeface="Arial" panose="020B0604020202020204" pitchFamily="34" charset="0"/>
              </a:rPr>
              <a:t>your goal is.  Then—as they read your application—they can see </a:t>
            </a:r>
            <a:r>
              <a:rPr lang="en-US" altLang="en-US" sz="1200" b="1" dirty="0">
                <a:solidFill>
                  <a:srgbClr val="000000"/>
                </a:solidFill>
                <a:latin typeface="Arial" panose="020B0604020202020204" pitchFamily="34" charset="0"/>
                <a:cs typeface="Arial" panose="020B0604020202020204" pitchFamily="34" charset="0"/>
              </a:rPr>
              <a:t>HOW </a:t>
            </a:r>
            <a:r>
              <a:rPr lang="en-US" altLang="en-US" sz="1200" dirty="0">
                <a:solidFill>
                  <a:srgbClr val="000000"/>
                </a:solidFill>
                <a:latin typeface="Arial" panose="020B0604020202020204" pitchFamily="34" charset="0"/>
                <a:cs typeface="Arial" panose="020B0604020202020204" pitchFamily="34" charset="0"/>
              </a:rPr>
              <a:t>you are going to reach your goal. </a:t>
            </a:r>
          </a:p>
          <a:p>
            <a:r>
              <a:rPr lang="en-US" altLang="en-US" sz="1200" dirty="0">
                <a:solidFill>
                  <a:srgbClr val="000000"/>
                </a:solidFill>
                <a:latin typeface="Arial" panose="020B0604020202020204" pitchFamily="34" charset="0"/>
                <a:cs typeface="Arial" panose="020B0604020202020204" pitchFamily="34" charset="0"/>
              </a:rPr>
              <a:t>Proposals with clear objectives and methods are the most successful. Focus on what you can accomplish during the project time period. Do not promise more than you can deliver. </a:t>
            </a:r>
          </a:p>
          <a:p>
            <a:r>
              <a:rPr lang="en-US" altLang="en-US" sz="1200" b="1" dirty="0">
                <a:solidFill>
                  <a:srgbClr val="000000"/>
                </a:solidFill>
                <a:latin typeface="Arial" panose="020B0604020202020204" pitchFamily="34" charset="0"/>
                <a:cs typeface="Arial" panose="020B0604020202020204" pitchFamily="34" charset="0"/>
              </a:rPr>
              <a:t>Plan ahead on how to accomplish your project.  </a:t>
            </a:r>
            <a:r>
              <a:rPr lang="en-US" altLang="en-US" sz="1200" dirty="0">
                <a:solidFill>
                  <a:srgbClr val="000000"/>
                </a:solidFill>
                <a:latin typeface="Arial" panose="020B0604020202020204" pitchFamily="34" charset="0"/>
                <a:cs typeface="Arial" panose="020B0604020202020204" pitchFamily="34" charset="0"/>
              </a:rPr>
              <a:t>Think about the details before you fill out the proposal.  If you are doing a research project and choose to use an experimental design, make sure the design is capable of yielding conclusive results.  If you need help on a research design, include a cooperator with experience in on-farm research. Also see the SARE bulletin: </a:t>
            </a:r>
            <a:r>
              <a:rPr lang="en-US" altLang="en-US" sz="1200" dirty="0">
                <a:latin typeface="Arial" panose="020B0604020202020204" pitchFamily="34" charset="0"/>
                <a:cs typeface="Arial" panose="020B0604020202020204" pitchFamily="34" charset="0"/>
                <a:hlinkClick r:id="rId3"/>
              </a:rPr>
              <a:t>How to Conduct Research on Your Farm or Ranch</a:t>
            </a:r>
            <a:r>
              <a:rPr lang="en-US" altLang="en-US" sz="1200" dirty="0">
                <a:latin typeface="Arial" panose="020B0604020202020204" pitchFamily="34" charset="0"/>
                <a:cs typeface="Arial" panose="020B0604020202020204" pitchFamily="34" charset="0"/>
              </a:rPr>
              <a:t>. If you are planning an education project, you may want to involve other educators to help you develop surveys or other methods to evaluate the success of your education efforts.</a:t>
            </a:r>
          </a:p>
          <a:p>
            <a:endParaRPr lang="en-US" altLang="en-US" sz="1200" dirty="0">
              <a:solidFill>
                <a:srgbClr val="000000"/>
              </a:solidFill>
              <a:latin typeface="Arial" panose="020B0604020202020204" pitchFamily="34" charset="0"/>
              <a:cs typeface="Arial" panose="020B0604020202020204" pitchFamily="34" charset="0"/>
            </a:endParaRPr>
          </a:p>
          <a:p>
            <a:r>
              <a:rPr lang="en-US" altLang="en-US" sz="1200" b="1" dirty="0">
                <a:solidFill>
                  <a:srgbClr val="000000"/>
                </a:solidFill>
                <a:latin typeface="Arial" panose="020B0604020202020204" pitchFamily="34" charset="0"/>
                <a:cs typeface="Arial" panose="020B0604020202020204" pitchFamily="34" charset="0"/>
              </a:rPr>
              <a:t>Keep the writing simple </a:t>
            </a:r>
            <a:r>
              <a:rPr lang="en-US" altLang="en-US" sz="1200" dirty="0">
                <a:solidFill>
                  <a:srgbClr val="000000"/>
                </a:solidFill>
                <a:latin typeface="Arial" panose="020B0604020202020204" pitchFamily="34" charset="0"/>
                <a:cs typeface="Arial" panose="020B0604020202020204" pitchFamily="34" charset="0"/>
              </a:rPr>
              <a:t>Write your proposal logically - make it easy for reviewers. Avoid acronyms. </a:t>
            </a:r>
          </a:p>
          <a:p>
            <a:endParaRPr lang="en-US" altLang="en-US" dirty="0"/>
          </a:p>
        </p:txBody>
      </p:sp>
      <p:sp>
        <p:nvSpPr>
          <p:cNvPr id="4" name="Slide Number Placeholder 3">
            <a:extLst>
              <a:ext uri="{FF2B5EF4-FFF2-40B4-BE49-F238E27FC236}">
                <a16:creationId xmlns:a16="http://schemas.microsoft.com/office/drawing/2014/main" id="{67666D22-06F2-F810-00C8-7F8065EA2D7C}"/>
              </a:ext>
            </a:extLst>
          </p:cNvPr>
          <p:cNvSpPr>
            <a:spLocks noGrp="1"/>
          </p:cNvSpPr>
          <p:nvPr>
            <p:ph type="sldNum" sz="quarter" idx="5"/>
          </p:nvPr>
        </p:nvSpPr>
        <p:spPr/>
        <p:txBody>
          <a:bodyPr/>
          <a:lstStyle/>
          <a:p>
            <a:pPr>
              <a:defRPr/>
            </a:pPr>
            <a:fld id="{AD56FD97-7E41-F54D-B02B-F365CDFB5635}"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2887595-6D91-CC8A-5674-A8812C4D6A2A}"/>
              </a:ext>
            </a:extLst>
          </p:cNvPr>
          <p:cNvSpPr>
            <a:spLocks noGrp="1"/>
          </p:cNvSpPr>
          <p:nvPr>
            <p:ph type="dt" sz="half" idx="10"/>
            <p:custDataLst>
              <p:tags r:id="rId1"/>
            </p:custDataLst>
          </p:nvPr>
        </p:nvSpPr>
        <p:spPr/>
        <p:txBody>
          <a:bodyPr/>
          <a:lstStyle>
            <a:lvl1pPr>
              <a:defRPr/>
            </a:lvl1pPr>
          </a:lstStyle>
          <a:p>
            <a:pPr>
              <a:defRPr/>
            </a:pPr>
            <a:fld id="{F574224E-9BB0-A44E-B40B-A125AD744FA5}" type="datetimeFigureOut">
              <a:rPr lang="en-US"/>
              <a:pPr>
                <a:defRPr/>
              </a:pPr>
              <a:t>10/6/23</a:t>
            </a:fld>
            <a:endParaRPr lang="en-US"/>
          </a:p>
        </p:txBody>
      </p:sp>
      <p:sp>
        <p:nvSpPr>
          <p:cNvPr id="5" name="Footer Placeholder 4">
            <a:extLst>
              <a:ext uri="{FF2B5EF4-FFF2-40B4-BE49-F238E27FC236}">
                <a16:creationId xmlns:a16="http://schemas.microsoft.com/office/drawing/2014/main" id="{67B7C099-A7D3-D5A6-B2A1-8FE2FC8EA740}"/>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71A1054-4169-BDA6-083A-1925E5F394A0}"/>
              </a:ext>
            </a:extLst>
          </p:cNvPr>
          <p:cNvSpPr>
            <a:spLocks noGrp="1"/>
          </p:cNvSpPr>
          <p:nvPr>
            <p:ph type="sldNum" sz="quarter" idx="12"/>
            <p:custDataLst>
              <p:tags r:id="rId3"/>
            </p:custDataLst>
          </p:nvPr>
        </p:nvSpPr>
        <p:spPr/>
        <p:txBody>
          <a:bodyPr/>
          <a:lstStyle>
            <a:lvl1pPr>
              <a:defRPr/>
            </a:lvl1pPr>
          </a:lstStyle>
          <a:p>
            <a:pPr>
              <a:defRPr/>
            </a:pPr>
            <a:fld id="{2B9E9585-7B5C-C443-AC56-4083BCD289C7}" type="slidenum">
              <a:rPr lang="en-US"/>
              <a:pPr>
                <a:defRPr/>
              </a:pPr>
              <a:t>‹#›</a:t>
            </a:fld>
            <a:endParaRPr lang="en-US"/>
          </a:p>
        </p:txBody>
      </p:sp>
    </p:spTree>
    <p:extLst>
      <p:ext uri="{BB962C8B-B14F-4D97-AF65-F5344CB8AC3E}">
        <p14:creationId xmlns:p14="http://schemas.microsoft.com/office/powerpoint/2010/main" val="6598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664E9-B1C8-C024-784F-12FBE1359C25}"/>
              </a:ext>
            </a:extLst>
          </p:cNvPr>
          <p:cNvSpPr>
            <a:spLocks noGrp="1"/>
          </p:cNvSpPr>
          <p:nvPr>
            <p:ph type="dt" sz="half" idx="10"/>
            <p:custDataLst>
              <p:tags r:id="rId1"/>
            </p:custDataLst>
          </p:nvPr>
        </p:nvSpPr>
        <p:spPr/>
        <p:txBody>
          <a:bodyPr/>
          <a:lstStyle>
            <a:lvl1pPr>
              <a:defRPr/>
            </a:lvl1pPr>
          </a:lstStyle>
          <a:p>
            <a:pPr>
              <a:defRPr/>
            </a:pPr>
            <a:fld id="{AC065A8D-8CC7-4F4A-ADFC-D5B8954815D3}" type="datetimeFigureOut">
              <a:rPr lang="en-US"/>
              <a:pPr>
                <a:defRPr/>
              </a:pPr>
              <a:t>10/6/23</a:t>
            </a:fld>
            <a:endParaRPr lang="en-US"/>
          </a:p>
        </p:txBody>
      </p:sp>
      <p:sp>
        <p:nvSpPr>
          <p:cNvPr id="5" name="Footer Placeholder 4">
            <a:extLst>
              <a:ext uri="{FF2B5EF4-FFF2-40B4-BE49-F238E27FC236}">
                <a16:creationId xmlns:a16="http://schemas.microsoft.com/office/drawing/2014/main" id="{85304ADA-A7BD-4376-A1BF-73D2E90E2F08}"/>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2341425-9C21-F112-F6F8-A294A0CC953C}"/>
              </a:ext>
            </a:extLst>
          </p:cNvPr>
          <p:cNvSpPr>
            <a:spLocks noGrp="1"/>
          </p:cNvSpPr>
          <p:nvPr>
            <p:ph type="sldNum" sz="quarter" idx="12"/>
            <p:custDataLst>
              <p:tags r:id="rId3"/>
            </p:custDataLst>
          </p:nvPr>
        </p:nvSpPr>
        <p:spPr/>
        <p:txBody>
          <a:bodyPr/>
          <a:lstStyle>
            <a:lvl1pPr>
              <a:defRPr/>
            </a:lvl1pPr>
          </a:lstStyle>
          <a:p>
            <a:pPr>
              <a:defRPr/>
            </a:pPr>
            <a:fld id="{968615AA-84E3-1047-8A91-8BBA0A3B3CF2}" type="slidenum">
              <a:rPr lang="en-US"/>
              <a:pPr>
                <a:defRPr/>
              </a:pPr>
              <a:t>‹#›</a:t>
            </a:fld>
            <a:endParaRPr lang="en-US"/>
          </a:p>
        </p:txBody>
      </p:sp>
    </p:spTree>
    <p:extLst>
      <p:ext uri="{BB962C8B-B14F-4D97-AF65-F5344CB8AC3E}">
        <p14:creationId xmlns:p14="http://schemas.microsoft.com/office/powerpoint/2010/main" val="2216048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2300E-E35A-E81A-039C-6A317B07406D}"/>
              </a:ext>
            </a:extLst>
          </p:cNvPr>
          <p:cNvSpPr>
            <a:spLocks noGrp="1"/>
          </p:cNvSpPr>
          <p:nvPr>
            <p:ph type="dt" sz="half" idx="10"/>
            <p:custDataLst>
              <p:tags r:id="rId1"/>
            </p:custDataLst>
          </p:nvPr>
        </p:nvSpPr>
        <p:spPr/>
        <p:txBody>
          <a:bodyPr/>
          <a:lstStyle>
            <a:lvl1pPr>
              <a:defRPr/>
            </a:lvl1pPr>
          </a:lstStyle>
          <a:p>
            <a:pPr>
              <a:defRPr/>
            </a:pPr>
            <a:fld id="{4121B209-7690-304C-A119-80DF914FD4D8}" type="datetimeFigureOut">
              <a:rPr lang="en-US"/>
              <a:pPr>
                <a:defRPr/>
              </a:pPr>
              <a:t>10/6/23</a:t>
            </a:fld>
            <a:endParaRPr lang="en-US"/>
          </a:p>
        </p:txBody>
      </p:sp>
      <p:sp>
        <p:nvSpPr>
          <p:cNvPr id="5" name="Footer Placeholder 4">
            <a:extLst>
              <a:ext uri="{FF2B5EF4-FFF2-40B4-BE49-F238E27FC236}">
                <a16:creationId xmlns:a16="http://schemas.microsoft.com/office/drawing/2014/main" id="{EDDCD988-889A-27E7-0F27-CD68E43B79FD}"/>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5F3EB7-A2A8-4CB0-D58E-A157AD717855}"/>
              </a:ext>
            </a:extLst>
          </p:cNvPr>
          <p:cNvSpPr>
            <a:spLocks noGrp="1"/>
          </p:cNvSpPr>
          <p:nvPr>
            <p:ph type="sldNum" sz="quarter" idx="12"/>
            <p:custDataLst>
              <p:tags r:id="rId3"/>
            </p:custDataLst>
          </p:nvPr>
        </p:nvSpPr>
        <p:spPr/>
        <p:txBody>
          <a:bodyPr/>
          <a:lstStyle>
            <a:lvl1pPr>
              <a:defRPr/>
            </a:lvl1pPr>
          </a:lstStyle>
          <a:p>
            <a:pPr>
              <a:defRPr/>
            </a:pPr>
            <a:fld id="{1B89DEA1-F706-AC41-8C66-8912D4F09FC2}" type="slidenum">
              <a:rPr lang="en-US"/>
              <a:pPr>
                <a:defRPr/>
              </a:pPr>
              <a:t>‹#›</a:t>
            </a:fld>
            <a:endParaRPr lang="en-US"/>
          </a:p>
        </p:txBody>
      </p:sp>
    </p:spTree>
    <p:extLst>
      <p:ext uri="{BB962C8B-B14F-4D97-AF65-F5344CB8AC3E}">
        <p14:creationId xmlns:p14="http://schemas.microsoft.com/office/powerpoint/2010/main" val="993762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CB075E3-DB07-1E9D-A917-E0BCDEEE145A}"/>
              </a:ext>
            </a:extLst>
          </p:cNvPr>
          <p:cNvSpPr>
            <a:spLocks noGrp="1"/>
          </p:cNvSpPr>
          <p:nvPr>
            <p:ph type="dt" sz="half" idx="10"/>
            <p:custDataLst>
              <p:tags r:id="rId1"/>
            </p:custDataLst>
          </p:nvPr>
        </p:nvSpPr>
        <p:spPr/>
        <p:txBody>
          <a:bodyPr/>
          <a:lstStyle>
            <a:lvl1pPr>
              <a:defRPr/>
            </a:lvl1pPr>
          </a:lstStyle>
          <a:p>
            <a:pPr>
              <a:defRPr/>
            </a:pPr>
            <a:fld id="{34AD82DB-572F-C64D-BBC4-EF699F5A640C}" type="datetimeFigureOut">
              <a:rPr lang="en-US"/>
              <a:pPr>
                <a:defRPr/>
              </a:pPr>
              <a:t>10/6/23</a:t>
            </a:fld>
            <a:endParaRPr lang="en-US"/>
          </a:p>
        </p:txBody>
      </p:sp>
      <p:sp>
        <p:nvSpPr>
          <p:cNvPr id="5" name="Footer Placeholder 4">
            <a:extLst>
              <a:ext uri="{FF2B5EF4-FFF2-40B4-BE49-F238E27FC236}">
                <a16:creationId xmlns:a16="http://schemas.microsoft.com/office/drawing/2014/main" id="{2F46D340-95AC-30C7-DB19-1A8D57D665A2}"/>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EA37DF-83CF-6AA6-C544-9E6489AA15F0}"/>
              </a:ext>
            </a:extLst>
          </p:cNvPr>
          <p:cNvSpPr>
            <a:spLocks noGrp="1"/>
          </p:cNvSpPr>
          <p:nvPr>
            <p:ph type="sldNum" sz="quarter" idx="12"/>
            <p:custDataLst>
              <p:tags r:id="rId3"/>
            </p:custDataLst>
          </p:nvPr>
        </p:nvSpPr>
        <p:spPr/>
        <p:txBody>
          <a:bodyPr/>
          <a:lstStyle>
            <a:lvl1pPr>
              <a:defRPr/>
            </a:lvl1pPr>
          </a:lstStyle>
          <a:p>
            <a:pPr>
              <a:defRPr/>
            </a:pPr>
            <a:fld id="{B3747FFA-F1D8-884E-AA24-9A38B15CDEAC}" type="slidenum">
              <a:rPr lang="en-US" altLang="en-US"/>
              <a:pPr>
                <a:defRPr/>
              </a:pPr>
              <a:t>‹#›</a:t>
            </a:fld>
            <a:endParaRPr lang="en-US" altLang="en-US"/>
          </a:p>
        </p:txBody>
      </p:sp>
    </p:spTree>
    <p:extLst>
      <p:ext uri="{BB962C8B-B14F-4D97-AF65-F5344CB8AC3E}">
        <p14:creationId xmlns:p14="http://schemas.microsoft.com/office/powerpoint/2010/main" val="4095862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62AEF0-285D-514C-A3D8-2011C69BCB10}"/>
              </a:ext>
            </a:extLst>
          </p:cNvPr>
          <p:cNvSpPr>
            <a:spLocks noGrp="1"/>
          </p:cNvSpPr>
          <p:nvPr>
            <p:ph type="dt" sz="half" idx="10"/>
            <p:custDataLst>
              <p:tags r:id="rId1"/>
            </p:custDataLst>
          </p:nvPr>
        </p:nvSpPr>
        <p:spPr/>
        <p:txBody>
          <a:bodyPr/>
          <a:lstStyle>
            <a:lvl1pPr>
              <a:defRPr/>
            </a:lvl1pPr>
          </a:lstStyle>
          <a:p>
            <a:pPr>
              <a:defRPr/>
            </a:pPr>
            <a:fld id="{8FA32578-7DD7-454A-9DA9-9BE0723C3817}" type="datetimeFigureOut">
              <a:rPr lang="en-US"/>
              <a:pPr>
                <a:defRPr/>
              </a:pPr>
              <a:t>10/6/23</a:t>
            </a:fld>
            <a:endParaRPr lang="en-US"/>
          </a:p>
        </p:txBody>
      </p:sp>
      <p:sp>
        <p:nvSpPr>
          <p:cNvPr id="5" name="Footer Placeholder 4">
            <a:extLst>
              <a:ext uri="{FF2B5EF4-FFF2-40B4-BE49-F238E27FC236}">
                <a16:creationId xmlns:a16="http://schemas.microsoft.com/office/drawing/2014/main" id="{182C9BB9-4B85-90C1-F559-FD9EC9E76B8D}"/>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7208ED3-0E9A-7519-3C32-2C7209A52C88}"/>
              </a:ext>
            </a:extLst>
          </p:cNvPr>
          <p:cNvSpPr>
            <a:spLocks noGrp="1"/>
          </p:cNvSpPr>
          <p:nvPr>
            <p:ph type="sldNum" sz="quarter" idx="12"/>
            <p:custDataLst>
              <p:tags r:id="rId3"/>
            </p:custDataLst>
          </p:nvPr>
        </p:nvSpPr>
        <p:spPr/>
        <p:txBody>
          <a:bodyPr/>
          <a:lstStyle>
            <a:lvl1pPr>
              <a:defRPr/>
            </a:lvl1pPr>
          </a:lstStyle>
          <a:p>
            <a:pPr>
              <a:defRPr/>
            </a:pPr>
            <a:fld id="{360C5F27-3BBD-D54F-97DE-BF8144A24E07}" type="slidenum">
              <a:rPr lang="en-US" altLang="en-US"/>
              <a:pPr>
                <a:defRPr/>
              </a:pPr>
              <a:t>‹#›</a:t>
            </a:fld>
            <a:endParaRPr lang="en-US" altLang="en-US"/>
          </a:p>
        </p:txBody>
      </p:sp>
    </p:spTree>
    <p:extLst>
      <p:ext uri="{BB962C8B-B14F-4D97-AF65-F5344CB8AC3E}">
        <p14:creationId xmlns:p14="http://schemas.microsoft.com/office/powerpoint/2010/main" val="2417711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A1F209-B9D1-069C-5259-DEBD6DB1DABF}"/>
              </a:ext>
            </a:extLst>
          </p:cNvPr>
          <p:cNvSpPr>
            <a:spLocks noGrp="1"/>
          </p:cNvSpPr>
          <p:nvPr>
            <p:ph type="dt" sz="half" idx="10"/>
            <p:custDataLst>
              <p:tags r:id="rId1"/>
            </p:custDataLst>
          </p:nvPr>
        </p:nvSpPr>
        <p:spPr/>
        <p:txBody>
          <a:bodyPr/>
          <a:lstStyle>
            <a:lvl1pPr>
              <a:defRPr/>
            </a:lvl1pPr>
          </a:lstStyle>
          <a:p>
            <a:pPr>
              <a:defRPr/>
            </a:pPr>
            <a:fld id="{7282F6F5-0972-B144-BA0E-919A088EDC7D}" type="datetimeFigureOut">
              <a:rPr lang="en-US"/>
              <a:pPr>
                <a:defRPr/>
              </a:pPr>
              <a:t>10/6/23</a:t>
            </a:fld>
            <a:endParaRPr lang="en-US"/>
          </a:p>
        </p:txBody>
      </p:sp>
      <p:sp>
        <p:nvSpPr>
          <p:cNvPr id="5" name="Footer Placeholder 4">
            <a:extLst>
              <a:ext uri="{FF2B5EF4-FFF2-40B4-BE49-F238E27FC236}">
                <a16:creationId xmlns:a16="http://schemas.microsoft.com/office/drawing/2014/main" id="{97642331-99AC-893F-F1C0-C28471184F57}"/>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27EACA-B076-644A-F3A7-0654524704E2}"/>
              </a:ext>
            </a:extLst>
          </p:cNvPr>
          <p:cNvSpPr>
            <a:spLocks noGrp="1"/>
          </p:cNvSpPr>
          <p:nvPr>
            <p:ph type="sldNum" sz="quarter" idx="12"/>
            <p:custDataLst>
              <p:tags r:id="rId3"/>
            </p:custDataLst>
          </p:nvPr>
        </p:nvSpPr>
        <p:spPr/>
        <p:txBody>
          <a:bodyPr/>
          <a:lstStyle>
            <a:lvl1pPr>
              <a:defRPr/>
            </a:lvl1pPr>
          </a:lstStyle>
          <a:p>
            <a:pPr>
              <a:defRPr/>
            </a:pPr>
            <a:fld id="{891432B9-73A8-E642-9D77-108B7CDB187A}" type="slidenum">
              <a:rPr lang="en-US" altLang="en-US"/>
              <a:pPr>
                <a:defRPr/>
              </a:pPr>
              <a:t>‹#›</a:t>
            </a:fld>
            <a:endParaRPr lang="en-US" altLang="en-US"/>
          </a:p>
        </p:txBody>
      </p:sp>
    </p:spTree>
    <p:extLst>
      <p:ext uri="{BB962C8B-B14F-4D97-AF65-F5344CB8AC3E}">
        <p14:creationId xmlns:p14="http://schemas.microsoft.com/office/powerpoint/2010/main" val="1841009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FCC0AA2-E29B-D46C-465F-8BBEEB48909F}"/>
              </a:ext>
            </a:extLst>
          </p:cNvPr>
          <p:cNvSpPr>
            <a:spLocks noGrp="1"/>
          </p:cNvSpPr>
          <p:nvPr>
            <p:ph type="dt" sz="half" idx="10"/>
            <p:custDataLst>
              <p:tags r:id="rId1"/>
            </p:custDataLst>
          </p:nvPr>
        </p:nvSpPr>
        <p:spPr/>
        <p:txBody>
          <a:bodyPr/>
          <a:lstStyle>
            <a:lvl1pPr>
              <a:defRPr/>
            </a:lvl1pPr>
          </a:lstStyle>
          <a:p>
            <a:pPr>
              <a:defRPr/>
            </a:pPr>
            <a:fld id="{E317F7BC-465C-7244-9FAB-536BDAA48091}" type="datetimeFigureOut">
              <a:rPr lang="en-US"/>
              <a:pPr>
                <a:defRPr/>
              </a:pPr>
              <a:t>10/6/23</a:t>
            </a:fld>
            <a:endParaRPr lang="en-US"/>
          </a:p>
        </p:txBody>
      </p:sp>
      <p:sp>
        <p:nvSpPr>
          <p:cNvPr id="6" name="Footer Placeholder 4">
            <a:extLst>
              <a:ext uri="{FF2B5EF4-FFF2-40B4-BE49-F238E27FC236}">
                <a16:creationId xmlns:a16="http://schemas.microsoft.com/office/drawing/2014/main" id="{9AA2AE4E-50F8-9DFE-F1A9-87753809A670}"/>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DF19EA-39D5-A041-9493-121C0F7F781E}"/>
              </a:ext>
            </a:extLst>
          </p:cNvPr>
          <p:cNvSpPr>
            <a:spLocks noGrp="1"/>
          </p:cNvSpPr>
          <p:nvPr>
            <p:ph type="sldNum" sz="quarter" idx="12"/>
            <p:custDataLst>
              <p:tags r:id="rId3"/>
            </p:custDataLst>
          </p:nvPr>
        </p:nvSpPr>
        <p:spPr/>
        <p:txBody>
          <a:bodyPr/>
          <a:lstStyle>
            <a:lvl1pPr>
              <a:defRPr/>
            </a:lvl1pPr>
          </a:lstStyle>
          <a:p>
            <a:pPr>
              <a:defRPr/>
            </a:pPr>
            <a:fld id="{C2291559-75EE-E142-9FFF-73CD16E9C577}" type="slidenum">
              <a:rPr lang="en-US" altLang="en-US"/>
              <a:pPr>
                <a:defRPr/>
              </a:pPr>
              <a:t>‹#›</a:t>
            </a:fld>
            <a:endParaRPr lang="en-US" altLang="en-US"/>
          </a:p>
        </p:txBody>
      </p:sp>
    </p:spTree>
    <p:extLst>
      <p:ext uri="{BB962C8B-B14F-4D97-AF65-F5344CB8AC3E}">
        <p14:creationId xmlns:p14="http://schemas.microsoft.com/office/powerpoint/2010/main" val="3473635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0DEE37B-D4C9-9988-912C-916042D5E3CE}"/>
              </a:ext>
            </a:extLst>
          </p:cNvPr>
          <p:cNvSpPr>
            <a:spLocks noGrp="1"/>
          </p:cNvSpPr>
          <p:nvPr>
            <p:ph type="dt" sz="half" idx="10"/>
            <p:custDataLst>
              <p:tags r:id="rId1"/>
            </p:custDataLst>
          </p:nvPr>
        </p:nvSpPr>
        <p:spPr/>
        <p:txBody>
          <a:bodyPr/>
          <a:lstStyle>
            <a:lvl1pPr>
              <a:defRPr/>
            </a:lvl1pPr>
          </a:lstStyle>
          <a:p>
            <a:pPr>
              <a:defRPr/>
            </a:pPr>
            <a:fld id="{64A8A4E1-27F5-5242-ADF6-1CBDFAD9E239}" type="datetimeFigureOut">
              <a:rPr lang="en-US"/>
              <a:pPr>
                <a:defRPr/>
              </a:pPr>
              <a:t>10/6/23</a:t>
            </a:fld>
            <a:endParaRPr lang="en-US"/>
          </a:p>
        </p:txBody>
      </p:sp>
      <p:sp>
        <p:nvSpPr>
          <p:cNvPr id="8" name="Footer Placeholder 4">
            <a:extLst>
              <a:ext uri="{FF2B5EF4-FFF2-40B4-BE49-F238E27FC236}">
                <a16:creationId xmlns:a16="http://schemas.microsoft.com/office/drawing/2014/main" id="{899F955C-CBE5-30BE-83F3-D08128BCA043}"/>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605FEA1-CBCC-A494-BA84-D4D25A99FF8F}"/>
              </a:ext>
            </a:extLst>
          </p:cNvPr>
          <p:cNvSpPr>
            <a:spLocks noGrp="1"/>
          </p:cNvSpPr>
          <p:nvPr>
            <p:ph type="sldNum" sz="quarter" idx="12"/>
            <p:custDataLst>
              <p:tags r:id="rId3"/>
            </p:custDataLst>
          </p:nvPr>
        </p:nvSpPr>
        <p:spPr/>
        <p:txBody>
          <a:bodyPr/>
          <a:lstStyle>
            <a:lvl1pPr>
              <a:defRPr/>
            </a:lvl1pPr>
          </a:lstStyle>
          <a:p>
            <a:pPr>
              <a:defRPr/>
            </a:pPr>
            <a:fld id="{BBCDB28B-B8F1-4B47-BE83-0605CFF1F98E}" type="slidenum">
              <a:rPr lang="en-US" altLang="en-US"/>
              <a:pPr>
                <a:defRPr/>
              </a:pPr>
              <a:t>‹#›</a:t>
            </a:fld>
            <a:endParaRPr lang="en-US" altLang="en-US"/>
          </a:p>
        </p:txBody>
      </p:sp>
    </p:spTree>
    <p:extLst>
      <p:ext uri="{BB962C8B-B14F-4D97-AF65-F5344CB8AC3E}">
        <p14:creationId xmlns:p14="http://schemas.microsoft.com/office/powerpoint/2010/main" val="2092159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9414947-5BF6-8309-1ECF-6E9612B3CB01}"/>
              </a:ext>
            </a:extLst>
          </p:cNvPr>
          <p:cNvSpPr>
            <a:spLocks noGrp="1"/>
          </p:cNvSpPr>
          <p:nvPr>
            <p:ph type="dt" sz="half" idx="10"/>
            <p:custDataLst>
              <p:tags r:id="rId1"/>
            </p:custDataLst>
          </p:nvPr>
        </p:nvSpPr>
        <p:spPr/>
        <p:txBody>
          <a:bodyPr/>
          <a:lstStyle>
            <a:lvl1pPr>
              <a:defRPr/>
            </a:lvl1pPr>
          </a:lstStyle>
          <a:p>
            <a:pPr>
              <a:defRPr/>
            </a:pPr>
            <a:fld id="{3B6AAB61-9B95-D54B-B62F-4C145DCFA359}" type="datetimeFigureOut">
              <a:rPr lang="en-US"/>
              <a:pPr>
                <a:defRPr/>
              </a:pPr>
              <a:t>10/6/23</a:t>
            </a:fld>
            <a:endParaRPr lang="en-US"/>
          </a:p>
        </p:txBody>
      </p:sp>
      <p:sp>
        <p:nvSpPr>
          <p:cNvPr id="4" name="Footer Placeholder 4">
            <a:extLst>
              <a:ext uri="{FF2B5EF4-FFF2-40B4-BE49-F238E27FC236}">
                <a16:creationId xmlns:a16="http://schemas.microsoft.com/office/drawing/2014/main" id="{1E620BDD-D680-9588-F537-781D78F3C0CA}"/>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F1A216E-A1C9-A9C2-1E81-C97FB2255637}"/>
              </a:ext>
            </a:extLst>
          </p:cNvPr>
          <p:cNvSpPr>
            <a:spLocks noGrp="1"/>
          </p:cNvSpPr>
          <p:nvPr>
            <p:ph type="sldNum" sz="quarter" idx="12"/>
            <p:custDataLst>
              <p:tags r:id="rId3"/>
            </p:custDataLst>
          </p:nvPr>
        </p:nvSpPr>
        <p:spPr/>
        <p:txBody>
          <a:bodyPr/>
          <a:lstStyle>
            <a:lvl1pPr>
              <a:defRPr/>
            </a:lvl1pPr>
          </a:lstStyle>
          <a:p>
            <a:pPr>
              <a:defRPr/>
            </a:pPr>
            <a:fld id="{79A4BE32-35DB-9F45-A39E-DA031788EB9B}" type="slidenum">
              <a:rPr lang="en-US" altLang="en-US"/>
              <a:pPr>
                <a:defRPr/>
              </a:pPr>
              <a:t>‹#›</a:t>
            </a:fld>
            <a:endParaRPr lang="en-US" altLang="en-US"/>
          </a:p>
        </p:txBody>
      </p:sp>
    </p:spTree>
    <p:extLst>
      <p:ext uri="{BB962C8B-B14F-4D97-AF65-F5344CB8AC3E}">
        <p14:creationId xmlns:p14="http://schemas.microsoft.com/office/powerpoint/2010/main" val="1336603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367B7EF-7EF1-F0A9-2740-78469F8717A1}"/>
              </a:ext>
            </a:extLst>
          </p:cNvPr>
          <p:cNvSpPr>
            <a:spLocks noGrp="1"/>
          </p:cNvSpPr>
          <p:nvPr>
            <p:ph type="dt" sz="half" idx="10"/>
            <p:custDataLst>
              <p:tags r:id="rId1"/>
            </p:custDataLst>
          </p:nvPr>
        </p:nvSpPr>
        <p:spPr/>
        <p:txBody>
          <a:bodyPr/>
          <a:lstStyle>
            <a:lvl1pPr>
              <a:defRPr/>
            </a:lvl1pPr>
          </a:lstStyle>
          <a:p>
            <a:pPr>
              <a:defRPr/>
            </a:pPr>
            <a:fld id="{2B2E571C-989D-6842-A8F2-5A0B85F35BB5}" type="datetimeFigureOut">
              <a:rPr lang="en-US"/>
              <a:pPr>
                <a:defRPr/>
              </a:pPr>
              <a:t>10/6/23</a:t>
            </a:fld>
            <a:endParaRPr lang="en-US"/>
          </a:p>
        </p:txBody>
      </p:sp>
      <p:sp>
        <p:nvSpPr>
          <p:cNvPr id="3" name="Footer Placeholder 4">
            <a:extLst>
              <a:ext uri="{FF2B5EF4-FFF2-40B4-BE49-F238E27FC236}">
                <a16:creationId xmlns:a16="http://schemas.microsoft.com/office/drawing/2014/main" id="{2272285F-3B7D-B36F-7394-ED2399297E9A}"/>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633DAE7-DFCF-BECD-72A7-163F6D4733F4}"/>
              </a:ext>
            </a:extLst>
          </p:cNvPr>
          <p:cNvSpPr>
            <a:spLocks noGrp="1"/>
          </p:cNvSpPr>
          <p:nvPr>
            <p:ph type="sldNum" sz="quarter" idx="12"/>
            <p:custDataLst>
              <p:tags r:id="rId3"/>
            </p:custDataLst>
          </p:nvPr>
        </p:nvSpPr>
        <p:spPr/>
        <p:txBody>
          <a:bodyPr/>
          <a:lstStyle>
            <a:lvl1pPr>
              <a:defRPr/>
            </a:lvl1pPr>
          </a:lstStyle>
          <a:p>
            <a:pPr>
              <a:defRPr/>
            </a:pPr>
            <a:fld id="{66052559-C97A-DC41-8767-1200D0065AE9}" type="slidenum">
              <a:rPr lang="en-US" altLang="en-US"/>
              <a:pPr>
                <a:defRPr/>
              </a:pPr>
              <a:t>‹#›</a:t>
            </a:fld>
            <a:endParaRPr lang="en-US" altLang="en-US"/>
          </a:p>
        </p:txBody>
      </p:sp>
    </p:spTree>
    <p:extLst>
      <p:ext uri="{BB962C8B-B14F-4D97-AF65-F5344CB8AC3E}">
        <p14:creationId xmlns:p14="http://schemas.microsoft.com/office/powerpoint/2010/main" val="2991749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A90CE75-02C1-C606-23DF-6E669CE5266B}"/>
              </a:ext>
            </a:extLst>
          </p:cNvPr>
          <p:cNvSpPr>
            <a:spLocks noGrp="1"/>
          </p:cNvSpPr>
          <p:nvPr>
            <p:ph type="dt" sz="half" idx="10"/>
            <p:custDataLst>
              <p:tags r:id="rId1"/>
            </p:custDataLst>
          </p:nvPr>
        </p:nvSpPr>
        <p:spPr/>
        <p:txBody>
          <a:bodyPr/>
          <a:lstStyle>
            <a:lvl1pPr>
              <a:defRPr/>
            </a:lvl1pPr>
          </a:lstStyle>
          <a:p>
            <a:pPr>
              <a:defRPr/>
            </a:pPr>
            <a:fld id="{7946F893-6DCA-1141-8CF4-823E892D4D1E}" type="datetimeFigureOut">
              <a:rPr lang="en-US"/>
              <a:pPr>
                <a:defRPr/>
              </a:pPr>
              <a:t>10/6/23</a:t>
            </a:fld>
            <a:endParaRPr lang="en-US"/>
          </a:p>
        </p:txBody>
      </p:sp>
      <p:sp>
        <p:nvSpPr>
          <p:cNvPr id="6" name="Footer Placeholder 4">
            <a:extLst>
              <a:ext uri="{FF2B5EF4-FFF2-40B4-BE49-F238E27FC236}">
                <a16:creationId xmlns:a16="http://schemas.microsoft.com/office/drawing/2014/main" id="{5BCBDD03-D7D2-A9E7-00E4-44B1BD625023}"/>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D6AA7BD-D76F-7398-6A87-3D834F693700}"/>
              </a:ext>
            </a:extLst>
          </p:cNvPr>
          <p:cNvSpPr>
            <a:spLocks noGrp="1"/>
          </p:cNvSpPr>
          <p:nvPr>
            <p:ph type="sldNum" sz="quarter" idx="12"/>
            <p:custDataLst>
              <p:tags r:id="rId3"/>
            </p:custDataLst>
          </p:nvPr>
        </p:nvSpPr>
        <p:spPr/>
        <p:txBody>
          <a:bodyPr/>
          <a:lstStyle>
            <a:lvl1pPr>
              <a:defRPr/>
            </a:lvl1pPr>
          </a:lstStyle>
          <a:p>
            <a:pPr>
              <a:defRPr/>
            </a:pPr>
            <a:fld id="{6118B515-EAD3-6E43-8F44-8BD76684FE54}" type="slidenum">
              <a:rPr lang="en-US" altLang="en-US"/>
              <a:pPr>
                <a:defRPr/>
              </a:pPr>
              <a:t>‹#›</a:t>
            </a:fld>
            <a:endParaRPr lang="en-US" altLang="en-US"/>
          </a:p>
        </p:txBody>
      </p:sp>
    </p:spTree>
    <p:extLst>
      <p:ext uri="{BB962C8B-B14F-4D97-AF65-F5344CB8AC3E}">
        <p14:creationId xmlns:p14="http://schemas.microsoft.com/office/powerpoint/2010/main" val="40792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59281-81F0-7D3F-7BFC-E1E86FBC01EC}"/>
              </a:ext>
            </a:extLst>
          </p:cNvPr>
          <p:cNvSpPr>
            <a:spLocks noGrp="1"/>
          </p:cNvSpPr>
          <p:nvPr>
            <p:ph type="dt" sz="half" idx="10"/>
            <p:custDataLst>
              <p:tags r:id="rId1"/>
            </p:custDataLst>
          </p:nvPr>
        </p:nvSpPr>
        <p:spPr/>
        <p:txBody>
          <a:bodyPr/>
          <a:lstStyle>
            <a:lvl1pPr>
              <a:defRPr/>
            </a:lvl1pPr>
          </a:lstStyle>
          <a:p>
            <a:pPr>
              <a:defRPr/>
            </a:pPr>
            <a:fld id="{F711FA73-697A-3C4A-A760-D407B7412D11}" type="datetimeFigureOut">
              <a:rPr lang="en-US"/>
              <a:pPr>
                <a:defRPr/>
              </a:pPr>
              <a:t>10/6/23</a:t>
            </a:fld>
            <a:endParaRPr lang="en-US"/>
          </a:p>
        </p:txBody>
      </p:sp>
      <p:sp>
        <p:nvSpPr>
          <p:cNvPr id="5" name="Footer Placeholder 4">
            <a:extLst>
              <a:ext uri="{FF2B5EF4-FFF2-40B4-BE49-F238E27FC236}">
                <a16:creationId xmlns:a16="http://schemas.microsoft.com/office/drawing/2014/main" id="{E563DE14-F002-3A6D-F675-7E0E1A17F220}"/>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90FA5C-2111-A874-9088-96A7971DF17F}"/>
              </a:ext>
            </a:extLst>
          </p:cNvPr>
          <p:cNvSpPr>
            <a:spLocks noGrp="1"/>
          </p:cNvSpPr>
          <p:nvPr>
            <p:ph type="sldNum" sz="quarter" idx="12"/>
            <p:custDataLst>
              <p:tags r:id="rId3"/>
            </p:custDataLst>
          </p:nvPr>
        </p:nvSpPr>
        <p:spPr/>
        <p:txBody>
          <a:bodyPr/>
          <a:lstStyle>
            <a:lvl1pPr>
              <a:defRPr/>
            </a:lvl1pPr>
          </a:lstStyle>
          <a:p>
            <a:pPr>
              <a:defRPr/>
            </a:pPr>
            <a:fld id="{7629E176-4FC3-4B4F-87AA-383449E7B4AC}" type="slidenum">
              <a:rPr lang="en-US"/>
              <a:pPr>
                <a:defRPr/>
              </a:pPr>
              <a:t>‹#›</a:t>
            </a:fld>
            <a:endParaRPr lang="en-US"/>
          </a:p>
        </p:txBody>
      </p:sp>
    </p:spTree>
    <p:extLst>
      <p:ext uri="{BB962C8B-B14F-4D97-AF65-F5344CB8AC3E}">
        <p14:creationId xmlns:p14="http://schemas.microsoft.com/office/powerpoint/2010/main" val="1719008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76A28A5-7F0E-9D43-C32E-17D6B6085889}"/>
              </a:ext>
            </a:extLst>
          </p:cNvPr>
          <p:cNvSpPr>
            <a:spLocks noGrp="1"/>
          </p:cNvSpPr>
          <p:nvPr>
            <p:ph type="dt" sz="half" idx="10"/>
            <p:custDataLst>
              <p:tags r:id="rId1"/>
            </p:custDataLst>
          </p:nvPr>
        </p:nvSpPr>
        <p:spPr/>
        <p:txBody>
          <a:bodyPr/>
          <a:lstStyle>
            <a:lvl1pPr>
              <a:defRPr/>
            </a:lvl1pPr>
          </a:lstStyle>
          <a:p>
            <a:pPr>
              <a:defRPr/>
            </a:pPr>
            <a:fld id="{F76F2766-900F-7F41-BB74-D1534E9093B8}" type="datetimeFigureOut">
              <a:rPr lang="en-US"/>
              <a:pPr>
                <a:defRPr/>
              </a:pPr>
              <a:t>10/6/23</a:t>
            </a:fld>
            <a:endParaRPr lang="en-US"/>
          </a:p>
        </p:txBody>
      </p:sp>
      <p:sp>
        <p:nvSpPr>
          <p:cNvPr id="6" name="Footer Placeholder 4">
            <a:extLst>
              <a:ext uri="{FF2B5EF4-FFF2-40B4-BE49-F238E27FC236}">
                <a16:creationId xmlns:a16="http://schemas.microsoft.com/office/drawing/2014/main" id="{D7BA161D-E489-88EA-D84A-18B0B79604C4}"/>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4ACB125-14FC-447C-84EE-5D5313277454}"/>
              </a:ext>
            </a:extLst>
          </p:cNvPr>
          <p:cNvSpPr>
            <a:spLocks noGrp="1"/>
          </p:cNvSpPr>
          <p:nvPr>
            <p:ph type="sldNum" sz="quarter" idx="12"/>
            <p:custDataLst>
              <p:tags r:id="rId3"/>
            </p:custDataLst>
          </p:nvPr>
        </p:nvSpPr>
        <p:spPr/>
        <p:txBody>
          <a:bodyPr/>
          <a:lstStyle>
            <a:lvl1pPr>
              <a:defRPr/>
            </a:lvl1pPr>
          </a:lstStyle>
          <a:p>
            <a:pPr>
              <a:defRPr/>
            </a:pPr>
            <a:fld id="{F7FCF740-D78E-474B-984E-4A47345ACA25}" type="slidenum">
              <a:rPr lang="en-US" altLang="en-US"/>
              <a:pPr>
                <a:defRPr/>
              </a:pPr>
              <a:t>‹#›</a:t>
            </a:fld>
            <a:endParaRPr lang="en-US" altLang="en-US"/>
          </a:p>
        </p:txBody>
      </p:sp>
    </p:spTree>
    <p:extLst>
      <p:ext uri="{BB962C8B-B14F-4D97-AF65-F5344CB8AC3E}">
        <p14:creationId xmlns:p14="http://schemas.microsoft.com/office/powerpoint/2010/main" val="477676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F13FF-E79D-3C12-1BC2-AB933AF1DB65}"/>
              </a:ext>
            </a:extLst>
          </p:cNvPr>
          <p:cNvSpPr>
            <a:spLocks noGrp="1"/>
          </p:cNvSpPr>
          <p:nvPr>
            <p:ph type="dt" sz="half" idx="10"/>
            <p:custDataLst>
              <p:tags r:id="rId1"/>
            </p:custDataLst>
          </p:nvPr>
        </p:nvSpPr>
        <p:spPr/>
        <p:txBody>
          <a:bodyPr/>
          <a:lstStyle>
            <a:lvl1pPr>
              <a:defRPr/>
            </a:lvl1pPr>
          </a:lstStyle>
          <a:p>
            <a:pPr>
              <a:defRPr/>
            </a:pPr>
            <a:fld id="{1368E997-2060-4D4A-B44E-7B3811FDE312}" type="datetimeFigureOut">
              <a:rPr lang="en-US"/>
              <a:pPr>
                <a:defRPr/>
              </a:pPr>
              <a:t>10/6/23</a:t>
            </a:fld>
            <a:endParaRPr lang="en-US"/>
          </a:p>
        </p:txBody>
      </p:sp>
      <p:sp>
        <p:nvSpPr>
          <p:cNvPr id="5" name="Footer Placeholder 4">
            <a:extLst>
              <a:ext uri="{FF2B5EF4-FFF2-40B4-BE49-F238E27FC236}">
                <a16:creationId xmlns:a16="http://schemas.microsoft.com/office/drawing/2014/main" id="{49ACBB4B-B031-10FB-F106-AD9B9D2568C6}"/>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E24569-4963-094A-64E6-66524BC79EE1}"/>
              </a:ext>
            </a:extLst>
          </p:cNvPr>
          <p:cNvSpPr>
            <a:spLocks noGrp="1"/>
          </p:cNvSpPr>
          <p:nvPr>
            <p:ph type="sldNum" sz="quarter" idx="12"/>
            <p:custDataLst>
              <p:tags r:id="rId3"/>
            </p:custDataLst>
          </p:nvPr>
        </p:nvSpPr>
        <p:spPr/>
        <p:txBody>
          <a:bodyPr/>
          <a:lstStyle>
            <a:lvl1pPr>
              <a:defRPr/>
            </a:lvl1pPr>
          </a:lstStyle>
          <a:p>
            <a:pPr>
              <a:defRPr/>
            </a:pPr>
            <a:fld id="{251C7C2B-551A-FD47-A12B-0481B454F653}" type="slidenum">
              <a:rPr lang="en-US" altLang="en-US"/>
              <a:pPr>
                <a:defRPr/>
              </a:pPr>
              <a:t>‹#›</a:t>
            </a:fld>
            <a:endParaRPr lang="en-US" altLang="en-US"/>
          </a:p>
        </p:txBody>
      </p:sp>
    </p:spTree>
    <p:extLst>
      <p:ext uri="{BB962C8B-B14F-4D97-AF65-F5344CB8AC3E}">
        <p14:creationId xmlns:p14="http://schemas.microsoft.com/office/powerpoint/2010/main" val="356204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9222A-FBB6-1A99-2AE0-9B8DAD861140}"/>
              </a:ext>
            </a:extLst>
          </p:cNvPr>
          <p:cNvSpPr>
            <a:spLocks noGrp="1"/>
          </p:cNvSpPr>
          <p:nvPr>
            <p:ph type="dt" sz="half" idx="10"/>
            <p:custDataLst>
              <p:tags r:id="rId1"/>
            </p:custDataLst>
          </p:nvPr>
        </p:nvSpPr>
        <p:spPr/>
        <p:txBody>
          <a:bodyPr/>
          <a:lstStyle>
            <a:lvl1pPr>
              <a:defRPr/>
            </a:lvl1pPr>
          </a:lstStyle>
          <a:p>
            <a:pPr>
              <a:defRPr/>
            </a:pPr>
            <a:fld id="{2D311627-9C8C-5348-A934-3F4DDE33B722}" type="datetimeFigureOut">
              <a:rPr lang="en-US"/>
              <a:pPr>
                <a:defRPr/>
              </a:pPr>
              <a:t>10/6/23</a:t>
            </a:fld>
            <a:endParaRPr lang="en-US"/>
          </a:p>
        </p:txBody>
      </p:sp>
      <p:sp>
        <p:nvSpPr>
          <p:cNvPr id="5" name="Footer Placeholder 4">
            <a:extLst>
              <a:ext uri="{FF2B5EF4-FFF2-40B4-BE49-F238E27FC236}">
                <a16:creationId xmlns:a16="http://schemas.microsoft.com/office/drawing/2014/main" id="{D8EFD312-9C3E-59A2-A0F9-9F312278AB65}"/>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F8659E-900C-E154-D331-584A1DEBDC63}"/>
              </a:ext>
            </a:extLst>
          </p:cNvPr>
          <p:cNvSpPr>
            <a:spLocks noGrp="1"/>
          </p:cNvSpPr>
          <p:nvPr>
            <p:ph type="sldNum" sz="quarter" idx="12"/>
            <p:custDataLst>
              <p:tags r:id="rId3"/>
            </p:custDataLst>
          </p:nvPr>
        </p:nvSpPr>
        <p:spPr/>
        <p:txBody>
          <a:bodyPr/>
          <a:lstStyle>
            <a:lvl1pPr>
              <a:defRPr/>
            </a:lvl1pPr>
          </a:lstStyle>
          <a:p>
            <a:pPr>
              <a:defRPr/>
            </a:pPr>
            <a:fld id="{A73E3E47-A5E9-8543-9ECD-B6AF9B44BFCE}" type="slidenum">
              <a:rPr lang="en-US" altLang="en-US"/>
              <a:pPr>
                <a:defRPr/>
              </a:pPr>
              <a:t>‹#›</a:t>
            </a:fld>
            <a:endParaRPr lang="en-US" altLang="en-US"/>
          </a:p>
        </p:txBody>
      </p:sp>
    </p:spTree>
    <p:extLst>
      <p:ext uri="{BB962C8B-B14F-4D97-AF65-F5344CB8AC3E}">
        <p14:creationId xmlns:p14="http://schemas.microsoft.com/office/powerpoint/2010/main" val="3846448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39E4F5-4C84-67BA-694F-C8877B7B2026}"/>
              </a:ext>
            </a:extLst>
          </p:cNvPr>
          <p:cNvSpPr>
            <a:spLocks noGrp="1"/>
          </p:cNvSpPr>
          <p:nvPr>
            <p:ph type="dt" sz="half" idx="10"/>
            <p:custDataLst>
              <p:tags r:id="rId1"/>
            </p:custDataLst>
          </p:nvPr>
        </p:nvSpPr>
        <p:spPr/>
        <p:txBody>
          <a:bodyPr/>
          <a:lstStyle>
            <a:lvl1pPr>
              <a:defRPr/>
            </a:lvl1pPr>
          </a:lstStyle>
          <a:p>
            <a:pPr>
              <a:defRPr/>
            </a:pPr>
            <a:fld id="{65D26028-B710-F644-AEBE-856D4B08A39D}" type="datetimeFigureOut">
              <a:rPr lang="en-US"/>
              <a:pPr>
                <a:defRPr/>
              </a:pPr>
              <a:t>10/6/23</a:t>
            </a:fld>
            <a:endParaRPr lang="en-US"/>
          </a:p>
        </p:txBody>
      </p:sp>
      <p:sp>
        <p:nvSpPr>
          <p:cNvPr id="5" name="Footer Placeholder 4">
            <a:extLst>
              <a:ext uri="{FF2B5EF4-FFF2-40B4-BE49-F238E27FC236}">
                <a16:creationId xmlns:a16="http://schemas.microsoft.com/office/drawing/2014/main" id="{704F93D7-5CE5-1AC2-F6BE-502824DDCB52}"/>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424C84-9348-B037-9770-B1D12DA6B685}"/>
              </a:ext>
            </a:extLst>
          </p:cNvPr>
          <p:cNvSpPr>
            <a:spLocks noGrp="1"/>
          </p:cNvSpPr>
          <p:nvPr>
            <p:ph type="sldNum" sz="quarter" idx="12"/>
            <p:custDataLst>
              <p:tags r:id="rId3"/>
            </p:custDataLst>
          </p:nvPr>
        </p:nvSpPr>
        <p:spPr/>
        <p:txBody>
          <a:bodyPr/>
          <a:lstStyle>
            <a:lvl1pPr>
              <a:defRPr/>
            </a:lvl1pPr>
          </a:lstStyle>
          <a:p>
            <a:pPr>
              <a:defRPr/>
            </a:pPr>
            <a:fld id="{1EC61DF4-1087-B740-A7BB-8FCD6F2E3F21}" type="slidenum">
              <a:rPr lang="en-US"/>
              <a:pPr>
                <a:defRPr/>
              </a:pPr>
              <a:t>‹#›</a:t>
            </a:fld>
            <a:endParaRPr lang="en-US"/>
          </a:p>
        </p:txBody>
      </p:sp>
    </p:spTree>
    <p:extLst>
      <p:ext uri="{BB962C8B-B14F-4D97-AF65-F5344CB8AC3E}">
        <p14:creationId xmlns:p14="http://schemas.microsoft.com/office/powerpoint/2010/main" val="347254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3FACB46-3B86-1DE9-954E-277D8280CF69}"/>
              </a:ext>
            </a:extLst>
          </p:cNvPr>
          <p:cNvSpPr>
            <a:spLocks noGrp="1"/>
          </p:cNvSpPr>
          <p:nvPr>
            <p:ph type="dt" sz="half" idx="10"/>
            <p:custDataLst>
              <p:tags r:id="rId1"/>
            </p:custDataLst>
          </p:nvPr>
        </p:nvSpPr>
        <p:spPr/>
        <p:txBody>
          <a:bodyPr/>
          <a:lstStyle>
            <a:lvl1pPr>
              <a:defRPr/>
            </a:lvl1pPr>
          </a:lstStyle>
          <a:p>
            <a:pPr>
              <a:defRPr/>
            </a:pPr>
            <a:fld id="{F162B47A-EF93-3C48-ADB9-3563D55A23D9}" type="datetimeFigureOut">
              <a:rPr lang="en-US"/>
              <a:pPr>
                <a:defRPr/>
              </a:pPr>
              <a:t>10/6/23</a:t>
            </a:fld>
            <a:endParaRPr lang="en-US"/>
          </a:p>
        </p:txBody>
      </p:sp>
      <p:sp>
        <p:nvSpPr>
          <p:cNvPr id="6" name="Footer Placeholder 4">
            <a:extLst>
              <a:ext uri="{FF2B5EF4-FFF2-40B4-BE49-F238E27FC236}">
                <a16:creationId xmlns:a16="http://schemas.microsoft.com/office/drawing/2014/main" id="{5ECAD26E-5318-4122-2B5A-8CF948077595}"/>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271AE19-FBBD-EB52-E84D-A0D194676637}"/>
              </a:ext>
            </a:extLst>
          </p:cNvPr>
          <p:cNvSpPr>
            <a:spLocks noGrp="1"/>
          </p:cNvSpPr>
          <p:nvPr>
            <p:ph type="sldNum" sz="quarter" idx="12"/>
            <p:custDataLst>
              <p:tags r:id="rId3"/>
            </p:custDataLst>
          </p:nvPr>
        </p:nvSpPr>
        <p:spPr/>
        <p:txBody>
          <a:bodyPr/>
          <a:lstStyle>
            <a:lvl1pPr>
              <a:defRPr/>
            </a:lvl1pPr>
          </a:lstStyle>
          <a:p>
            <a:pPr>
              <a:defRPr/>
            </a:pPr>
            <a:fld id="{E462F39C-78CC-9B4D-A92E-16806AED599E}" type="slidenum">
              <a:rPr lang="en-US"/>
              <a:pPr>
                <a:defRPr/>
              </a:pPr>
              <a:t>‹#›</a:t>
            </a:fld>
            <a:endParaRPr lang="en-US"/>
          </a:p>
        </p:txBody>
      </p:sp>
    </p:spTree>
    <p:extLst>
      <p:ext uri="{BB962C8B-B14F-4D97-AF65-F5344CB8AC3E}">
        <p14:creationId xmlns:p14="http://schemas.microsoft.com/office/powerpoint/2010/main" val="2399467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3A57123-FA59-4878-212D-5AB7B3B6CCBC}"/>
              </a:ext>
            </a:extLst>
          </p:cNvPr>
          <p:cNvSpPr>
            <a:spLocks noGrp="1"/>
          </p:cNvSpPr>
          <p:nvPr>
            <p:ph type="dt" sz="half" idx="10"/>
            <p:custDataLst>
              <p:tags r:id="rId1"/>
            </p:custDataLst>
          </p:nvPr>
        </p:nvSpPr>
        <p:spPr/>
        <p:txBody>
          <a:bodyPr/>
          <a:lstStyle>
            <a:lvl1pPr>
              <a:defRPr/>
            </a:lvl1pPr>
          </a:lstStyle>
          <a:p>
            <a:pPr>
              <a:defRPr/>
            </a:pPr>
            <a:fld id="{85F2A296-F458-494F-B103-6D17ADB25D79}" type="datetimeFigureOut">
              <a:rPr lang="en-US"/>
              <a:pPr>
                <a:defRPr/>
              </a:pPr>
              <a:t>10/6/23</a:t>
            </a:fld>
            <a:endParaRPr lang="en-US"/>
          </a:p>
        </p:txBody>
      </p:sp>
      <p:sp>
        <p:nvSpPr>
          <p:cNvPr id="8" name="Footer Placeholder 4">
            <a:extLst>
              <a:ext uri="{FF2B5EF4-FFF2-40B4-BE49-F238E27FC236}">
                <a16:creationId xmlns:a16="http://schemas.microsoft.com/office/drawing/2014/main" id="{6BA65F08-DBFD-250D-7F42-48E61454B3F5}"/>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57DC077-78F1-ACA7-7560-9F6DB5E5DF71}"/>
              </a:ext>
            </a:extLst>
          </p:cNvPr>
          <p:cNvSpPr>
            <a:spLocks noGrp="1"/>
          </p:cNvSpPr>
          <p:nvPr>
            <p:ph type="sldNum" sz="quarter" idx="12"/>
            <p:custDataLst>
              <p:tags r:id="rId3"/>
            </p:custDataLst>
          </p:nvPr>
        </p:nvSpPr>
        <p:spPr/>
        <p:txBody>
          <a:bodyPr/>
          <a:lstStyle>
            <a:lvl1pPr>
              <a:defRPr/>
            </a:lvl1pPr>
          </a:lstStyle>
          <a:p>
            <a:pPr>
              <a:defRPr/>
            </a:pPr>
            <a:fld id="{ABD0DAB1-9D57-0348-B486-6793C79A3882}" type="slidenum">
              <a:rPr lang="en-US"/>
              <a:pPr>
                <a:defRPr/>
              </a:pPr>
              <a:t>‹#›</a:t>
            </a:fld>
            <a:endParaRPr lang="en-US"/>
          </a:p>
        </p:txBody>
      </p:sp>
    </p:spTree>
    <p:extLst>
      <p:ext uri="{BB962C8B-B14F-4D97-AF65-F5344CB8AC3E}">
        <p14:creationId xmlns:p14="http://schemas.microsoft.com/office/powerpoint/2010/main" val="99911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90B9383-42F1-A171-91C3-C7619A5832C6}"/>
              </a:ext>
            </a:extLst>
          </p:cNvPr>
          <p:cNvSpPr>
            <a:spLocks noGrp="1"/>
          </p:cNvSpPr>
          <p:nvPr>
            <p:ph type="dt" sz="half" idx="10"/>
            <p:custDataLst>
              <p:tags r:id="rId1"/>
            </p:custDataLst>
          </p:nvPr>
        </p:nvSpPr>
        <p:spPr/>
        <p:txBody>
          <a:bodyPr/>
          <a:lstStyle>
            <a:lvl1pPr>
              <a:defRPr/>
            </a:lvl1pPr>
          </a:lstStyle>
          <a:p>
            <a:pPr>
              <a:defRPr/>
            </a:pPr>
            <a:fld id="{B7C5F93F-867E-E24F-968E-37AFF119A4D5}" type="datetimeFigureOut">
              <a:rPr lang="en-US"/>
              <a:pPr>
                <a:defRPr/>
              </a:pPr>
              <a:t>10/6/23</a:t>
            </a:fld>
            <a:endParaRPr lang="en-US"/>
          </a:p>
        </p:txBody>
      </p:sp>
      <p:sp>
        <p:nvSpPr>
          <p:cNvPr id="4" name="Footer Placeholder 4">
            <a:extLst>
              <a:ext uri="{FF2B5EF4-FFF2-40B4-BE49-F238E27FC236}">
                <a16:creationId xmlns:a16="http://schemas.microsoft.com/office/drawing/2014/main" id="{67843D49-E483-EDF3-868C-564F0D54E9AE}"/>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212E5FD-3CA4-23A5-78B0-C6D6717F874F}"/>
              </a:ext>
            </a:extLst>
          </p:cNvPr>
          <p:cNvSpPr>
            <a:spLocks noGrp="1"/>
          </p:cNvSpPr>
          <p:nvPr>
            <p:ph type="sldNum" sz="quarter" idx="12"/>
            <p:custDataLst>
              <p:tags r:id="rId3"/>
            </p:custDataLst>
          </p:nvPr>
        </p:nvSpPr>
        <p:spPr/>
        <p:txBody>
          <a:bodyPr/>
          <a:lstStyle>
            <a:lvl1pPr>
              <a:defRPr/>
            </a:lvl1pPr>
          </a:lstStyle>
          <a:p>
            <a:pPr>
              <a:defRPr/>
            </a:pPr>
            <a:fld id="{37B66D4A-61C4-704B-87C8-7D75363B6624}" type="slidenum">
              <a:rPr lang="en-US"/>
              <a:pPr>
                <a:defRPr/>
              </a:pPr>
              <a:t>‹#›</a:t>
            </a:fld>
            <a:endParaRPr lang="en-US"/>
          </a:p>
        </p:txBody>
      </p:sp>
    </p:spTree>
    <p:extLst>
      <p:ext uri="{BB962C8B-B14F-4D97-AF65-F5344CB8AC3E}">
        <p14:creationId xmlns:p14="http://schemas.microsoft.com/office/powerpoint/2010/main" val="205056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DFE1626-D175-C204-906D-97837020D2B1}"/>
              </a:ext>
            </a:extLst>
          </p:cNvPr>
          <p:cNvSpPr>
            <a:spLocks noGrp="1"/>
          </p:cNvSpPr>
          <p:nvPr>
            <p:ph type="dt" sz="half" idx="10"/>
            <p:custDataLst>
              <p:tags r:id="rId1"/>
            </p:custDataLst>
          </p:nvPr>
        </p:nvSpPr>
        <p:spPr/>
        <p:txBody>
          <a:bodyPr/>
          <a:lstStyle>
            <a:lvl1pPr>
              <a:defRPr/>
            </a:lvl1pPr>
          </a:lstStyle>
          <a:p>
            <a:pPr>
              <a:defRPr/>
            </a:pPr>
            <a:fld id="{F80D8D56-4C74-AA46-82E5-A99EFADA97A0}" type="datetimeFigureOut">
              <a:rPr lang="en-US"/>
              <a:pPr>
                <a:defRPr/>
              </a:pPr>
              <a:t>10/6/23</a:t>
            </a:fld>
            <a:endParaRPr lang="en-US"/>
          </a:p>
        </p:txBody>
      </p:sp>
      <p:sp>
        <p:nvSpPr>
          <p:cNvPr id="3" name="Footer Placeholder 4">
            <a:extLst>
              <a:ext uri="{FF2B5EF4-FFF2-40B4-BE49-F238E27FC236}">
                <a16:creationId xmlns:a16="http://schemas.microsoft.com/office/drawing/2014/main" id="{3C1078C7-357D-EFCC-0E80-5C890D44681A}"/>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48B4A3D-E74E-58D2-9920-1DDBC4D39FA9}"/>
              </a:ext>
            </a:extLst>
          </p:cNvPr>
          <p:cNvSpPr>
            <a:spLocks noGrp="1"/>
          </p:cNvSpPr>
          <p:nvPr>
            <p:ph type="sldNum" sz="quarter" idx="12"/>
            <p:custDataLst>
              <p:tags r:id="rId3"/>
            </p:custDataLst>
          </p:nvPr>
        </p:nvSpPr>
        <p:spPr/>
        <p:txBody>
          <a:bodyPr/>
          <a:lstStyle>
            <a:lvl1pPr>
              <a:defRPr/>
            </a:lvl1pPr>
          </a:lstStyle>
          <a:p>
            <a:pPr>
              <a:defRPr/>
            </a:pPr>
            <a:fld id="{B66FCE78-48C7-8145-B136-790B38DF5AF2}" type="slidenum">
              <a:rPr lang="en-US"/>
              <a:pPr>
                <a:defRPr/>
              </a:pPr>
              <a:t>‹#›</a:t>
            </a:fld>
            <a:endParaRPr lang="en-US"/>
          </a:p>
        </p:txBody>
      </p:sp>
    </p:spTree>
    <p:extLst>
      <p:ext uri="{BB962C8B-B14F-4D97-AF65-F5344CB8AC3E}">
        <p14:creationId xmlns:p14="http://schemas.microsoft.com/office/powerpoint/2010/main" val="2335064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6EFF171-4CF3-3B48-9BC8-90216A4646B4}"/>
              </a:ext>
            </a:extLst>
          </p:cNvPr>
          <p:cNvSpPr>
            <a:spLocks noGrp="1"/>
          </p:cNvSpPr>
          <p:nvPr>
            <p:ph type="dt" sz="half" idx="10"/>
            <p:custDataLst>
              <p:tags r:id="rId1"/>
            </p:custDataLst>
          </p:nvPr>
        </p:nvSpPr>
        <p:spPr/>
        <p:txBody>
          <a:bodyPr/>
          <a:lstStyle>
            <a:lvl1pPr>
              <a:defRPr/>
            </a:lvl1pPr>
          </a:lstStyle>
          <a:p>
            <a:pPr>
              <a:defRPr/>
            </a:pPr>
            <a:fld id="{F3EB97F1-7664-3747-A851-3E51FAF4FFFB}" type="datetimeFigureOut">
              <a:rPr lang="en-US"/>
              <a:pPr>
                <a:defRPr/>
              </a:pPr>
              <a:t>10/6/23</a:t>
            </a:fld>
            <a:endParaRPr lang="en-US"/>
          </a:p>
        </p:txBody>
      </p:sp>
      <p:sp>
        <p:nvSpPr>
          <p:cNvPr id="6" name="Footer Placeholder 4">
            <a:extLst>
              <a:ext uri="{FF2B5EF4-FFF2-40B4-BE49-F238E27FC236}">
                <a16:creationId xmlns:a16="http://schemas.microsoft.com/office/drawing/2014/main" id="{14D63E77-D189-38E0-EAE6-CA9E19D37EF8}"/>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BDEAC95-E88A-CF54-B06E-1C0A0DDB9342}"/>
              </a:ext>
            </a:extLst>
          </p:cNvPr>
          <p:cNvSpPr>
            <a:spLocks noGrp="1"/>
          </p:cNvSpPr>
          <p:nvPr>
            <p:ph type="sldNum" sz="quarter" idx="12"/>
            <p:custDataLst>
              <p:tags r:id="rId3"/>
            </p:custDataLst>
          </p:nvPr>
        </p:nvSpPr>
        <p:spPr/>
        <p:txBody>
          <a:bodyPr/>
          <a:lstStyle>
            <a:lvl1pPr>
              <a:defRPr/>
            </a:lvl1pPr>
          </a:lstStyle>
          <a:p>
            <a:pPr>
              <a:defRPr/>
            </a:pPr>
            <a:fld id="{164AF3DF-9F55-2D4E-B321-2C0BF67FFED9}" type="slidenum">
              <a:rPr lang="en-US"/>
              <a:pPr>
                <a:defRPr/>
              </a:pPr>
              <a:t>‹#›</a:t>
            </a:fld>
            <a:endParaRPr lang="en-US"/>
          </a:p>
        </p:txBody>
      </p:sp>
    </p:spTree>
    <p:extLst>
      <p:ext uri="{BB962C8B-B14F-4D97-AF65-F5344CB8AC3E}">
        <p14:creationId xmlns:p14="http://schemas.microsoft.com/office/powerpoint/2010/main" val="1050074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39A0526-2CCE-74E8-FCC5-4AC075A18E2B}"/>
              </a:ext>
            </a:extLst>
          </p:cNvPr>
          <p:cNvSpPr>
            <a:spLocks noGrp="1"/>
          </p:cNvSpPr>
          <p:nvPr>
            <p:ph type="dt" sz="half" idx="10"/>
            <p:custDataLst>
              <p:tags r:id="rId1"/>
            </p:custDataLst>
          </p:nvPr>
        </p:nvSpPr>
        <p:spPr/>
        <p:txBody>
          <a:bodyPr/>
          <a:lstStyle>
            <a:lvl1pPr>
              <a:defRPr/>
            </a:lvl1pPr>
          </a:lstStyle>
          <a:p>
            <a:pPr>
              <a:defRPr/>
            </a:pPr>
            <a:fld id="{EF61C232-108A-694A-9DA6-68C1D5EF6C86}" type="datetimeFigureOut">
              <a:rPr lang="en-US"/>
              <a:pPr>
                <a:defRPr/>
              </a:pPr>
              <a:t>10/6/23</a:t>
            </a:fld>
            <a:endParaRPr lang="en-US"/>
          </a:p>
        </p:txBody>
      </p:sp>
      <p:sp>
        <p:nvSpPr>
          <p:cNvPr id="6" name="Footer Placeholder 4">
            <a:extLst>
              <a:ext uri="{FF2B5EF4-FFF2-40B4-BE49-F238E27FC236}">
                <a16:creationId xmlns:a16="http://schemas.microsoft.com/office/drawing/2014/main" id="{F6FF0C10-6A65-EE67-0220-A2BE9F172C07}"/>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D5E54AD-F517-BD0D-A76A-79731AA60B87}"/>
              </a:ext>
            </a:extLst>
          </p:cNvPr>
          <p:cNvSpPr>
            <a:spLocks noGrp="1"/>
          </p:cNvSpPr>
          <p:nvPr>
            <p:ph type="sldNum" sz="quarter" idx="12"/>
            <p:custDataLst>
              <p:tags r:id="rId3"/>
            </p:custDataLst>
          </p:nvPr>
        </p:nvSpPr>
        <p:spPr/>
        <p:txBody>
          <a:bodyPr/>
          <a:lstStyle>
            <a:lvl1pPr>
              <a:defRPr/>
            </a:lvl1pPr>
          </a:lstStyle>
          <a:p>
            <a:pPr>
              <a:defRPr/>
            </a:pPr>
            <a:fld id="{382E5E6A-015B-514F-A2A8-B864DD563E42}" type="slidenum">
              <a:rPr lang="en-US"/>
              <a:pPr>
                <a:defRPr/>
              </a:pPr>
              <a:t>‹#›</a:t>
            </a:fld>
            <a:endParaRPr lang="en-US"/>
          </a:p>
        </p:txBody>
      </p:sp>
    </p:spTree>
    <p:extLst>
      <p:ext uri="{BB962C8B-B14F-4D97-AF65-F5344CB8AC3E}">
        <p14:creationId xmlns:p14="http://schemas.microsoft.com/office/powerpoint/2010/main" val="433671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40.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44.xml"/><Relationship Id="rId2" Type="http://schemas.openxmlformats.org/officeDocument/2006/relationships/slideLayout" Target="../slideLayouts/slideLayout13.xml"/><Relationship Id="rId16" Type="http://schemas.openxmlformats.org/officeDocument/2006/relationships/tags" Target="../tags/tag4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4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0ED6EE7-C219-2A21-DF83-157C284EC030}"/>
              </a:ext>
            </a:extLst>
          </p:cNvPr>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5598E5C-5934-3FB1-EAE5-4BE801F29EB7}"/>
              </a:ext>
            </a:extLst>
          </p:cNvPr>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BA91B88-6F2C-E788-87D4-B70C97C5FC11}"/>
              </a:ext>
            </a:extLst>
          </p:cNvPr>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3F04610-48CF-3C47-98ED-4AFB8A37B135}" type="datetimeFigureOut">
              <a:rPr lang="en-US"/>
              <a:pPr>
                <a:defRPr/>
              </a:pPr>
              <a:t>10/6/23</a:t>
            </a:fld>
            <a:endParaRPr lang="en-US"/>
          </a:p>
        </p:txBody>
      </p:sp>
      <p:sp>
        <p:nvSpPr>
          <p:cNvPr id="5" name="Footer Placeholder 4">
            <a:extLst>
              <a:ext uri="{FF2B5EF4-FFF2-40B4-BE49-F238E27FC236}">
                <a16:creationId xmlns:a16="http://schemas.microsoft.com/office/drawing/2014/main" id="{EFA07885-F834-C71B-34F0-96412F761149}"/>
              </a:ext>
            </a:extLst>
          </p:cNvPr>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79F87E6-28F7-90B9-E0B0-68FEC3754C21}"/>
              </a:ext>
            </a:extLst>
          </p:cNvPr>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5B46328-5A57-7744-B443-22BB430C4D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124788E-32D7-38A5-B663-304F68FDED04}"/>
              </a:ext>
            </a:extLst>
          </p:cNvPr>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AF094F1-2CE8-84AB-70C8-0B58C4F9F1E8}"/>
              </a:ext>
            </a:extLst>
          </p:cNvPr>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7F48247-8EF0-4BF3-B08C-AE5B23C65E65}"/>
              </a:ext>
            </a:extLst>
          </p:cNvPr>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F6AAE45-56DA-EB43-98C9-E25E64D2E33A}" type="datetimeFigureOut">
              <a:rPr lang="en-US"/>
              <a:pPr>
                <a:defRPr/>
              </a:pPr>
              <a:t>10/6/23</a:t>
            </a:fld>
            <a:endParaRPr lang="en-US"/>
          </a:p>
        </p:txBody>
      </p:sp>
      <p:sp>
        <p:nvSpPr>
          <p:cNvPr id="5" name="Footer Placeholder 4">
            <a:extLst>
              <a:ext uri="{FF2B5EF4-FFF2-40B4-BE49-F238E27FC236}">
                <a16:creationId xmlns:a16="http://schemas.microsoft.com/office/drawing/2014/main" id="{704F6D11-61D7-C36F-BE74-6037F99304C9}"/>
              </a:ext>
            </a:extLst>
          </p:cNvPr>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65572B0-F323-FD92-1AB2-41EE5C1B8EBB}"/>
              </a:ext>
            </a:extLst>
          </p:cNvPr>
          <p:cNvSpPr>
            <a:spLocks noGrp="1"/>
          </p:cNvSpPr>
          <p:nvPr>
            <p:ph type="sldNum" sz="quarter" idx="4"/>
            <p:custDataLst>
              <p:tags r:id="rId17"/>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E2F68A9-D95A-C94E-865B-6E6C6530CA0F}" type="slidenum">
              <a:rPr lang="en-US" altLang="en-US"/>
              <a:pPr>
                <a:defRPr/>
              </a:pPr>
              <a:t>‹#›</a:t>
            </a:fld>
            <a:endParaRPr lang="en-US" altLang="en-US"/>
          </a:p>
        </p:txBody>
      </p:sp>
    </p:spTree>
    <p:extLst>
      <p:ext uri="{BB962C8B-B14F-4D97-AF65-F5344CB8AC3E}">
        <p14:creationId xmlns:p14="http://schemas.microsoft.com/office/powerpoint/2010/main" val="2424990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80.xml"/><Relationship Id="rId7" Type="http://schemas.openxmlformats.org/officeDocument/2006/relationships/notesSlide" Target="../notesSlides/notesSlide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4.xml"/><Relationship Id="rId5" Type="http://schemas.openxmlformats.org/officeDocument/2006/relationships/tags" Target="../tags/tag82.xml"/><Relationship Id="rId10" Type="http://schemas.openxmlformats.org/officeDocument/2006/relationships/hyperlink" Target="https://northcentral.sare.org/grants/apply-for-a-grant/farmer-rancher-grant/" TargetMode="External"/><Relationship Id="rId4" Type="http://schemas.openxmlformats.org/officeDocument/2006/relationships/tags" Target="../tags/tag8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www.michaelfields.org/grant-advising-resources/" TargetMode="External"/><Relationship Id="rId4" Type="http://schemas.openxmlformats.org/officeDocument/2006/relationships/hyperlink" Target="mailto:grants@michaelfields.org"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28.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3.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85.xml"/><Relationship Id="rId7"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10" Type="http://schemas.openxmlformats.org/officeDocument/2006/relationships/image" Target="../media/image4.jpeg"/><Relationship Id="rId4" Type="http://schemas.openxmlformats.org/officeDocument/2006/relationships/tags" Target="../tags/tag86.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139.xml"/><Relationship Id="rId7" Type="http://schemas.openxmlformats.org/officeDocument/2006/relationships/image" Target="../media/image31.pn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30.png"/><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33.png"/><Relationship Id="rId5" Type="http://schemas.openxmlformats.org/officeDocument/2006/relationships/notesSlide" Target="../notesSlides/notesSlide22.xml"/><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43.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image" Target="../media/image36.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35.png"/><Relationship Id="rId5" Type="http://schemas.openxmlformats.org/officeDocument/2006/relationships/notesSlide" Target="../notesSlides/notesSlide24.xml"/><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37.png"/><Relationship Id="rId5" Type="http://schemas.openxmlformats.org/officeDocument/2006/relationships/notesSlide" Target="../notesSlides/notesSlide25.xml"/><Relationship Id="rId4"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tags" Target="../tags/tag152.xml"/><Relationship Id="rId7" Type="http://schemas.openxmlformats.org/officeDocument/2006/relationships/image" Target="../media/image38.pn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notesSlide" Target="../notesSlides/notesSlide26.xml"/><Relationship Id="rId5" Type="http://schemas.openxmlformats.org/officeDocument/2006/relationships/slideLayout" Target="../slideLayouts/slideLayout7.xml"/><Relationship Id="rId4" Type="http://schemas.openxmlformats.org/officeDocument/2006/relationships/tags" Target="../tags/tag153.xml"/></Relationships>
</file>

<file path=ppt/slides/_rels/slide27.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39.png"/><Relationship Id="rId5" Type="http://schemas.openxmlformats.org/officeDocument/2006/relationships/notesSlide" Target="../notesSlides/notesSlide27.xml"/><Relationship Id="rId4"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40.png"/><Relationship Id="rId5" Type="http://schemas.openxmlformats.org/officeDocument/2006/relationships/notesSlide" Target="../notesSlides/notesSlide28.xml"/><Relationship Id="rId4"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3.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91.xml"/><Relationship Id="rId7" Type="http://schemas.openxmlformats.org/officeDocument/2006/relationships/image" Target="../media/image5.jpe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92.xml"/></Relationships>
</file>

<file path=ppt/slides/_rels/slide3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7.xml"/><Relationship Id="rId7" Type="http://schemas.openxmlformats.org/officeDocument/2006/relationships/image" Target="../media/image45.pn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44.png"/><Relationship Id="rId5" Type="http://schemas.openxmlformats.org/officeDocument/2006/relationships/image" Target="../media/image41.png"/><Relationship Id="rId4" Type="http://schemas.openxmlformats.org/officeDocument/2006/relationships/notesSlide" Target="../notesSlides/notesSlide30.xml"/><Relationship Id="rId9"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16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50.png"/><Relationship Id="rId5" Type="http://schemas.openxmlformats.org/officeDocument/2006/relationships/image" Target="../media/image41.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tags" Target="../tags/tag169.xml"/><Relationship Id="rId7" Type="http://schemas.openxmlformats.org/officeDocument/2006/relationships/image" Target="../media/image51.pn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41.png"/><Relationship Id="rId5" Type="http://schemas.openxmlformats.org/officeDocument/2006/relationships/notesSlide" Target="../notesSlides/notesSlide33.xml"/><Relationship Id="rId4" Type="http://schemas.openxmlformats.org/officeDocument/2006/relationships/slideLayout" Target="../slideLayouts/slideLayout7.xml"/><Relationship Id="rId9"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tags" Target="../tags/tag172.xml"/><Relationship Id="rId7" Type="http://schemas.openxmlformats.org/officeDocument/2006/relationships/image" Target="../media/image54.pn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41.png"/><Relationship Id="rId5" Type="http://schemas.openxmlformats.org/officeDocument/2006/relationships/notesSlide" Target="../notesSlides/notesSlide34.xml"/><Relationship Id="rId4"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175.xml"/><Relationship Id="rId7" Type="http://schemas.openxmlformats.org/officeDocument/2006/relationships/image" Target="../media/image55.pn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41.png"/><Relationship Id="rId5" Type="http://schemas.openxmlformats.org/officeDocument/2006/relationships/notesSlide" Target="../notesSlides/notesSlide35.xml"/><Relationship Id="rId4"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tags" Target="../tags/tag178.xml"/><Relationship Id="rId7" Type="http://schemas.openxmlformats.org/officeDocument/2006/relationships/image" Target="../media/image41.pn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57.png"/><Relationship Id="rId5" Type="http://schemas.openxmlformats.org/officeDocument/2006/relationships/notesSlide" Target="../notesSlides/notesSlide36.xml"/><Relationship Id="rId4"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slideLayout" Target="../slideLayouts/slideLayout7.xml"/><Relationship Id="rId7" Type="http://schemas.openxmlformats.org/officeDocument/2006/relationships/image" Target="../media/image60.pn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image" Target="../media/image59.png"/><Relationship Id="rId5" Type="http://schemas.openxmlformats.org/officeDocument/2006/relationships/image" Target="../media/image41.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3.png"/><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image" Target="../media/image41.png"/><Relationship Id="rId5" Type="http://schemas.openxmlformats.org/officeDocument/2006/relationships/image" Target="../media/image62.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tags" Target="../tags/tag185.xml"/><Relationship Id="rId7" Type="http://schemas.openxmlformats.org/officeDocument/2006/relationships/image" Target="../media/image64.pn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image" Target="../media/image41.png"/><Relationship Id="rId5" Type="http://schemas.openxmlformats.org/officeDocument/2006/relationships/notesSlide" Target="../notesSlides/notesSlide39.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95.xml"/><Relationship Id="rId7" Type="http://schemas.openxmlformats.org/officeDocument/2006/relationships/slideLayout" Target="../slideLayouts/slideLayout4.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5" Type="http://schemas.openxmlformats.org/officeDocument/2006/relationships/tags" Target="../tags/tag97.xml"/><Relationship Id="rId10" Type="http://schemas.openxmlformats.org/officeDocument/2006/relationships/image" Target="../media/image7.jpeg"/><Relationship Id="rId4" Type="http://schemas.openxmlformats.org/officeDocument/2006/relationships/tags" Target="../tags/tag96.xml"/><Relationship Id="rId9"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7.png"/><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image" Target="../media/image41.png"/><Relationship Id="rId5" Type="http://schemas.openxmlformats.org/officeDocument/2006/relationships/image" Target="../media/image66.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188.xml"/><Relationship Id="rId5" Type="http://schemas.openxmlformats.org/officeDocument/2006/relationships/image" Target="../media/image68.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tags" Target="../tags/tag191.xml"/><Relationship Id="rId7" Type="http://schemas.openxmlformats.org/officeDocument/2006/relationships/image" Target="../media/image69.png"/><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image" Target="../media/image41.png"/><Relationship Id="rId5" Type="http://schemas.openxmlformats.org/officeDocument/2006/relationships/notesSlide" Target="../notesSlides/notesSlide42.xml"/><Relationship Id="rId4"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hyperlink" Target="mailto:benjaminj@lincolnu.edu" TargetMode="External"/><Relationship Id="rId3" Type="http://schemas.openxmlformats.org/officeDocument/2006/relationships/tags" Target="../tags/tag194.xml"/><Relationship Id="rId7" Type="http://schemas.openxmlformats.org/officeDocument/2006/relationships/image" Target="../media/image72.jpe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notesSlide" Target="../notesSlides/notesSlide44.xml"/><Relationship Id="rId11" Type="http://schemas.openxmlformats.org/officeDocument/2006/relationships/image" Target="../media/image73.jpeg"/><Relationship Id="rId5" Type="http://schemas.openxmlformats.org/officeDocument/2006/relationships/slideLayout" Target="../slideLayouts/slideLayout4.xml"/><Relationship Id="rId10" Type="http://schemas.openxmlformats.org/officeDocument/2006/relationships/image" Target="../media/image6.jpeg"/><Relationship Id="rId4" Type="http://schemas.openxmlformats.org/officeDocument/2006/relationships/tags" Target="../tags/tag195.xml"/><Relationship Id="rId9" Type="http://schemas.openxmlformats.org/officeDocument/2006/relationships/hyperlink" Target="https://northcentral.sare.org/" TargetMode="External"/></Relationships>
</file>

<file path=ppt/slides/_rels/slide5.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18" Type="http://schemas.openxmlformats.org/officeDocument/2006/relationships/image" Target="../media/image4.jpeg"/><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image" Target="../media/image6.jpeg"/><Relationship Id="rId2" Type="http://schemas.openxmlformats.org/officeDocument/2006/relationships/tags" Target="../tags/tag100.xml"/><Relationship Id="rId16" Type="http://schemas.openxmlformats.org/officeDocument/2006/relationships/image" Target="../media/image8.jpeg"/><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5" Type="http://schemas.openxmlformats.org/officeDocument/2006/relationships/notesSlide" Target="../notesSlides/notesSlide5.xml"/><Relationship Id="rId10" Type="http://schemas.openxmlformats.org/officeDocument/2006/relationships/tags" Target="../tags/tag108.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1.jpeg"/><Relationship Id="rId3" Type="http://schemas.openxmlformats.org/officeDocument/2006/relationships/tags" Target="../tags/tag114.xml"/><Relationship Id="rId7" Type="http://schemas.openxmlformats.org/officeDocument/2006/relationships/tags" Target="../tags/tag118.xml"/><Relationship Id="rId12" Type="http://schemas.openxmlformats.org/officeDocument/2006/relationships/image" Target="../media/image10.jpe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image" Target="../media/image9.jpeg"/><Relationship Id="rId5" Type="http://schemas.openxmlformats.org/officeDocument/2006/relationships/tags" Target="../tags/tag116.xml"/><Relationship Id="rId10" Type="http://schemas.openxmlformats.org/officeDocument/2006/relationships/image" Target="../media/image6.jpeg"/><Relationship Id="rId4" Type="http://schemas.openxmlformats.org/officeDocument/2006/relationships/tags" Target="../tags/tag115.xml"/><Relationship Id="rId9" Type="http://schemas.openxmlformats.org/officeDocument/2006/relationships/notesSlide" Target="../notesSlides/notesSlide6.xml"/><Relationship Id="rId1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21.xml"/><Relationship Id="rId7" Type="http://schemas.openxmlformats.org/officeDocument/2006/relationships/notesSlide" Target="../notesSlides/notesSlide7.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Layout" Target="../slideLayouts/slideLayout2.xml"/><Relationship Id="rId5" Type="http://schemas.openxmlformats.org/officeDocument/2006/relationships/tags" Target="../tags/tag123.xml"/><Relationship Id="rId4" Type="http://schemas.openxmlformats.org/officeDocument/2006/relationships/tags" Target="../tags/tag122.xml"/><Relationship Id="rId9"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26.xml"/><Relationship Id="rId7" Type="http://schemas.openxmlformats.org/officeDocument/2006/relationships/image" Target="../media/image14.jpe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1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3CE4-6003-CC67-958A-C2665ED44BCB}"/>
              </a:ext>
            </a:extLst>
          </p:cNvPr>
          <p:cNvSpPr>
            <a:spLocks noGrp="1"/>
          </p:cNvSpPr>
          <p:nvPr>
            <p:ph type="title"/>
            <p:custDataLst>
              <p:tags r:id="rId2"/>
            </p:custDataLst>
          </p:nvPr>
        </p:nvSpPr>
        <p:spPr>
          <a:xfrm>
            <a:off x="4800600" y="563563"/>
            <a:ext cx="2438400" cy="731837"/>
          </a:xfrm>
        </p:spPr>
        <p:txBody>
          <a:bodyPr rtlCol="0">
            <a:normAutofit fontScale="90000"/>
          </a:bodyPr>
          <a:lstStyle/>
          <a:p>
            <a:pPr eaLnBrk="1" fontAlgn="auto" hangingPunct="1">
              <a:spcAft>
                <a:spcPts val="0"/>
              </a:spcAft>
              <a:defRPr/>
            </a:pPr>
            <a:r>
              <a:rPr lang="en-US" dirty="0">
                <a:solidFill>
                  <a:schemeClr val="bg1"/>
                </a:solidFill>
              </a:rPr>
              <a:t>Introduction</a:t>
            </a:r>
          </a:p>
        </p:txBody>
      </p:sp>
      <p:pic>
        <p:nvPicPr>
          <p:cNvPr id="4098" name="Picture 8" descr="221053460_abram kaplan5 (nc-lw).jpg">
            <a:extLst>
              <a:ext uri="{FF2B5EF4-FFF2-40B4-BE49-F238E27FC236}">
                <a16:creationId xmlns:a16="http://schemas.microsoft.com/office/drawing/2014/main" id="{6BCF2C60-BF64-F54A-4879-59BEE4D62DE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446588" y="0"/>
            <a:ext cx="4697412"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8">
            <a:extLst>
              <a:ext uri="{FF2B5EF4-FFF2-40B4-BE49-F238E27FC236}">
                <a16:creationId xmlns:a16="http://schemas.microsoft.com/office/drawing/2014/main" id="{125F07AB-00D7-00DB-F3FB-7EDBBF50D857}"/>
              </a:ext>
            </a:extLst>
          </p:cNvPr>
          <p:cNvSpPr>
            <a:spLocks noGrp="1" noChangeArrowheads="1"/>
          </p:cNvSpPr>
          <p:nvPr>
            <p:ph sz="half" idx="1"/>
            <p:custDataLst>
              <p:tags r:id="rId3"/>
            </p:custDataLst>
          </p:nvPr>
        </p:nvSpPr>
        <p:spPr/>
        <p:txBody>
          <a:bodyPr/>
          <a:lstStyle/>
          <a:p>
            <a:pPr eaLnBrk="1" hangingPunct="1">
              <a:buFont typeface="Wingdings" pitchFamily="2" charset="2"/>
              <a:buNone/>
            </a:pPr>
            <a:r>
              <a:rPr lang="en-US" altLang="en-US"/>
              <a:t>   </a:t>
            </a:r>
          </a:p>
          <a:p>
            <a:pPr eaLnBrk="1" hangingPunct="1">
              <a:buFont typeface="Wingdings" pitchFamily="2" charset="2"/>
              <a:buNone/>
            </a:pPr>
            <a:endParaRPr lang="en-US" altLang="en-US"/>
          </a:p>
          <a:p>
            <a:pPr eaLnBrk="1" hangingPunct="1"/>
            <a:endParaRPr lang="en-US" altLang="en-US"/>
          </a:p>
        </p:txBody>
      </p:sp>
      <p:pic>
        <p:nvPicPr>
          <p:cNvPr id="4100" name="Picture 6" descr="SARE_NorthCentral_RGB">
            <a:extLst>
              <a:ext uri="{FF2B5EF4-FFF2-40B4-BE49-F238E27FC236}">
                <a16:creationId xmlns:a16="http://schemas.microsoft.com/office/drawing/2014/main" id="{521EF446-280F-FD2E-501F-378E58C9EFE1}"/>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62000" y="431800"/>
            <a:ext cx="3124200"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7">
            <a:extLst>
              <a:ext uri="{FF2B5EF4-FFF2-40B4-BE49-F238E27FC236}">
                <a16:creationId xmlns:a16="http://schemas.microsoft.com/office/drawing/2014/main" id="{EF650C79-3FDD-0914-13D9-8957A85B643D}"/>
              </a:ext>
            </a:extLst>
          </p:cNvPr>
          <p:cNvSpPr txBox="1">
            <a:spLocks noChangeArrowheads="1"/>
          </p:cNvSpPr>
          <p:nvPr>
            <p:custDataLst>
              <p:tags r:id="rId4"/>
            </p:custDataLst>
          </p:nvPr>
        </p:nvSpPr>
        <p:spPr bwMode="auto">
          <a:xfrm>
            <a:off x="0" y="3862388"/>
            <a:ext cx="44958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a:latin typeface="Trebuchet MS" panose="020B0703020202090204" pitchFamily="34" charset="0"/>
              </a:rPr>
              <a:t>NCR-SARE offices:</a:t>
            </a:r>
          </a:p>
          <a:p>
            <a:pPr algn="ctr" eaLnBrk="1" hangingPunct="1">
              <a:spcBef>
                <a:spcPct val="0"/>
              </a:spcBef>
              <a:buFontTx/>
              <a:buNone/>
            </a:pPr>
            <a:endParaRPr lang="en-US" altLang="en-US" sz="800">
              <a:latin typeface="Trebuchet MS" panose="020B0703020202090204" pitchFamily="34" charset="0"/>
            </a:endParaRPr>
          </a:p>
          <a:p>
            <a:pPr algn="ctr" eaLnBrk="1" hangingPunct="1">
              <a:spcBef>
                <a:spcPct val="0"/>
              </a:spcBef>
              <a:buFontTx/>
              <a:buNone/>
            </a:pPr>
            <a:r>
              <a:rPr lang="en-US" altLang="en-US" sz="2000">
                <a:latin typeface="Trebuchet MS" panose="020B0703020202090204" pitchFamily="34" charset="0"/>
              </a:rPr>
              <a:t>University of Minnesota</a:t>
            </a:r>
          </a:p>
          <a:p>
            <a:pPr algn="ctr" eaLnBrk="1" hangingPunct="1">
              <a:spcBef>
                <a:spcPct val="0"/>
              </a:spcBef>
              <a:buFontTx/>
              <a:buNone/>
            </a:pPr>
            <a:r>
              <a:rPr lang="en-US" altLang="en-US" sz="2000">
                <a:latin typeface="Trebuchet MS" panose="020B0703020202090204" pitchFamily="34" charset="0"/>
              </a:rPr>
              <a:t>University of Missouri</a:t>
            </a:r>
          </a:p>
          <a:p>
            <a:pPr algn="ctr" eaLnBrk="1" hangingPunct="1">
              <a:spcBef>
                <a:spcPct val="0"/>
              </a:spcBef>
              <a:buFontTx/>
              <a:buNone/>
            </a:pPr>
            <a:r>
              <a:rPr lang="en-US" altLang="en-US" sz="2000">
                <a:latin typeface="Trebuchet MS" panose="020B0703020202090204" pitchFamily="34" charset="0"/>
              </a:rPr>
              <a:t>Lincoln University in Missouri</a:t>
            </a:r>
          </a:p>
          <a:p>
            <a:pPr algn="ctr" eaLnBrk="1" hangingPunct="1">
              <a:spcBef>
                <a:spcPct val="0"/>
              </a:spcBef>
              <a:buFontTx/>
              <a:buNone/>
            </a:pPr>
            <a:r>
              <a:rPr lang="en-US" altLang="en-US" sz="2000"/>
              <a:t>Find this PowerPoint presentation at:</a:t>
            </a:r>
          </a:p>
          <a:p>
            <a:pPr algn="ctr" eaLnBrk="1" hangingPunct="1">
              <a:spcBef>
                <a:spcPct val="0"/>
              </a:spcBef>
              <a:buFont typeface="Arial" panose="020B0604020202020204" pitchFamily="34" charset="0"/>
              <a:buNone/>
            </a:pPr>
            <a:r>
              <a:rPr lang="en-US" altLang="en-US" sz="1600">
                <a:latin typeface="Arial" panose="020B0604020202020204" pitchFamily="34" charset="0"/>
                <a:hlinkClick r:id="rId10"/>
              </a:rPr>
              <a:t>https://northcentral.sare.org/grants/apply-for-a-grant/farmer-rancher-grant/  </a:t>
            </a:r>
            <a:endParaRPr lang="en-US" altLang="en-US" sz="1600">
              <a:latin typeface="Arial" panose="020B0604020202020204" pitchFamily="34" charset="0"/>
            </a:endParaRPr>
          </a:p>
          <a:p>
            <a:pPr algn="ctr" eaLnBrk="1" hangingPunct="1">
              <a:spcBef>
                <a:spcPct val="0"/>
              </a:spcBef>
              <a:buFontTx/>
              <a:buNone/>
            </a:pPr>
            <a:r>
              <a:rPr lang="en-US" altLang="en-US" sz="2000"/>
              <a:t> </a:t>
            </a:r>
            <a:endParaRPr lang="en-US" altLang="en-US" sz="1800"/>
          </a:p>
          <a:p>
            <a:pPr algn="ctr" eaLnBrk="1" hangingPunct="1">
              <a:spcBef>
                <a:spcPct val="0"/>
              </a:spcBef>
              <a:buFontTx/>
              <a:buNone/>
            </a:pPr>
            <a:endParaRPr lang="en-US" altLang="en-US" sz="2000">
              <a:latin typeface="Trebuchet MS" panose="020B0703020202090204" pitchFamily="34" charset="0"/>
            </a:endParaRPr>
          </a:p>
        </p:txBody>
      </p:sp>
      <p:sp>
        <p:nvSpPr>
          <p:cNvPr id="4102" name="TextBox 5">
            <a:extLst>
              <a:ext uri="{FF2B5EF4-FFF2-40B4-BE49-F238E27FC236}">
                <a16:creationId xmlns:a16="http://schemas.microsoft.com/office/drawing/2014/main" id="{D9E66D93-BB13-2DD0-3048-83D9926E87E9}"/>
              </a:ext>
            </a:extLst>
          </p:cNvPr>
          <p:cNvSpPr txBox="1">
            <a:spLocks noChangeArrowheads="1"/>
          </p:cNvSpPr>
          <p:nvPr>
            <p:custDataLst>
              <p:tags r:id="rId5"/>
            </p:custDataLst>
          </p:nvPr>
        </p:nvSpPr>
        <p:spPr bwMode="auto">
          <a:xfrm>
            <a:off x="4800600" y="6477000"/>
            <a:ext cx="1676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chemeClr val="bg1"/>
                </a:solidFill>
              </a:rPr>
              <a:t>photo credit: Abram Kaplan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1C708-F910-5214-6018-412C09D396EF}"/>
              </a:ext>
            </a:extLst>
          </p:cNvPr>
          <p:cNvSpPr>
            <a:spLocks noGrp="1"/>
          </p:cNvSpPr>
          <p:nvPr>
            <p:ph type="title"/>
          </p:nvPr>
        </p:nvSpPr>
        <p:spPr>
          <a:solidFill>
            <a:srgbClr val="92D050"/>
          </a:solidFill>
        </p:spPr>
        <p:txBody>
          <a:bodyPr>
            <a:normAutofit fontScale="90000"/>
          </a:bodyPr>
          <a:lstStyle/>
          <a:p>
            <a:pPr>
              <a:defRPr/>
            </a:pPr>
            <a:r>
              <a:rPr lang="en-US" altLang="en-US" kern="0" dirty="0">
                <a:solidFill>
                  <a:srgbClr val="000000"/>
                </a:solidFill>
                <a:latin typeface="Georgia" panose="02040502050405020303" pitchFamily="18" charset="0"/>
              </a:rPr>
              <a:t>Grant Writing Basics: top ten tips</a:t>
            </a:r>
            <a:endParaRPr lang="en-US" dirty="0">
              <a:latin typeface="Georgia" panose="02040502050405020303" pitchFamily="18" charset="0"/>
            </a:endParaRPr>
          </a:p>
        </p:txBody>
      </p:sp>
      <p:sp>
        <p:nvSpPr>
          <p:cNvPr id="3" name="Content Placeholder 2">
            <a:extLst>
              <a:ext uri="{FF2B5EF4-FFF2-40B4-BE49-F238E27FC236}">
                <a16:creationId xmlns:a16="http://schemas.microsoft.com/office/drawing/2014/main" id="{C429C32F-5B3C-D8D8-DE01-724656CAA8D5}"/>
              </a:ext>
            </a:extLst>
          </p:cNvPr>
          <p:cNvSpPr>
            <a:spLocks noGrp="1"/>
          </p:cNvSpPr>
          <p:nvPr>
            <p:ph sz="half" idx="1"/>
          </p:nvPr>
        </p:nvSpPr>
        <p:spPr>
          <a:xfrm>
            <a:off x="457200" y="1600200"/>
            <a:ext cx="8001000" cy="4525963"/>
          </a:xfrm>
        </p:spPr>
        <p:txBody>
          <a:bodyPr>
            <a:normAutofit fontScale="92500" lnSpcReduction="20000"/>
          </a:bodyPr>
          <a:lstStyle/>
          <a:p>
            <a:pPr>
              <a:buFontTx/>
              <a:buChar char="•"/>
              <a:defRPr/>
            </a:pPr>
            <a:r>
              <a:rPr lang="en-US" altLang="en-US" b="1" kern="0" dirty="0">
                <a:solidFill>
                  <a:srgbClr val="000000"/>
                </a:solidFill>
                <a:latin typeface="Trebuchet MS" panose="020B0603020202020204" pitchFamily="34" charset="0"/>
              </a:rPr>
              <a:t>Measure your results.  </a:t>
            </a:r>
            <a:r>
              <a:rPr lang="en-US" altLang="en-US" kern="0" dirty="0">
                <a:solidFill>
                  <a:srgbClr val="000000"/>
                </a:solidFill>
                <a:latin typeface="Trebuchet MS" panose="020B0603020202020204" pitchFamily="34" charset="0"/>
              </a:rPr>
              <a:t>Be sure that what you are measuring will give you the information you need to tell if you have accomplished your objectives.</a:t>
            </a:r>
          </a:p>
          <a:p>
            <a:pPr marL="0" indent="0">
              <a:buFont typeface="Arial" panose="020B0604020202020204" pitchFamily="34" charset="0"/>
              <a:buNone/>
              <a:defRPr/>
            </a:pPr>
            <a:r>
              <a:rPr lang="en-US" altLang="en-US" kern="0" dirty="0">
                <a:solidFill>
                  <a:srgbClr val="000000"/>
                </a:solidFill>
                <a:latin typeface="Trebuchet MS" panose="020B0603020202020204" pitchFamily="34" charset="0"/>
              </a:rPr>
              <a:t> </a:t>
            </a:r>
          </a:p>
          <a:p>
            <a:pPr>
              <a:buFontTx/>
              <a:buChar char="•"/>
              <a:defRPr/>
            </a:pPr>
            <a:r>
              <a:rPr lang="en-US" altLang="en-US" b="1" kern="0" dirty="0">
                <a:solidFill>
                  <a:srgbClr val="000000"/>
                </a:solidFill>
                <a:latin typeface="Trebuchet MS" panose="020B0603020202020204" pitchFamily="34" charset="0"/>
              </a:rPr>
              <a:t>Timing is everything. </a:t>
            </a:r>
            <a:r>
              <a:rPr lang="en-US" altLang="en-US" kern="0" dirty="0">
                <a:solidFill>
                  <a:srgbClr val="000000"/>
                </a:solidFill>
                <a:latin typeface="Trebuchet MS" panose="020B0603020202020204" pitchFamily="34" charset="0"/>
              </a:rPr>
              <a:t>Let reviewers know </a:t>
            </a:r>
            <a:r>
              <a:rPr lang="en-US" altLang="en-US" b="1" kern="0" dirty="0">
                <a:solidFill>
                  <a:srgbClr val="000000"/>
                </a:solidFill>
                <a:latin typeface="Trebuchet MS" panose="020B0603020202020204" pitchFamily="34" charset="0"/>
              </a:rPr>
              <a:t>WHEN </a:t>
            </a:r>
            <a:r>
              <a:rPr lang="en-US" altLang="en-US" kern="0" dirty="0">
                <a:solidFill>
                  <a:srgbClr val="000000"/>
                </a:solidFill>
                <a:latin typeface="Trebuchet MS" panose="020B0603020202020204" pitchFamily="34" charset="0"/>
              </a:rPr>
              <a:t>you will be doing the things you plan to do.</a:t>
            </a:r>
          </a:p>
          <a:p>
            <a:pPr marL="0" indent="0">
              <a:buFont typeface="Arial" panose="020B0604020202020204" pitchFamily="34" charset="0"/>
              <a:buNone/>
              <a:defRPr/>
            </a:pPr>
            <a:endParaRPr lang="en-US" altLang="en-US" kern="0" dirty="0">
              <a:solidFill>
                <a:srgbClr val="000000"/>
              </a:solidFill>
              <a:latin typeface="Trebuchet MS" panose="020B0603020202020204" pitchFamily="34" charset="0"/>
            </a:endParaRPr>
          </a:p>
          <a:p>
            <a:pPr>
              <a:buFontTx/>
              <a:buChar char="•"/>
              <a:defRPr/>
            </a:pPr>
            <a:r>
              <a:rPr lang="en-US" altLang="en-US" b="1" kern="0" dirty="0">
                <a:solidFill>
                  <a:srgbClr val="000000"/>
                </a:solidFill>
                <a:latin typeface="Trebuchet MS" panose="020B0603020202020204" pitchFamily="34" charset="0"/>
              </a:rPr>
              <a:t>Involve other groups and people who can complement your skills.  </a:t>
            </a:r>
            <a:r>
              <a:rPr lang="en-US" altLang="en-US" kern="0" dirty="0">
                <a:solidFill>
                  <a:srgbClr val="000000"/>
                </a:solidFill>
                <a:latin typeface="Trebuchet MS" panose="020B0603020202020204" pitchFamily="34" charset="0"/>
              </a:rPr>
              <a:t>Pick cooperators carefully, and make sure each one has the skills you need, whether that’s research, marketing, outreach or another skill.</a:t>
            </a:r>
          </a:p>
          <a:p>
            <a:pPr marL="0" indent="0">
              <a:buFont typeface="Arial" panose="020B0604020202020204" pitchFamily="34" charset="0"/>
              <a:buNone/>
              <a:defRPr/>
            </a:pPr>
            <a:endParaRPr lang="en-US" dirty="0">
              <a:latin typeface="Trebuchet MS" panose="020B0603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10AE1-105C-FA3A-9EAD-5706072F6B0C}"/>
              </a:ext>
            </a:extLst>
          </p:cNvPr>
          <p:cNvSpPr>
            <a:spLocks noGrp="1"/>
          </p:cNvSpPr>
          <p:nvPr>
            <p:ph type="title"/>
          </p:nvPr>
        </p:nvSpPr>
        <p:spPr>
          <a:solidFill>
            <a:srgbClr val="92D050"/>
          </a:solidFill>
        </p:spPr>
        <p:txBody>
          <a:bodyPr>
            <a:normAutofit fontScale="90000"/>
          </a:bodyPr>
          <a:lstStyle/>
          <a:p>
            <a:pPr>
              <a:defRPr/>
            </a:pPr>
            <a:br>
              <a:rPr lang="en-US" kern="0" dirty="0">
                <a:solidFill>
                  <a:srgbClr val="000000"/>
                </a:solidFill>
                <a:latin typeface="Arial"/>
                <a:ea typeface="+mn-ea"/>
                <a:cs typeface="+mn-cs"/>
              </a:rPr>
            </a:br>
            <a:r>
              <a:rPr lang="en-US" kern="0" dirty="0">
                <a:solidFill>
                  <a:srgbClr val="000000"/>
                </a:solidFill>
                <a:latin typeface="Georgia" panose="02040502050405020303" pitchFamily="18" charset="0"/>
                <a:ea typeface="+mn-ea"/>
                <a:cs typeface="+mn-cs"/>
              </a:rPr>
              <a:t>Grant Writing Basics: top ten tips</a:t>
            </a:r>
            <a:br>
              <a:rPr lang="en-US" kern="0" dirty="0">
                <a:solidFill>
                  <a:srgbClr val="000000"/>
                </a:solidFill>
                <a:latin typeface="Georgia" panose="02040502050405020303" pitchFamily="18" charset="0"/>
                <a:ea typeface="+mn-ea"/>
                <a:cs typeface="+mn-cs"/>
              </a:rPr>
            </a:br>
            <a:endParaRPr lang="en-US" dirty="0">
              <a:latin typeface="Georgia" panose="02040502050405020303" pitchFamily="18" charset="0"/>
            </a:endParaRPr>
          </a:p>
        </p:txBody>
      </p:sp>
      <p:sp>
        <p:nvSpPr>
          <p:cNvPr id="3" name="Content Placeholder 2">
            <a:extLst>
              <a:ext uri="{FF2B5EF4-FFF2-40B4-BE49-F238E27FC236}">
                <a16:creationId xmlns:a16="http://schemas.microsoft.com/office/drawing/2014/main" id="{88C2B239-CCC0-D847-9719-5BFA13CEE1F2}"/>
              </a:ext>
            </a:extLst>
          </p:cNvPr>
          <p:cNvSpPr>
            <a:spLocks noGrp="1"/>
          </p:cNvSpPr>
          <p:nvPr>
            <p:ph sz="half" idx="1"/>
          </p:nvPr>
        </p:nvSpPr>
        <p:spPr>
          <a:xfrm>
            <a:off x="304800" y="1600200"/>
            <a:ext cx="8458200" cy="4525963"/>
          </a:xfrm>
        </p:spPr>
        <p:txBody>
          <a:bodyPr>
            <a:normAutofit fontScale="92500" lnSpcReduction="20000"/>
          </a:bodyPr>
          <a:lstStyle/>
          <a:p>
            <a:pPr>
              <a:buFontTx/>
              <a:buChar char="•"/>
              <a:defRPr/>
            </a:pPr>
            <a:r>
              <a:rPr lang="en-US" altLang="en-US" sz="3200" b="1" kern="0" dirty="0">
                <a:solidFill>
                  <a:srgbClr val="000000"/>
                </a:solidFill>
                <a:latin typeface="Trebuchet MS" panose="020B0603020202020204" pitchFamily="34" charset="0"/>
              </a:rPr>
              <a:t>Develop a clear outreach plan</a:t>
            </a:r>
            <a:r>
              <a:rPr lang="en-US" altLang="en-US" sz="3200" kern="0" dirty="0">
                <a:solidFill>
                  <a:srgbClr val="000000"/>
                </a:solidFill>
                <a:latin typeface="Trebuchet MS" panose="020B0603020202020204" pitchFamily="34" charset="0"/>
              </a:rPr>
              <a:t> to share what you learn from your project.  </a:t>
            </a:r>
          </a:p>
          <a:p>
            <a:pPr marL="0" indent="0">
              <a:buFont typeface="Arial" panose="020B0604020202020204" pitchFamily="34" charset="0"/>
              <a:buNone/>
              <a:defRPr/>
            </a:pPr>
            <a:endParaRPr lang="en-US" altLang="en-US" sz="3200" kern="0" dirty="0">
              <a:solidFill>
                <a:srgbClr val="000000"/>
              </a:solidFill>
              <a:latin typeface="Trebuchet MS" panose="020B0603020202020204" pitchFamily="34" charset="0"/>
            </a:endParaRPr>
          </a:p>
          <a:p>
            <a:pPr>
              <a:buFontTx/>
              <a:buChar char="•"/>
              <a:defRPr/>
            </a:pPr>
            <a:r>
              <a:rPr lang="en-US" altLang="en-US" sz="3200" b="1" kern="0" dirty="0">
                <a:solidFill>
                  <a:srgbClr val="000000"/>
                </a:solidFill>
                <a:latin typeface="Trebuchet MS" panose="020B0603020202020204" pitchFamily="34" charset="0"/>
              </a:rPr>
              <a:t>Develop a realistic budget. </a:t>
            </a:r>
            <a:r>
              <a:rPr lang="en-US" altLang="en-US" sz="3200" kern="0" dirty="0">
                <a:solidFill>
                  <a:srgbClr val="000000"/>
                </a:solidFill>
                <a:latin typeface="Trebuchet MS" panose="020B0603020202020204" pitchFamily="34" charset="0"/>
              </a:rPr>
              <a:t>Include a strong justification for each budget item.</a:t>
            </a:r>
          </a:p>
          <a:p>
            <a:pPr marL="0" indent="0">
              <a:buFont typeface="Arial" panose="020B0604020202020204" pitchFamily="34" charset="0"/>
              <a:buNone/>
              <a:defRPr/>
            </a:pPr>
            <a:endParaRPr lang="en-US" altLang="en-US" sz="3200" kern="0" dirty="0">
              <a:solidFill>
                <a:srgbClr val="000000"/>
              </a:solidFill>
              <a:latin typeface="Trebuchet MS" panose="020B0603020202020204" pitchFamily="34" charset="0"/>
            </a:endParaRPr>
          </a:p>
          <a:p>
            <a:pPr>
              <a:buFontTx/>
              <a:buChar char="•"/>
              <a:defRPr/>
            </a:pPr>
            <a:r>
              <a:rPr lang="en-US" altLang="en-US" sz="3200" b="1" kern="0" dirty="0">
                <a:solidFill>
                  <a:srgbClr val="000000"/>
                </a:solidFill>
                <a:latin typeface="Trebuchet MS" panose="020B0603020202020204" pitchFamily="34" charset="0"/>
              </a:rPr>
              <a:t>Follow directions.</a:t>
            </a:r>
            <a:r>
              <a:rPr lang="en-US" altLang="en-US" sz="3200" kern="0" dirty="0">
                <a:solidFill>
                  <a:srgbClr val="000000"/>
                </a:solidFill>
                <a:latin typeface="Trebuchet MS" panose="020B0603020202020204" pitchFamily="34" charset="0"/>
              </a:rPr>
              <a:t> Proposals can be disqualified if the applicant does not answer all questions or follow general format directions regarding word counts, etc.</a:t>
            </a:r>
          </a:p>
          <a:p>
            <a:pPr marL="0" indent="0">
              <a:buFont typeface="Arial" panose="020B0604020202020204" pitchFamily="34" charset="0"/>
              <a:buNone/>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D357C-DA9D-1656-722F-EAF3B4BD45E2}"/>
              </a:ext>
            </a:extLst>
          </p:cNvPr>
          <p:cNvSpPr>
            <a:spLocks noGrp="1"/>
          </p:cNvSpPr>
          <p:nvPr>
            <p:ph type="title"/>
          </p:nvPr>
        </p:nvSpPr>
        <p:spPr>
          <a:xfrm>
            <a:off x="0" y="0"/>
            <a:ext cx="9144000" cy="1295400"/>
          </a:xfrm>
          <a:solidFill>
            <a:schemeClr val="accent3">
              <a:lumMod val="75000"/>
            </a:schemeClr>
          </a:solidFill>
        </p:spPr>
        <p:txBody>
          <a:bodyPr>
            <a:normAutofit fontScale="90000"/>
          </a:bodyPr>
          <a:lstStyle/>
          <a:p>
            <a:pPr algn="l">
              <a:defRPr/>
            </a:pPr>
            <a:br>
              <a:rPr lang="en-US" sz="3100" b="1" dirty="0">
                <a:latin typeface="Georgia" panose="02040502050405020303" pitchFamily="18" charset="0"/>
              </a:rPr>
            </a:br>
            <a:r>
              <a:rPr lang="en-US" sz="3100" b="1" dirty="0">
                <a:latin typeface="Georgia" panose="02040502050405020303" pitchFamily="18" charset="0"/>
              </a:rPr>
              <a:t>Grant Writing Help: </a:t>
            </a:r>
            <a:r>
              <a:rPr lang="en-US" sz="2700" dirty="0">
                <a:latin typeface="Georgia" panose="02040502050405020303" pitchFamily="18" charset="0"/>
              </a:rPr>
              <a:t>Each NCR-SARE State has one or more State SARE Coordinators. Find your state coordinator here.</a:t>
            </a:r>
            <a:br>
              <a:rPr lang="en-US" sz="2700" dirty="0">
                <a:latin typeface="Georgia" panose="02040502050405020303" pitchFamily="18" charset="0"/>
              </a:rPr>
            </a:br>
            <a:endParaRPr lang="en-US" sz="2700" dirty="0">
              <a:latin typeface="Georgia" panose="02040502050405020303" pitchFamily="18" charset="0"/>
            </a:endParaRPr>
          </a:p>
        </p:txBody>
      </p:sp>
      <p:sp>
        <p:nvSpPr>
          <p:cNvPr id="26626" name="Content Placeholder 2">
            <a:extLst>
              <a:ext uri="{FF2B5EF4-FFF2-40B4-BE49-F238E27FC236}">
                <a16:creationId xmlns:a16="http://schemas.microsoft.com/office/drawing/2014/main" id="{DBB34B51-ACEE-E840-276C-80025D9A3B19}"/>
              </a:ext>
            </a:extLst>
          </p:cNvPr>
          <p:cNvSpPr>
            <a:spLocks noGrp="1" noChangeArrowheads="1"/>
          </p:cNvSpPr>
          <p:nvPr>
            <p:ph sz="half" idx="1"/>
          </p:nvPr>
        </p:nvSpPr>
        <p:spPr>
          <a:xfrm>
            <a:off x="457200" y="1600200"/>
            <a:ext cx="8458200" cy="4525963"/>
          </a:xfrm>
        </p:spPr>
        <p:txBody>
          <a:bodyPr/>
          <a:lstStyle/>
          <a:p>
            <a:pPr marL="0" indent="0">
              <a:buFont typeface="Arial" panose="020B0604020202020204" pitchFamily="34" charset="0"/>
              <a:buNone/>
            </a:pPr>
            <a:endParaRPr lang="en-US" altLang="en-US" sz="1200"/>
          </a:p>
          <a:p>
            <a:pPr marL="0" indent="0">
              <a:buFont typeface="Arial" panose="020B0604020202020204" pitchFamily="34" charset="0"/>
              <a:buNone/>
            </a:pPr>
            <a:endParaRPr lang="en-US" altLang="en-US"/>
          </a:p>
        </p:txBody>
      </p:sp>
      <p:pic>
        <p:nvPicPr>
          <p:cNvPr id="26627" name="Picture 5">
            <a:extLst>
              <a:ext uri="{FF2B5EF4-FFF2-40B4-BE49-F238E27FC236}">
                <a16:creationId xmlns:a16="http://schemas.microsoft.com/office/drawing/2014/main" id="{7720B377-929B-9A32-2F7B-2098DCCC012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275" y="1330325"/>
            <a:ext cx="9061450" cy="55276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ight Arrow 4">
            <a:extLst>
              <a:ext uri="{FF2B5EF4-FFF2-40B4-BE49-F238E27FC236}">
                <a16:creationId xmlns:a16="http://schemas.microsoft.com/office/drawing/2014/main" id="{63784926-3040-3A34-4738-494C8FEC6C1F}"/>
              </a:ext>
            </a:extLst>
          </p:cNvPr>
          <p:cNvSpPr/>
          <p:nvPr/>
        </p:nvSpPr>
        <p:spPr>
          <a:xfrm rot="14597094">
            <a:off x="7938294" y="2713832"/>
            <a:ext cx="917575" cy="3952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2ABE2-742F-74E6-E0A3-9635CE2B7D67}"/>
              </a:ext>
            </a:extLst>
          </p:cNvPr>
          <p:cNvSpPr>
            <a:spLocks noGrp="1"/>
          </p:cNvSpPr>
          <p:nvPr>
            <p:ph type="title"/>
          </p:nvPr>
        </p:nvSpPr>
        <p:spPr>
          <a:xfrm>
            <a:off x="2971800" y="0"/>
            <a:ext cx="6172200" cy="1752600"/>
          </a:xfrm>
          <a:solidFill>
            <a:schemeClr val="accent3">
              <a:lumMod val="75000"/>
            </a:schemeClr>
          </a:solidFill>
        </p:spPr>
        <p:txBody>
          <a:bodyPr>
            <a:normAutofit fontScale="90000"/>
          </a:bodyPr>
          <a:lstStyle/>
          <a:p>
            <a:pPr algn="l">
              <a:defRPr/>
            </a:pPr>
            <a:br>
              <a:rPr lang="en-US" dirty="0"/>
            </a:br>
            <a:r>
              <a:rPr lang="en-US" dirty="0"/>
              <a:t>More Grant Writing Help: </a:t>
            </a:r>
            <a:br>
              <a:rPr lang="en-US" dirty="0"/>
            </a:br>
            <a:r>
              <a:rPr lang="en-US" sz="2700" b="1" dirty="0"/>
              <a:t>Grants Advising for Farmers and Ranchers in the Midwest</a:t>
            </a:r>
            <a:br>
              <a:rPr lang="en-US" b="1" dirty="0"/>
            </a:br>
            <a:endParaRPr lang="en-US" dirty="0"/>
          </a:p>
        </p:txBody>
      </p:sp>
      <p:sp>
        <p:nvSpPr>
          <p:cNvPr id="3" name="Content Placeholder 2">
            <a:extLst>
              <a:ext uri="{FF2B5EF4-FFF2-40B4-BE49-F238E27FC236}">
                <a16:creationId xmlns:a16="http://schemas.microsoft.com/office/drawing/2014/main" id="{48706404-0D47-DAE8-4A2A-2974DB730B4D}"/>
              </a:ext>
            </a:extLst>
          </p:cNvPr>
          <p:cNvSpPr>
            <a:spLocks noGrp="1"/>
          </p:cNvSpPr>
          <p:nvPr>
            <p:ph sz="half" idx="1"/>
          </p:nvPr>
        </p:nvSpPr>
        <p:spPr>
          <a:xfrm>
            <a:off x="228600" y="1295400"/>
            <a:ext cx="2286000" cy="5410200"/>
          </a:xfrm>
        </p:spPr>
        <p:txBody>
          <a:bodyPr>
            <a:normAutofit/>
          </a:bodyPr>
          <a:lstStyle/>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a:defRPr/>
            </a:pPr>
            <a:endParaRPr lang="en-US" dirty="0"/>
          </a:p>
        </p:txBody>
      </p:sp>
      <p:pic>
        <p:nvPicPr>
          <p:cNvPr id="28675" name="Picture 2">
            <a:extLst>
              <a:ext uri="{FF2B5EF4-FFF2-40B4-BE49-F238E27FC236}">
                <a16:creationId xmlns:a16="http://schemas.microsoft.com/office/drawing/2014/main" id="{0FC8B73D-A21B-8258-35F1-325D8B7B9F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595313"/>
            <a:ext cx="16478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Rectangle 5">
            <a:extLst>
              <a:ext uri="{FF2B5EF4-FFF2-40B4-BE49-F238E27FC236}">
                <a16:creationId xmlns:a16="http://schemas.microsoft.com/office/drawing/2014/main" id="{877D7A10-432E-E973-590B-8962C43F8BAB}"/>
              </a:ext>
            </a:extLst>
          </p:cNvPr>
          <p:cNvSpPr>
            <a:spLocks noChangeArrowheads="1"/>
          </p:cNvSpPr>
          <p:nvPr/>
        </p:nvSpPr>
        <p:spPr bwMode="auto">
          <a:xfrm>
            <a:off x="1295400" y="2070100"/>
            <a:ext cx="6705600" cy="4092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tabLst>
                <a:tab pos="-914400" algn="l"/>
                <a:tab pos="4572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914400" algn="l"/>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914400" algn="l"/>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914400" algn="l"/>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914400" algn="l"/>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 pos="457200" algn="l"/>
              </a:tabLst>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US" altLang="en-US" sz="2000">
                <a:latin typeface="Times New Roman" panose="02020603050405020304" pitchFamily="18" charset="0"/>
                <a:cs typeface="Times New Roman" panose="02020603050405020304" pitchFamily="18" charset="0"/>
              </a:rPr>
              <a:t>Michael Fields Agricultural Institute (MFAI) provides </a:t>
            </a:r>
            <a:r>
              <a:rPr lang="en-US" altLang="en-US" sz="2000" b="1">
                <a:solidFill>
                  <a:srgbClr val="FF0000"/>
                </a:solidFill>
                <a:latin typeface="Times New Roman" panose="02020603050405020304" pitchFamily="18" charset="0"/>
                <a:cs typeface="Times New Roman" panose="02020603050405020304" pitchFamily="18" charset="0"/>
              </a:rPr>
              <a:t>free</a:t>
            </a:r>
            <a:r>
              <a:rPr lang="en-US" altLang="en-US" sz="2000">
                <a:latin typeface="Times New Roman" panose="02020603050405020304" pitchFamily="18" charset="0"/>
                <a:cs typeface="Times New Roman" panose="02020603050405020304" pitchFamily="18" charset="0"/>
              </a:rPr>
              <a:t> Grants Advising services to farmers and ranchers applying for NCR-SARE Farmer Rancher Grants. MFAI Grants Advising services are open to all Midwestern farmers, agricultural entrepreneurs and institutions and include help applying to non-SARE grant programs, as well as loan, and cost-share programs of state, federal, and private sources. </a:t>
            </a:r>
          </a:p>
          <a:p>
            <a:pPr>
              <a:spcBef>
                <a:spcPct val="0"/>
              </a:spcBef>
              <a:buFont typeface="Arial" panose="020B0604020202020204" pitchFamily="34" charset="0"/>
              <a:buNone/>
            </a:pPr>
            <a:endParaRPr lang="en-US" altLang="en-US" sz="2000">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None/>
            </a:pPr>
            <a:r>
              <a:rPr lang="en-US" altLang="en-US" sz="2000" b="1">
                <a:latin typeface="Times New Roman" panose="02020603050405020304" pitchFamily="18" charset="0"/>
                <a:cs typeface="Times New Roman" panose="02020603050405020304" pitchFamily="18" charset="0"/>
              </a:rPr>
              <a:t>For help, contact MFAI Grants Advisor, Wren Almitra at: </a:t>
            </a:r>
            <a:r>
              <a:rPr lang="en-US" altLang="en-US" sz="2000" b="1" u="sng">
                <a:solidFill>
                  <a:srgbClr val="0000FF"/>
                </a:solidFill>
                <a:latin typeface="Times New Roman" panose="02020603050405020304" pitchFamily="18" charset="0"/>
                <a:cs typeface="Times New Roman" panose="02020603050405020304" pitchFamily="18" charset="0"/>
                <a:hlinkClick r:id="rId4"/>
              </a:rPr>
              <a:t>grants@michaelfields.org</a:t>
            </a:r>
            <a:r>
              <a:rPr lang="en-US" altLang="en-US" sz="2000" b="1">
                <a:latin typeface="Times New Roman" panose="02020603050405020304" pitchFamily="18" charset="0"/>
                <a:cs typeface="Times New Roman" panose="02020603050405020304" pitchFamily="18" charset="0"/>
              </a:rPr>
              <a:t> or 719-318-7936.  </a:t>
            </a:r>
          </a:p>
          <a:p>
            <a:pPr>
              <a:spcBef>
                <a:spcPct val="0"/>
              </a:spcBef>
              <a:buFontTx/>
              <a:buNone/>
            </a:pPr>
            <a:endParaRPr lang="en-US" altLang="en-US" sz="2000">
              <a:latin typeface="Times New Roman" panose="02020603050405020304" pitchFamily="18" charset="0"/>
              <a:cs typeface="Times New Roman" panose="02020603050405020304" pitchFamily="18" charset="0"/>
            </a:endParaRPr>
          </a:p>
          <a:p>
            <a:pPr>
              <a:spcBef>
                <a:spcPct val="0"/>
              </a:spcBef>
              <a:buFontTx/>
              <a:buNone/>
            </a:pPr>
            <a:r>
              <a:rPr lang="en-US" altLang="en-US" sz="2000">
                <a:latin typeface="Times New Roman" panose="02020603050405020304" pitchFamily="18" charset="0"/>
                <a:cs typeface="Times New Roman" panose="02020603050405020304" pitchFamily="18" charset="0"/>
              </a:rPr>
              <a:t>For more information see: </a:t>
            </a:r>
          </a:p>
          <a:p>
            <a:pPr>
              <a:spcBef>
                <a:spcPct val="0"/>
              </a:spcBef>
              <a:buFontTx/>
              <a:buNone/>
            </a:pPr>
            <a:r>
              <a:rPr lang="en-US" altLang="en-US" sz="2000" u="sng">
                <a:solidFill>
                  <a:srgbClr val="0000FF"/>
                </a:solidFill>
                <a:latin typeface="Times New Roman" panose="02020603050405020304" pitchFamily="18" charset="0"/>
                <a:cs typeface="Times New Roman" panose="02020603050405020304" pitchFamily="18" charset="0"/>
                <a:hlinkClick r:id="rId5"/>
              </a:rPr>
              <a:t>http://www.michaelfields.org/grant-advising-resources/</a:t>
            </a:r>
            <a:r>
              <a:rPr lang="en-US" altLang="en-US" sz="2000">
                <a:latin typeface="Times New Roman" panose="02020603050405020304" pitchFamily="18" charset="0"/>
                <a:cs typeface="Times New Roman" panose="02020603050405020304" pitchFamily="18"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a:extLst>
              <a:ext uri="{FF2B5EF4-FFF2-40B4-BE49-F238E27FC236}">
                <a16:creationId xmlns:a16="http://schemas.microsoft.com/office/drawing/2014/main" id="{0B0E24BD-A247-45FB-C8F3-790B84D3694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25854" y="61879"/>
            <a:ext cx="8577762" cy="55007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2B3A05-3265-4135-3147-D7395C5FB9A9}"/>
              </a:ext>
            </a:extLst>
          </p:cNvPr>
          <p:cNvSpPr txBox="1"/>
          <p:nvPr/>
        </p:nvSpPr>
        <p:spPr>
          <a:xfrm>
            <a:off x="0" y="5657671"/>
            <a:ext cx="9118146" cy="1200329"/>
          </a:xfrm>
          <a:prstGeom prst="rect">
            <a:avLst/>
          </a:prstGeom>
          <a:noFill/>
          <a:ln w="12700">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Click on “Learn more” to see the Call for Proposals. It contains important instructions.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Click on “Apply Now” when you have read the instructions and are ready to start your online grant application.</a:t>
            </a:r>
          </a:p>
        </p:txBody>
      </p:sp>
      <p:pic>
        <p:nvPicPr>
          <p:cNvPr id="10" name="Picture 9">
            <a:extLst>
              <a:ext uri="{FF2B5EF4-FFF2-40B4-BE49-F238E27FC236}">
                <a16:creationId xmlns:a16="http://schemas.microsoft.com/office/drawing/2014/main" id="{B9523074-33A3-6B34-4ABC-4E89DB40888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592604" y="2209800"/>
            <a:ext cx="7984645" cy="3352800"/>
          </a:xfrm>
          <a:prstGeom prst="rect">
            <a:avLst/>
          </a:prstGeom>
          <a:ln>
            <a:noFill/>
          </a:ln>
          <a:extLst>
            <a:ext uri="{53640926-AAD7-44D8-BBD7-CCE9431645EC}">
              <a14:shadowObscured xmlns:a14="http://schemas.microsoft.com/office/drawing/2010/main"/>
            </a:ext>
          </a:extLst>
        </p:spPr>
      </p:pic>
      <p:sp>
        <p:nvSpPr>
          <p:cNvPr id="3" name="Right Arrow 2">
            <a:extLst>
              <a:ext uri="{FF2B5EF4-FFF2-40B4-BE49-F238E27FC236}">
                <a16:creationId xmlns:a16="http://schemas.microsoft.com/office/drawing/2014/main" id="{86275B61-7F69-9CCD-F327-5EA8B79BF3BC}"/>
              </a:ext>
            </a:extLst>
          </p:cNvPr>
          <p:cNvSpPr/>
          <p:nvPr/>
        </p:nvSpPr>
        <p:spPr>
          <a:xfrm rot="10403593">
            <a:off x="1766217" y="5049078"/>
            <a:ext cx="822325" cy="2841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a:extLst>
              <a:ext uri="{FF2B5EF4-FFF2-40B4-BE49-F238E27FC236}">
                <a16:creationId xmlns:a16="http://schemas.microsoft.com/office/drawing/2014/main" id="{2E91E085-053C-E44C-0290-15DD8137776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256" y="30480"/>
            <a:ext cx="9107487" cy="56610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ight Arrow 3">
            <a:extLst>
              <a:ext uri="{FF2B5EF4-FFF2-40B4-BE49-F238E27FC236}">
                <a16:creationId xmlns:a16="http://schemas.microsoft.com/office/drawing/2014/main" id="{2BC66B23-8E04-7C48-D27B-D718FECCB5B7}"/>
              </a:ext>
            </a:extLst>
          </p:cNvPr>
          <p:cNvSpPr/>
          <p:nvPr/>
        </p:nvSpPr>
        <p:spPr>
          <a:xfrm rot="19265730">
            <a:off x="5174060" y="5360893"/>
            <a:ext cx="1795123" cy="3673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2" name="TextBox 1">
            <a:extLst>
              <a:ext uri="{FF2B5EF4-FFF2-40B4-BE49-F238E27FC236}">
                <a16:creationId xmlns:a16="http://schemas.microsoft.com/office/drawing/2014/main" id="{3B53B52E-3C30-58B3-64DD-ABCEA6173E9E}"/>
              </a:ext>
            </a:extLst>
          </p:cNvPr>
          <p:cNvSpPr txBox="1"/>
          <p:nvPr/>
        </p:nvSpPr>
        <p:spPr>
          <a:xfrm>
            <a:off x="1066799" y="6248400"/>
            <a:ext cx="7010400" cy="369332"/>
          </a:xfrm>
          <a:prstGeom prst="rect">
            <a:avLst/>
          </a:prstGeom>
          <a:noFill/>
          <a:ln w="12700">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First, download the current Call for Proposals and read the instructions.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7B129E-B4A9-6D59-E244-E13D8AEEE848}"/>
              </a:ext>
            </a:extLst>
          </p:cNvPr>
          <p:cNvSpPr txBox="1"/>
          <p:nvPr/>
        </p:nvSpPr>
        <p:spPr>
          <a:xfrm>
            <a:off x="381000" y="838200"/>
            <a:ext cx="1981200" cy="2031325"/>
          </a:xfrm>
          <a:prstGeom prst="rect">
            <a:avLst/>
          </a:prstGeom>
          <a:noFill/>
          <a:ln w="12700">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Read the Call for Proposals before starting a grant application. It contains instructions and helpful tips.</a:t>
            </a:r>
          </a:p>
        </p:txBody>
      </p:sp>
      <p:pic>
        <p:nvPicPr>
          <p:cNvPr id="4" name="Picture 3">
            <a:extLst>
              <a:ext uri="{FF2B5EF4-FFF2-40B4-BE49-F238E27FC236}">
                <a16:creationId xmlns:a16="http://schemas.microsoft.com/office/drawing/2014/main" id="{448ACD3B-FE14-0D60-2977-DAE1FDD3CA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2803853" y="14304"/>
            <a:ext cx="6340147" cy="6843696"/>
          </a:xfrm>
          <a:prstGeom prst="rect">
            <a:avLst/>
          </a:prstGeom>
          <a:ln w="38100">
            <a:solidFill>
              <a:schemeClr val="tx1"/>
            </a:solidFill>
          </a:ln>
          <a:extLst>
            <a:ext uri="{53640926-AAD7-44D8-BBD7-CCE9431645EC}">
              <a14:shadowObscured xmlns:a14="http://schemas.microsoft.com/office/drawing/2010/main"/>
            </a:ext>
          </a:extLst>
        </p:spPr>
      </p:pic>
      <p:sp>
        <p:nvSpPr>
          <p:cNvPr id="5" name="Right Arrow 1">
            <a:extLst>
              <a:ext uri="{FF2B5EF4-FFF2-40B4-BE49-F238E27FC236}">
                <a16:creationId xmlns:a16="http://schemas.microsoft.com/office/drawing/2014/main" id="{9BAC1D1D-EA53-DDF6-7398-7B1E06918419}"/>
              </a:ext>
            </a:extLst>
          </p:cNvPr>
          <p:cNvSpPr/>
          <p:nvPr/>
        </p:nvSpPr>
        <p:spPr>
          <a:xfrm rot="9282215">
            <a:off x="6728390" y="2739908"/>
            <a:ext cx="611188" cy="24382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a:extLst>
              <a:ext uri="{FF2B5EF4-FFF2-40B4-BE49-F238E27FC236}">
                <a16:creationId xmlns:a16="http://schemas.microsoft.com/office/drawing/2014/main" id="{1ACE1696-5680-A476-5CB6-EC215B53621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877" y="26096"/>
            <a:ext cx="8382000" cy="5334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7" name="Right Arrow 2">
            <a:extLst>
              <a:ext uri="{FF2B5EF4-FFF2-40B4-BE49-F238E27FC236}">
                <a16:creationId xmlns:a16="http://schemas.microsoft.com/office/drawing/2014/main" id="{B415BFE1-4AC8-8034-7A9B-BBB98C265631}"/>
              </a:ext>
            </a:extLst>
          </p:cNvPr>
          <p:cNvSpPr>
            <a:spLocks noChangeArrowheads="1"/>
          </p:cNvSpPr>
          <p:nvPr>
            <p:custDataLst>
              <p:tags r:id="rId1"/>
            </p:custDataLst>
          </p:nvPr>
        </p:nvSpPr>
        <p:spPr bwMode="auto">
          <a:xfrm rot="12333531">
            <a:off x="935512" y="4360687"/>
            <a:ext cx="480275" cy="206804"/>
          </a:xfrm>
          <a:prstGeom prst="rightArrow">
            <a:avLst>
              <a:gd name="adj1" fmla="val 50000"/>
              <a:gd name="adj2" fmla="val 47545"/>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altLang="en-US" sz="4000" b="0" i="0" u="none" strike="noStrike" kern="1200" cap="none" spc="0" normalizeH="0" baseline="0" noProof="0">
              <a:ln>
                <a:noFill/>
              </a:ln>
              <a:solidFill>
                <a:srgbClr val="000000"/>
              </a:solidFill>
              <a:effectLst/>
              <a:uLnTx/>
              <a:uFillTx/>
              <a:latin typeface="Trebuchet MS" panose="020B0703020202090204" pitchFamily="34" charset="0"/>
              <a:ea typeface="+mn-ea"/>
              <a:cs typeface="Arial" panose="020B0604020202020204" pitchFamily="34" charset="0"/>
            </a:endParaRPr>
          </a:p>
        </p:txBody>
      </p:sp>
      <p:sp>
        <p:nvSpPr>
          <p:cNvPr id="26628" name="Right Arrow 5">
            <a:extLst>
              <a:ext uri="{FF2B5EF4-FFF2-40B4-BE49-F238E27FC236}">
                <a16:creationId xmlns:a16="http://schemas.microsoft.com/office/drawing/2014/main" id="{C5E14F9E-F946-040B-2315-548BEC316FB2}"/>
              </a:ext>
            </a:extLst>
          </p:cNvPr>
          <p:cNvSpPr>
            <a:spLocks noChangeArrowheads="1"/>
          </p:cNvSpPr>
          <p:nvPr>
            <p:custDataLst>
              <p:tags r:id="rId2"/>
            </p:custDataLst>
          </p:nvPr>
        </p:nvSpPr>
        <p:spPr bwMode="auto">
          <a:xfrm rot="11873416">
            <a:off x="783089" y="177215"/>
            <a:ext cx="897812" cy="359956"/>
          </a:xfrm>
          <a:prstGeom prst="rightArrow">
            <a:avLst>
              <a:gd name="adj1" fmla="val 50000"/>
              <a:gd name="adj2" fmla="val 49850"/>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altLang="en-US" sz="4000" b="0" i="0" u="none" strike="noStrike" kern="1200" cap="none" spc="0" normalizeH="0" baseline="0" noProof="0">
              <a:ln>
                <a:noFill/>
              </a:ln>
              <a:solidFill>
                <a:srgbClr val="000000"/>
              </a:solidFill>
              <a:effectLst/>
              <a:uLnTx/>
              <a:uFillTx/>
              <a:latin typeface="Trebuchet MS" panose="020B070302020209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EEC1A907-4B8F-0E8E-6D6A-29353DAACA2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5235880" y="3505309"/>
            <a:ext cx="3886199" cy="3323463"/>
          </a:xfrm>
          <a:prstGeom prst="rect">
            <a:avLst/>
          </a:prstGeom>
          <a:ln w="38100">
            <a:solidFill>
              <a:schemeClr val="tx1"/>
            </a:solid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D9716F5B-5424-1ECB-2575-89673C6D6C56}"/>
              </a:ext>
            </a:extLst>
          </p:cNvPr>
          <p:cNvPicPr>
            <a:picLocks noChangeAspect="1"/>
          </p:cNvPicPr>
          <p:nvPr/>
        </p:nvPicPr>
        <p:blipFill>
          <a:blip r:embed="rId7"/>
          <a:stretch>
            <a:fillRect/>
          </a:stretch>
        </p:blipFill>
        <p:spPr>
          <a:xfrm>
            <a:off x="6944262" y="5479757"/>
            <a:ext cx="469433" cy="317019"/>
          </a:xfrm>
          <a:prstGeom prst="rect">
            <a:avLst/>
          </a:prstGeom>
        </p:spPr>
      </p:pic>
      <p:sp>
        <p:nvSpPr>
          <p:cNvPr id="4" name="TextBox 3">
            <a:extLst>
              <a:ext uri="{FF2B5EF4-FFF2-40B4-BE49-F238E27FC236}">
                <a16:creationId xmlns:a16="http://schemas.microsoft.com/office/drawing/2014/main" id="{72DEA399-AC87-0844-B70A-D256ACB43454}"/>
              </a:ext>
            </a:extLst>
          </p:cNvPr>
          <p:cNvSpPr txBox="1"/>
          <p:nvPr/>
        </p:nvSpPr>
        <p:spPr>
          <a:xfrm>
            <a:off x="283402" y="5494269"/>
            <a:ext cx="4648200" cy="1200329"/>
          </a:xfrm>
          <a:prstGeom prst="rect">
            <a:avLst/>
          </a:prstGeom>
          <a:noFill/>
          <a:ln w="12700">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If you are new to the SARE Grant Management System, click on “Create an account” to get started. You can do this on the project.sare.org homepage, or by clicking on “Apply Now.”</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279DF7-AEB7-2E98-7D7C-3F166C2B87A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bwMode="auto">
          <a:xfrm>
            <a:off x="2621552" y="-32485"/>
            <a:ext cx="6522448" cy="6890485"/>
          </a:xfrm>
          <a:prstGeom prst="rect">
            <a:avLst/>
          </a:prstGeom>
          <a:ln w="38100">
            <a:solidFill>
              <a:schemeClr val="tx1"/>
            </a:solid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75D47A7E-3799-FAD6-BB2B-0109418F546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bwMode="auto">
          <a:xfrm>
            <a:off x="0" y="5029200"/>
            <a:ext cx="7315200" cy="1828800"/>
          </a:xfrm>
          <a:prstGeom prst="rect">
            <a:avLst/>
          </a:prstGeom>
          <a:ln w="38100">
            <a:solidFill>
              <a:schemeClr val="tx1"/>
            </a:solidFill>
          </a:ln>
          <a:extLst>
            <a:ext uri="{53640926-AAD7-44D8-BBD7-CCE9431645EC}">
              <a14:shadowObscured xmlns:a14="http://schemas.microsoft.com/office/drawing/2010/main"/>
            </a:ext>
          </a:extLst>
        </p:spPr>
      </p:pic>
      <p:sp>
        <p:nvSpPr>
          <p:cNvPr id="50178" name="Right Arrow 4">
            <a:extLst>
              <a:ext uri="{FF2B5EF4-FFF2-40B4-BE49-F238E27FC236}">
                <a16:creationId xmlns:a16="http://schemas.microsoft.com/office/drawing/2014/main" id="{F4D34BDC-D92D-8F4F-9E25-4B0F210A8988}"/>
              </a:ext>
            </a:extLst>
          </p:cNvPr>
          <p:cNvSpPr>
            <a:spLocks noChangeArrowheads="1"/>
          </p:cNvSpPr>
          <p:nvPr>
            <p:custDataLst>
              <p:tags r:id="rId2"/>
            </p:custDataLst>
          </p:nvPr>
        </p:nvSpPr>
        <p:spPr bwMode="auto">
          <a:xfrm rot="10174758">
            <a:off x="1088523" y="5960733"/>
            <a:ext cx="1041059" cy="335134"/>
          </a:xfrm>
          <a:prstGeom prst="rightArrow">
            <a:avLst>
              <a:gd name="adj1" fmla="val 50000"/>
              <a:gd name="adj2" fmla="val 49550"/>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altLang="en-US" sz="4000" b="0" i="0" u="none" strike="noStrike" kern="1200" cap="none" spc="0" normalizeH="0" baseline="0" noProof="0">
              <a:ln>
                <a:noFill/>
              </a:ln>
              <a:solidFill>
                <a:srgbClr val="000000"/>
              </a:solidFill>
              <a:effectLst/>
              <a:uLnTx/>
              <a:uFillTx/>
              <a:latin typeface="Trebuchet MS" panose="020B0703020202090204" pitchFamily="34" charset="0"/>
              <a:ea typeface="+mn-ea"/>
              <a:cs typeface="Arial" panose="020B0604020202020204" pitchFamily="34" charset="0"/>
            </a:endParaRPr>
          </a:p>
        </p:txBody>
      </p:sp>
      <p:sp>
        <p:nvSpPr>
          <p:cNvPr id="6" name="Arrow: Right 5">
            <a:extLst>
              <a:ext uri="{FF2B5EF4-FFF2-40B4-BE49-F238E27FC236}">
                <a16:creationId xmlns:a16="http://schemas.microsoft.com/office/drawing/2014/main" id="{BA9727A9-E864-0CA9-8015-52448B9E4DB1}"/>
              </a:ext>
            </a:extLst>
          </p:cNvPr>
          <p:cNvSpPr/>
          <p:nvPr/>
        </p:nvSpPr>
        <p:spPr>
          <a:xfrm rot="10270862">
            <a:off x="6419515" y="1587458"/>
            <a:ext cx="978408" cy="31958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5121BAB6-3D61-0926-D36F-92E6BB744534}"/>
              </a:ext>
            </a:extLst>
          </p:cNvPr>
          <p:cNvSpPr txBox="1"/>
          <p:nvPr/>
        </p:nvSpPr>
        <p:spPr>
          <a:xfrm>
            <a:off x="320176" y="450913"/>
            <a:ext cx="1981200" cy="2585323"/>
          </a:xfrm>
          <a:prstGeom prst="rect">
            <a:avLst/>
          </a:prstGeom>
          <a:noFill/>
          <a:ln w="12700">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Fill in the Applicant Registration information, then click on “Register.” The email you list is where we will send notifications from the SARE system. </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a:extLst>
              <a:ext uri="{FF2B5EF4-FFF2-40B4-BE49-F238E27FC236}">
                <a16:creationId xmlns:a16="http://schemas.microsoft.com/office/drawing/2014/main" id="{4559A920-176B-FCB3-5EAA-F30ABFBA96F3}"/>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87312" y="461010"/>
            <a:ext cx="8969375" cy="2952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2" name="Right Arrow 4">
            <a:extLst>
              <a:ext uri="{FF2B5EF4-FFF2-40B4-BE49-F238E27FC236}">
                <a16:creationId xmlns:a16="http://schemas.microsoft.com/office/drawing/2014/main" id="{A14D5EC7-B9C1-FA9E-FDB1-1EF58DF02019}"/>
              </a:ext>
            </a:extLst>
          </p:cNvPr>
          <p:cNvSpPr>
            <a:spLocks noChangeArrowheads="1"/>
          </p:cNvSpPr>
          <p:nvPr>
            <p:custDataLst>
              <p:tags r:id="rId2"/>
            </p:custDataLst>
          </p:nvPr>
        </p:nvSpPr>
        <p:spPr bwMode="auto">
          <a:xfrm rot="10309791">
            <a:off x="2910152" y="3040550"/>
            <a:ext cx="977900" cy="274638"/>
          </a:xfrm>
          <a:prstGeom prst="rightArrow">
            <a:avLst>
              <a:gd name="adj1" fmla="val 50000"/>
              <a:gd name="adj2" fmla="val 49883"/>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FCB4EE1-5BF4-C959-CA65-8C9BF970FF30}"/>
              </a:ext>
            </a:extLst>
          </p:cNvPr>
          <p:cNvPicPr>
            <a:picLocks noChangeAspect="1"/>
          </p:cNvPicPr>
          <p:nvPr/>
        </p:nvPicPr>
        <p:blipFill>
          <a:blip r:embed="rId6"/>
          <a:stretch>
            <a:fillRect/>
          </a:stretch>
        </p:blipFill>
        <p:spPr>
          <a:xfrm>
            <a:off x="1524000" y="4724400"/>
            <a:ext cx="5846571" cy="768163"/>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G:\BBE\SARE\Photos\Photos\Photos With Consent Forms\Photos of Mtgs and Conf by Staff Members\SARE Fellows Meeting in Ohio, photos by Sean McGovern\IMG_4393.JPG">
            <a:extLst>
              <a:ext uri="{FF2B5EF4-FFF2-40B4-BE49-F238E27FC236}">
                <a16:creationId xmlns:a16="http://schemas.microsoft.com/office/drawing/2014/main" id="{24746533-23B5-9A40-936D-26895B61B313}"/>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941763" y="0"/>
            <a:ext cx="5216525"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C529636-B4CB-E276-01ED-98F906A9093A}"/>
              </a:ext>
            </a:extLst>
          </p:cNvPr>
          <p:cNvSpPr txBox="1"/>
          <p:nvPr>
            <p:custDataLst>
              <p:tags r:id="rId2"/>
            </p:custDataLst>
          </p:nvPr>
        </p:nvSpPr>
        <p:spPr>
          <a:xfrm>
            <a:off x="4727575" y="7461250"/>
            <a:ext cx="1676400" cy="230188"/>
          </a:xfrm>
          <a:prstGeom prst="rect">
            <a:avLst/>
          </a:prstGeom>
          <a:noFill/>
        </p:spPr>
        <p:txBody>
          <a:bodyPr>
            <a:spAutoFit/>
          </a:bodyPr>
          <a:lstStyle/>
          <a:p>
            <a:pPr eaLnBrk="1" fontAlgn="auto" hangingPunct="1">
              <a:spcBef>
                <a:spcPts val="0"/>
              </a:spcBef>
              <a:spcAft>
                <a:spcPts val="0"/>
              </a:spcAft>
              <a:defRPr/>
            </a:pPr>
            <a:r>
              <a:rPr lang="en-US" sz="900" dirty="0">
                <a:solidFill>
                  <a:schemeClr val="tx1">
                    <a:lumMod val="85000"/>
                    <a:lumOff val="15000"/>
                  </a:schemeClr>
                </a:solidFill>
                <a:latin typeface="+mn-lt"/>
              </a:rPr>
              <a:t>photo credit: Abram Kaplan</a:t>
            </a:r>
          </a:p>
        </p:txBody>
      </p:sp>
      <p:sp>
        <p:nvSpPr>
          <p:cNvPr id="6147" name="Rectangle 41">
            <a:extLst>
              <a:ext uri="{FF2B5EF4-FFF2-40B4-BE49-F238E27FC236}">
                <a16:creationId xmlns:a16="http://schemas.microsoft.com/office/drawing/2014/main" id="{80B03B14-1FBE-2AC3-E5D6-AFDEAA225A5F}"/>
              </a:ext>
            </a:extLst>
          </p:cNvPr>
          <p:cNvSpPr>
            <a:spLocks noChangeArrowheads="1"/>
          </p:cNvSpPr>
          <p:nvPr>
            <p:custDataLst>
              <p:tags r:id="rId3"/>
            </p:custDataLst>
          </p:nvPr>
        </p:nvSpPr>
        <p:spPr bwMode="auto">
          <a:xfrm>
            <a:off x="0" y="0"/>
            <a:ext cx="4727575" cy="1571625"/>
          </a:xfrm>
          <a:prstGeom prst="rect">
            <a:avLst/>
          </a:prstGeom>
          <a:solidFill>
            <a:srgbClr val="BF7D1B"/>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1800"/>
          </a:p>
        </p:txBody>
      </p:sp>
      <p:sp>
        <p:nvSpPr>
          <p:cNvPr id="2" name="Title 1">
            <a:extLst>
              <a:ext uri="{FF2B5EF4-FFF2-40B4-BE49-F238E27FC236}">
                <a16:creationId xmlns:a16="http://schemas.microsoft.com/office/drawing/2014/main" id="{8A01705C-7B79-2BE1-E406-EA37FB0FEDA2}"/>
              </a:ext>
            </a:extLst>
          </p:cNvPr>
          <p:cNvSpPr>
            <a:spLocks noGrp="1"/>
          </p:cNvSpPr>
          <p:nvPr>
            <p:ph type="title"/>
            <p:custDataLst>
              <p:tags r:id="rId4"/>
            </p:custDataLst>
          </p:nvPr>
        </p:nvSpPr>
        <p:spPr>
          <a:xfrm>
            <a:off x="-15875" y="176213"/>
            <a:ext cx="4267200" cy="1143000"/>
          </a:xfrm>
        </p:spPr>
        <p:txBody>
          <a:bodyPr rtlCol="0">
            <a:normAutofit fontScale="90000"/>
          </a:bodyPr>
          <a:lstStyle/>
          <a:p>
            <a:pPr eaLnBrk="1" fontAlgn="auto" hangingPunct="1">
              <a:spcAft>
                <a:spcPts val="0"/>
              </a:spcAft>
              <a:defRPr/>
            </a:pPr>
            <a:br>
              <a:rPr lang="en-US" b="1" dirty="0">
                <a:solidFill>
                  <a:schemeClr val="bg1"/>
                </a:solidFill>
                <a:latin typeface="Trebuchet MS" pitchFamily="34" charset="0"/>
              </a:rPr>
            </a:br>
            <a:r>
              <a:rPr lang="en-US" b="1" dirty="0">
                <a:solidFill>
                  <a:schemeClr val="bg1"/>
                </a:solidFill>
                <a:latin typeface="Georgia" panose="02040502050405020303" pitchFamily="18" charset="0"/>
              </a:rPr>
              <a:t>What is SARE?</a:t>
            </a:r>
            <a:br>
              <a:rPr lang="en-US" b="1" dirty="0">
                <a:solidFill>
                  <a:schemeClr val="bg1"/>
                </a:solidFill>
                <a:latin typeface="Trebuchet MS" pitchFamily="34" charset="0"/>
              </a:rPr>
            </a:br>
            <a:endParaRPr lang="en-US" dirty="0"/>
          </a:p>
        </p:txBody>
      </p:sp>
      <p:sp>
        <p:nvSpPr>
          <p:cNvPr id="6149" name="Text Box 3">
            <a:extLst>
              <a:ext uri="{FF2B5EF4-FFF2-40B4-BE49-F238E27FC236}">
                <a16:creationId xmlns:a16="http://schemas.microsoft.com/office/drawing/2014/main" id="{FF7B8159-2AAC-A07A-63B8-1DD8613B0199}"/>
              </a:ext>
            </a:extLst>
          </p:cNvPr>
          <p:cNvSpPr txBox="1">
            <a:spLocks noChangeArrowheads="1"/>
          </p:cNvSpPr>
          <p:nvPr>
            <p:custDataLst>
              <p:tags r:id="rId5"/>
            </p:custDataLst>
          </p:nvPr>
        </p:nvSpPr>
        <p:spPr bwMode="auto">
          <a:xfrm>
            <a:off x="0" y="1517650"/>
            <a:ext cx="4727575" cy="535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2600" b="1">
              <a:solidFill>
                <a:srgbClr val="BF7D1B"/>
              </a:solidFill>
              <a:latin typeface="Trebuchet MS" panose="020B0703020202090204" pitchFamily="34" charset="0"/>
              <a:ea typeface="MS PGothic" panose="020B0600070205080204" pitchFamily="34" charset="-128"/>
            </a:endParaRPr>
          </a:p>
          <a:p>
            <a:pPr algn="ctr" eaLnBrk="1" hangingPunct="1">
              <a:lnSpc>
                <a:spcPct val="150000"/>
              </a:lnSpc>
              <a:spcBef>
                <a:spcPct val="0"/>
              </a:spcBef>
              <a:buFontTx/>
              <a:buNone/>
            </a:pPr>
            <a:r>
              <a:rPr lang="en-US" altLang="en-US" sz="2600" b="1">
                <a:solidFill>
                  <a:srgbClr val="BF7D1B"/>
                </a:solidFill>
                <a:latin typeface="Trebuchet MS" panose="020B0703020202090204" pitchFamily="34" charset="0"/>
                <a:ea typeface="MS PGothic" panose="020B0600070205080204" pitchFamily="34" charset="-128"/>
              </a:rPr>
              <a:t>Grants and outreach to advance sustainable innovations to </a:t>
            </a:r>
          </a:p>
          <a:p>
            <a:pPr algn="ctr" eaLnBrk="1" hangingPunct="1">
              <a:lnSpc>
                <a:spcPct val="150000"/>
              </a:lnSpc>
              <a:spcBef>
                <a:spcPct val="0"/>
              </a:spcBef>
              <a:buFontTx/>
              <a:buNone/>
            </a:pPr>
            <a:r>
              <a:rPr lang="en-US" altLang="en-US" sz="2600" b="1">
                <a:solidFill>
                  <a:srgbClr val="BF7D1B"/>
                </a:solidFill>
                <a:latin typeface="Trebuchet MS" panose="020B0703020202090204" pitchFamily="34" charset="0"/>
                <a:ea typeface="MS PGothic" panose="020B0600070205080204" pitchFamily="34" charset="-128"/>
              </a:rPr>
              <a:t>the whole of American agriculture.</a:t>
            </a:r>
          </a:p>
          <a:p>
            <a:pPr eaLnBrk="1" hangingPunct="1">
              <a:lnSpc>
                <a:spcPct val="150000"/>
              </a:lnSpc>
              <a:spcBef>
                <a:spcPct val="0"/>
              </a:spcBef>
              <a:buFontTx/>
              <a:buNone/>
            </a:pPr>
            <a:endParaRPr lang="en-US" altLang="en-US" sz="2400" b="1">
              <a:solidFill>
                <a:srgbClr val="BF7D1B"/>
              </a:solidFill>
              <a:latin typeface="Georgia" panose="02040502050405020303" pitchFamily="18" charset="0"/>
              <a:ea typeface="MS PGothic" panose="020B0600070205080204" pitchFamily="34" charset="-128"/>
            </a:endParaRPr>
          </a:p>
          <a:p>
            <a:pPr eaLnBrk="1" hangingPunct="1">
              <a:lnSpc>
                <a:spcPct val="150000"/>
              </a:lnSpc>
              <a:spcBef>
                <a:spcPct val="0"/>
              </a:spcBef>
              <a:buFontTx/>
              <a:buNone/>
            </a:pPr>
            <a:endParaRPr lang="en-US" altLang="en-US" sz="2400" b="1">
              <a:solidFill>
                <a:srgbClr val="BF7D1B"/>
              </a:solidFill>
              <a:latin typeface="Georgia" panose="02040502050405020303" pitchFamily="18" charset="0"/>
              <a:ea typeface="MS PGothic" panose="020B0600070205080204" pitchFamily="34" charset="-128"/>
            </a:endParaRPr>
          </a:p>
          <a:p>
            <a:pPr eaLnBrk="1" hangingPunct="1">
              <a:lnSpc>
                <a:spcPct val="150000"/>
              </a:lnSpc>
              <a:spcBef>
                <a:spcPct val="0"/>
              </a:spcBef>
              <a:buFontTx/>
              <a:buNone/>
            </a:pPr>
            <a:endParaRPr lang="en-US" altLang="en-US" sz="2400" b="1">
              <a:solidFill>
                <a:srgbClr val="BF7D1B"/>
              </a:solidFill>
              <a:latin typeface="Georgia" panose="02040502050405020303" pitchFamily="18" charset="0"/>
              <a:ea typeface="MS PGothic" panose="020B0600070205080204" pitchFamily="34" charset="-128"/>
            </a:endParaRPr>
          </a:p>
        </p:txBody>
      </p:sp>
      <p:sp>
        <p:nvSpPr>
          <p:cNvPr id="6150" name="TextBox 8">
            <a:extLst>
              <a:ext uri="{FF2B5EF4-FFF2-40B4-BE49-F238E27FC236}">
                <a16:creationId xmlns:a16="http://schemas.microsoft.com/office/drawing/2014/main" id="{BBEEF32F-31E3-FE14-CC5D-C187AB837106}"/>
              </a:ext>
            </a:extLst>
          </p:cNvPr>
          <p:cNvSpPr txBox="1">
            <a:spLocks noChangeArrowheads="1"/>
          </p:cNvSpPr>
          <p:nvPr>
            <p:custDataLst>
              <p:tags r:id="rId6"/>
            </p:custDataLst>
          </p:nvPr>
        </p:nvSpPr>
        <p:spPr bwMode="auto">
          <a:xfrm>
            <a:off x="4797425" y="6437313"/>
            <a:ext cx="175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chemeClr val="bg1"/>
                </a:solidFill>
              </a:rPr>
              <a:t>Photo by Sean McGovern	</a:t>
            </a:r>
          </a:p>
        </p:txBody>
      </p:sp>
      <p:pic>
        <p:nvPicPr>
          <p:cNvPr id="6151" name="Picture 8" descr="SARE_NorthCentral_CMYK">
            <a:extLst>
              <a:ext uri="{FF2B5EF4-FFF2-40B4-BE49-F238E27FC236}">
                <a16:creationId xmlns:a16="http://schemas.microsoft.com/office/drawing/2014/main" id="{7D5FB327-7835-530A-21D0-A65835FE5281}"/>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696200" y="304800"/>
            <a:ext cx="1143000" cy="103187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5" cstate="screen">
            <a:extLst>
              <a:ext uri="{28A0092B-C50C-407E-A947-70E740481C1C}">
                <a14:useLocalDpi xmlns:a14="http://schemas.microsoft.com/office/drawing/2010/main"/>
              </a:ext>
            </a:extLst>
          </a:blip>
          <a:srcRect/>
          <a:stretch/>
        </p:blipFill>
        <p:spPr bwMode="auto">
          <a:xfrm>
            <a:off x="23812" y="49679"/>
            <a:ext cx="8434388" cy="5878531"/>
          </a:xfrm>
          <a:prstGeom prst="rect">
            <a:avLst/>
          </a:prstGeom>
          <a:ln w="38100">
            <a:solidFill>
              <a:schemeClr val="tx1"/>
            </a:solidFill>
          </a:ln>
          <a:extLst>
            <a:ext uri="{53640926-AAD7-44D8-BBD7-CCE9431645EC}">
              <a14:shadowObscured xmlns:a14="http://schemas.microsoft.com/office/drawing/2010/main"/>
            </a:ext>
          </a:extLst>
        </p:spPr>
      </p:pic>
      <p:sp>
        <p:nvSpPr>
          <p:cNvPr id="5" name="Right Arrow 4">
            <a:extLst>
              <a:ext uri="{FF2B5EF4-FFF2-40B4-BE49-F238E27FC236}">
                <a16:creationId xmlns:a16="http://schemas.microsoft.com/office/drawing/2014/main" id="{34E47B42-54AB-7940-AF00-D4A069A36475}"/>
              </a:ext>
            </a:extLst>
          </p:cNvPr>
          <p:cNvSpPr/>
          <p:nvPr>
            <p:custDataLst>
              <p:tags r:id="rId1"/>
            </p:custDataLst>
          </p:nvPr>
        </p:nvSpPr>
        <p:spPr>
          <a:xfrm rot="2997592">
            <a:off x="180900" y="2893231"/>
            <a:ext cx="552600" cy="39460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AB095FFF-9735-FAA5-01D4-D4FB8880E30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3886200" y="506787"/>
            <a:ext cx="5254980" cy="5204381"/>
          </a:xfrm>
          <a:prstGeom prst="rect">
            <a:avLst/>
          </a:prstGeom>
          <a:ln w="38100">
            <a:solidFill>
              <a:schemeClr val="tx1"/>
            </a:solidFill>
          </a:ln>
          <a:extLst>
            <a:ext uri="{53640926-AAD7-44D8-BBD7-CCE9431645EC}">
              <a14:shadowObscured xmlns:a14="http://schemas.microsoft.com/office/drawing/2010/main"/>
            </a:ext>
          </a:extLst>
        </p:spPr>
      </p:pic>
      <p:sp>
        <p:nvSpPr>
          <p:cNvPr id="54277" name="Right Arrow 4">
            <a:extLst>
              <a:ext uri="{FF2B5EF4-FFF2-40B4-BE49-F238E27FC236}">
                <a16:creationId xmlns:a16="http://schemas.microsoft.com/office/drawing/2014/main" id="{0276F6CB-5489-6349-924A-1A9BC5DCFDEC}"/>
              </a:ext>
            </a:extLst>
          </p:cNvPr>
          <p:cNvSpPr>
            <a:spLocks noChangeArrowheads="1"/>
          </p:cNvSpPr>
          <p:nvPr>
            <p:custDataLst>
              <p:tags r:id="rId2"/>
            </p:custDataLst>
          </p:nvPr>
        </p:nvSpPr>
        <p:spPr bwMode="auto">
          <a:xfrm rot="18887007">
            <a:off x="4110375" y="3805167"/>
            <a:ext cx="670836" cy="252667"/>
          </a:xfrm>
          <a:prstGeom prst="rightArrow">
            <a:avLst>
              <a:gd name="adj1" fmla="val 50000"/>
              <a:gd name="adj2" fmla="val 53373"/>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altLang="en-US" sz="4000" b="0" i="0" u="none" strike="noStrike" kern="1200" cap="none" spc="0" normalizeH="0" baseline="0" noProof="0">
              <a:ln>
                <a:noFill/>
              </a:ln>
              <a:solidFill>
                <a:srgbClr val="000000"/>
              </a:solidFill>
              <a:effectLst/>
              <a:uLnTx/>
              <a:uFillTx/>
              <a:latin typeface="Trebuchet MS" panose="020B070302020209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BF80BF46-CA0E-42CA-A648-E56EBB89A530}"/>
              </a:ext>
            </a:extLst>
          </p:cNvPr>
          <p:cNvSpPr txBox="1"/>
          <p:nvPr/>
        </p:nvSpPr>
        <p:spPr>
          <a:xfrm>
            <a:off x="228600" y="6087222"/>
            <a:ext cx="8434388" cy="646331"/>
          </a:xfrm>
          <a:prstGeom prst="rect">
            <a:avLst/>
          </a:prstGeom>
          <a:noFill/>
          <a:ln w="12700">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Click on the “North Central” region then choose the North Central Farmer Rancher Grant. Click on “Begin a new proposal.”</a:t>
            </a:r>
          </a:p>
        </p:txBody>
      </p:sp>
      <p:sp>
        <p:nvSpPr>
          <p:cNvPr id="4" name="Oval 3">
            <a:extLst>
              <a:ext uri="{FF2B5EF4-FFF2-40B4-BE49-F238E27FC236}">
                <a16:creationId xmlns:a16="http://schemas.microsoft.com/office/drawing/2014/main" id="{79A88510-2A0B-46C0-2F7F-AB38ED609BAA}"/>
              </a:ext>
            </a:extLst>
          </p:cNvPr>
          <p:cNvSpPr/>
          <p:nvPr/>
        </p:nvSpPr>
        <p:spPr>
          <a:xfrm>
            <a:off x="4602480" y="2481646"/>
            <a:ext cx="2983801" cy="62733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7A8E4E-7BF2-CF6D-0FC2-423D76B5A5B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54887" y="30480"/>
            <a:ext cx="9132309" cy="5455919"/>
          </a:xfrm>
          <a:prstGeom prst="rect">
            <a:avLst/>
          </a:prstGeom>
          <a:ln w="38100">
            <a:solidFill>
              <a:schemeClr val="tx1"/>
            </a:solid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9D8BB664-3432-9F9F-DBBB-5626EAA22030}"/>
              </a:ext>
            </a:extLst>
          </p:cNvPr>
          <p:cNvSpPr txBox="1"/>
          <p:nvPr/>
        </p:nvSpPr>
        <p:spPr>
          <a:xfrm>
            <a:off x="54887" y="5596710"/>
            <a:ext cx="2734033" cy="1200329"/>
          </a:xfrm>
          <a:prstGeom prst="rect">
            <a:avLst/>
          </a:prstGeom>
          <a:noFill/>
          <a:ln w="12700">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Click on “Edit” to open boxes where you can add a title and description. Click “Save” after each addition.</a:t>
            </a:r>
          </a:p>
        </p:txBody>
      </p:sp>
      <p:sp>
        <p:nvSpPr>
          <p:cNvPr id="45061" name="Right Arrow 11">
            <a:extLst>
              <a:ext uri="{FF2B5EF4-FFF2-40B4-BE49-F238E27FC236}">
                <a16:creationId xmlns:a16="http://schemas.microsoft.com/office/drawing/2014/main" id="{6CFA7F3D-24A0-F5D8-120B-928D83EE29D9}"/>
              </a:ext>
            </a:extLst>
          </p:cNvPr>
          <p:cNvSpPr>
            <a:spLocks noChangeArrowheads="1"/>
          </p:cNvSpPr>
          <p:nvPr>
            <p:custDataLst>
              <p:tags r:id="rId2"/>
            </p:custDataLst>
          </p:nvPr>
        </p:nvSpPr>
        <p:spPr bwMode="auto">
          <a:xfrm rot="10800000">
            <a:off x="1980447" y="2669911"/>
            <a:ext cx="974725" cy="228600"/>
          </a:xfrm>
          <a:prstGeom prst="rightArrow">
            <a:avLst>
              <a:gd name="adj1" fmla="val 50000"/>
              <a:gd name="adj2" fmla="val 49864"/>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45059" name="Right Arrow 4">
            <a:extLst>
              <a:ext uri="{FF2B5EF4-FFF2-40B4-BE49-F238E27FC236}">
                <a16:creationId xmlns:a16="http://schemas.microsoft.com/office/drawing/2014/main" id="{7D5454E4-3EF8-ECA7-B367-F1951D9CB0C8}"/>
              </a:ext>
            </a:extLst>
          </p:cNvPr>
          <p:cNvSpPr>
            <a:spLocks noChangeArrowheads="1"/>
          </p:cNvSpPr>
          <p:nvPr>
            <p:custDataLst>
              <p:tags r:id="rId3"/>
            </p:custDataLst>
          </p:nvPr>
        </p:nvSpPr>
        <p:spPr bwMode="auto">
          <a:xfrm rot="10800000">
            <a:off x="1143634" y="3048000"/>
            <a:ext cx="974725" cy="228600"/>
          </a:xfrm>
          <a:prstGeom prst="rightArrow">
            <a:avLst>
              <a:gd name="adj1" fmla="val 50000"/>
              <a:gd name="adj2" fmla="val 49903"/>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2442E13-9DE3-2B14-912C-921A8CDC259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2956905" y="4648200"/>
            <a:ext cx="6230291" cy="2179320"/>
          </a:xfrm>
          <a:prstGeom prst="rect">
            <a:avLst/>
          </a:prstGeom>
          <a:ln w="38100">
            <a:solidFill>
              <a:schemeClr val="tx1"/>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7D1B1451-6CF2-EC8A-8828-39F8E9A0AB5B}"/>
              </a:ext>
            </a:extLst>
          </p:cNvPr>
          <p:cNvPicPr>
            <a:picLocks noChangeAspect="1"/>
          </p:cNvPicPr>
          <p:nvPr/>
        </p:nvPicPr>
        <p:blipFill>
          <a:blip r:embed="rId8"/>
          <a:stretch>
            <a:fillRect/>
          </a:stretch>
        </p:blipFill>
        <p:spPr>
          <a:xfrm>
            <a:off x="2732649" y="6013978"/>
            <a:ext cx="445047" cy="365792"/>
          </a:xfrm>
          <a:prstGeom prst="rect">
            <a:avLst/>
          </a:prstGeom>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a:extLst>
              <a:ext uri="{FF2B5EF4-FFF2-40B4-BE49-F238E27FC236}">
                <a16:creationId xmlns:a16="http://schemas.microsoft.com/office/drawing/2014/main" id="{DB7B9B98-EC66-ED28-5833-8775258C768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105773" y="10886"/>
            <a:ext cx="9001941" cy="402771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8FFB22B0-A02A-4EE5-2B10-E3C82EC819E4}"/>
              </a:ext>
            </a:extLst>
          </p:cNvPr>
          <p:cNvSpPr/>
          <p:nvPr>
            <p:custDataLst>
              <p:tags r:id="rId2"/>
            </p:custDataLst>
          </p:nvPr>
        </p:nvSpPr>
        <p:spPr>
          <a:xfrm>
            <a:off x="105773" y="1534886"/>
            <a:ext cx="2576919"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107" name="Right Arrow 4">
            <a:extLst>
              <a:ext uri="{FF2B5EF4-FFF2-40B4-BE49-F238E27FC236}">
                <a16:creationId xmlns:a16="http://schemas.microsoft.com/office/drawing/2014/main" id="{E33F0214-5676-0993-C664-4C6F5AD07D67}"/>
              </a:ext>
            </a:extLst>
          </p:cNvPr>
          <p:cNvSpPr>
            <a:spLocks noChangeArrowheads="1"/>
          </p:cNvSpPr>
          <p:nvPr>
            <p:custDataLst>
              <p:tags r:id="rId3"/>
            </p:custDataLst>
          </p:nvPr>
        </p:nvSpPr>
        <p:spPr bwMode="auto">
          <a:xfrm rot="9195947">
            <a:off x="1407929" y="3154911"/>
            <a:ext cx="679450" cy="315912"/>
          </a:xfrm>
          <a:prstGeom prst="rightArrow">
            <a:avLst>
              <a:gd name="adj1" fmla="val 50000"/>
              <a:gd name="adj2" fmla="val 50025"/>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5" name="TextBox 4">
            <a:extLst>
              <a:ext uri="{FF2B5EF4-FFF2-40B4-BE49-F238E27FC236}">
                <a16:creationId xmlns:a16="http://schemas.microsoft.com/office/drawing/2014/main" id="{64D270EB-7885-EC3E-D3D8-AA24EFB361CB}"/>
              </a:ext>
            </a:extLst>
          </p:cNvPr>
          <p:cNvSpPr txBox="1"/>
          <p:nvPr/>
        </p:nvSpPr>
        <p:spPr>
          <a:xfrm>
            <a:off x="1600200" y="4445951"/>
            <a:ext cx="4875213" cy="1754326"/>
          </a:xfrm>
          <a:prstGeom prst="rect">
            <a:avLst/>
          </a:prstGeom>
          <a:noFill/>
          <a:ln w="12700">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system shows you how many characters or words you have used and how many are allowed. In this example, 295 characters have been used and up to 300 are allowed.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Click on “Save” to save your work. </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
            <a:extLst>
              <a:ext uri="{FF2B5EF4-FFF2-40B4-BE49-F238E27FC236}">
                <a16:creationId xmlns:a16="http://schemas.microsoft.com/office/drawing/2014/main" id="{6F32DEB8-AD92-818F-51F2-9AE7059C9F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17463" y="0"/>
            <a:ext cx="9126537" cy="5562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ight Arrow 2">
            <a:extLst>
              <a:ext uri="{FF2B5EF4-FFF2-40B4-BE49-F238E27FC236}">
                <a16:creationId xmlns:a16="http://schemas.microsoft.com/office/drawing/2014/main" id="{34ABEBF0-A1EF-0BA3-F734-8768E4E8CD54}"/>
              </a:ext>
            </a:extLst>
          </p:cNvPr>
          <p:cNvSpPr/>
          <p:nvPr/>
        </p:nvSpPr>
        <p:spPr>
          <a:xfrm rot="8300274">
            <a:off x="1543050" y="4062413"/>
            <a:ext cx="644525" cy="304800"/>
          </a:xfrm>
          <a:prstGeom prst="right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a:extLst>
              <a:ext uri="{FF2B5EF4-FFF2-40B4-BE49-F238E27FC236}">
                <a16:creationId xmlns:a16="http://schemas.microsoft.com/office/drawing/2014/main" id="{FF301CB8-B912-A20D-7A62-D2903B155D4A}"/>
              </a:ext>
            </a:extLst>
          </p:cNvPr>
          <p:cNvSpPr txBox="1"/>
          <p:nvPr/>
        </p:nvSpPr>
        <p:spPr>
          <a:xfrm>
            <a:off x="2057400" y="5715000"/>
            <a:ext cx="4343400" cy="923330"/>
          </a:xfrm>
          <a:prstGeom prst="rect">
            <a:avLst/>
          </a:prstGeom>
          <a:noFill/>
          <a:ln w="12700">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Complete the Proposal Requirements by filling out each required section. Start with “General Information.”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a:extLst>
              <a:ext uri="{FF2B5EF4-FFF2-40B4-BE49-F238E27FC236}">
                <a16:creationId xmlns:a16="http://schemas.microsoft.com/office/drawing/2014/main" id="{6EE37172-D210-4F5A-DCF6-84D8BA616196}"/>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85725" y="168275"/>
            <a:ext cx="8920163" cy="65643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02" name="Picture 2">
            <a:extLst>
              <a:ext uri="{FF2B5EF4-FFF2-40B4-BE49-F238E27FC236}">
                <a16:creationId xmlns:a16="http://schemas.microsoft.com/office/drawing/2014/main" id="{F2E388B1-BD84-9E73-FA9F-CE2071F00938}"/>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4571832" y="4495800"/>
            <a:ext cx="4431510" cy="2193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03" name="Right Arrow 6">
            <a:extLst>
              <a:ext uri="{FF2B5EF4-FFF2-40B4-BE49-F238E27FC236}">
                <a16:creationId xmlns:a16="http://schemas.microsoft.com/office/drawing/2014/main" id="{ABAD6359-8602-2FE2-C36F-837E40EA5134}"/>
              </a:ext>
            </a:extLst>
          </p:cNvPr>
          <p:cNvSpPr>
            <a:spLocks noChangeArrowheads="1"/>
          </p:cNvSpPr>
          <p:nvPr>
            <p:custDataLst>
              <p:tags r:id="rId2"/>
            </p:custDataLst>
          </p:nvPr>
        </p:nvSpPr>
        <p:spPr bwMode="auto">
          <a:xfrm rot="10800000">
            <a:off x="1768475" y="3068638"/>
            <a:ext cx="1111250" cy="381000"/>
          </a:xfrm>
          <a:prstGeom prst="rightArrow">
            <a:avLst>
              <a:gd name="adj1" fmla="val 50000"/>
              <a:gd name="adj2" fmla="val 49934"/>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51204" name="Right Arrow 9">
            <a:extLst>
              <a:ext uri="{FF2B5EF4-FFF2-40B4-BE49-F238E27FC236}">
                <a16:creationId xmlns:a16="http://schemas.microsoft.com/office/drawing/2014/main" id="{A84D68A2-2FFC-5116-A5E0-C907F2124FC2}"/>
              </a:ext>
            </a:extLst>
          </p:cNvPr>
          <p:cNvSpPr>
            <a:spLocks noChangeArrowheads="1"/>
          </p:cNvSpPr>
          <p:nvPr>
            <p:custDataLst>
              <p:tags r:id="rId3"/>
            </p:custDataLst>
          </p:nvPr>
        </p:nvSpPr>
        <p:spPr bwMode="auto">
          <a:xfrm rot="10518207">
            <a:off x="7478082" y="5836187"/>
            <a:ext cx="1111250" cy="301625"/>
          </a:xfrm>
          <a:prstGeom prst="rightArrow">
            <a:avLst>
              <a:gd name="adj1" fmla="val 50000"/>
              <a:gd name="adj2" fmla="val 49976"/>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3" name="TextBox 2">
            <a:extLst>
              <a:ext uri="{FF2B5EF4-FFF2-40B4-BE49-F238E27FC236}">
                <a16:creationId xmlns:a16="http://schemas.microsoft.com/office/drawing/2014/main" id="{D02B4EDC-9B7E-09F4-BA5F-3F97B89E06C4}"/>
              </a:ext>
            </a:extLst>
          </p:cNvPr>
          <p:cNvSpPr txBox="1"/>
          <p:nvPr/>
        </p:nvSpPr>
        <p:spPr>
          <a:xfrm>
            <a:off x="6564942" y="177572"/>
            <a:ext cx="2438400" cy="2862322"/>
          </a:xfrm>
          <a:prstGeom prst="rect">
            <a:avLst/>
          </a:prstGeom>
          <a:solidFill>
            <a:schemeClr val="bg1"/>
          </a:solidFill>
          <a:ln w="12700">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solidFill>
                  <a:prstClr val="black"/>
                </a:solidFill>
              </a:rPr>
              <a:t>C</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lick on “Edit” by each question in this section, answer the question and click “Save” before moving to the next question.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Some questions have a dropdown list to choose from.</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a:extLst>
              <a:ext uri="{FF2B5EF4-FFF2-40B4-BE49-F238E27FC236}">
                <a16:creationId xmlns:a16="http://schemas.microsoft.com/office/drawing/2014/main" id="{4CBCB3F4-EFAC-8371-47C3-B5F483FD3E02}"/>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52400" y="0"/>
            <a:ext cx="8996363" cy="68468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8C46F71F-9D5D-3C86-95EA-B723B00F97D2}"/>
              </a:ext>
            </a:extLst>
          </p:cNvPr>
          <p:cNvSpPr/>
          <p:nvPr>
            <p:custDataLst>
              <p:tags r:id="rId2"/>
            </p:custDataLst>
          </p:nvPr>
        </p:nvSpPr>
        <p:spPr>
          <a:xfrm>
            <a:off x="152400" y="1905000"/>
            <a:ext cx="533400" cy="5191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3251" name="Right Arrow 9">
            <a:extLst>
              <a:ext uri="{FF2B5EF4-FFF2-40B4-BE49-F238E27FC236}">
                <a16:creationId xmlns:a16="http://schemas.microsoft.com/office/drawing/2014/main" id="{CB94B534-3F78-0DAF-A6D2-408F1EA41CAB}"/>
              </a:ext>
            </a:extLst>
          </p:cNvPr>
          <p:cNvSpPr>
            <a:spLocks noChangeArrowheads="1"/>
          </p:cNvSpPr>
          <p:nvPr>
            <p:custDataLst>
              <p:tags r:id="rId3"/>
            </p:custDataLst>
          </p:nvPr>
        </p:nvSpPr>
        <p:spPr bwMode="auto">
          <a:xfrm rot="-10640701">
            <a:off x="1682750" y="787400"/>
            <a:ext cx="1111250" cy="312738"/>
          </a:xfrm>
          <a:prstGeom prst="rightArrow">
            <a:avLst>
              <a:gd name="adj1" fmla="val 50000"/>
              <a:gd name="adj2" fmla="val 49927"/>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2" name="TextBox 1">
            <a:extLst>
              <a:ext uri="{FF2B5EF4-FFF2-40B4-BE49-F238E27FC236}">
                <a16:creationId xmlns:a16="http://schemas.microsoft.com/office/drawing/2014/main" id="{9A0C238E-A0C8-9E83-EA81-51734280B57B}"/>
              </a:ext>
            </a:extLst>
          </p:cNvPr>
          <p:cNvSpPr txBox="1"/>
          <p:nvPr/>
        </p:nvSpPr>
        <p:spPr>
          <a:xfrm>
            <a:off x="6665999" y="23166"/>
            <a:ext cx="2463487" cy="1477328"/>
          </a:xfrm>
          <a:prstGeom prst="rect">
            <a:avLst/>
          </a:prstGeom>
          <a:solidFill>
            <a:schemeClr val="bg1"/>
          </a:solidFill>
          <a:ln w="12700">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When you complete and save an answer, a green check mark will appear to let you know that question is done.</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3">
            <a:extLst>
              <a:ext uri="{FF2B5EF4-FFF2-40B4-BE49-F238E27FC236}">
                <a16:creationId xmlns:a16="http://schemas.microsoft.com/office/drawing/2014/main" id="{B9AE158A-32C7-17BC-6BB9-7C49B95E4FC8}"/>
              </a:ext>
            </a:extLst>
          </p:cNvPr>
          <p:cNvSpPr txBox="1">
            <a:spLocks noChangeArrowheads="1"/>
          </p:cNvSpPr>
          <p:nvPr>
            <p:custDataLst>
              <p:tags r:id="rId2"/>
            </p:custDataLst>
          </p:nvPr>
        </p:nvSpPr>
        <p:spPr bwMode="auto">
          <a:xfrm>
            <a:off x="1066800" y="4887913"/>
            <a:ext cx="701040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For a “Team Grant,” you must complete contact information for each of your team members by clicking on “Add a cooperator.” Let your team members know that they will be sent an email to confirm their participation in the grant project. </a:t>
            </a:r>
          </a:p>
        </p:txBody>
      </p:sp>
      <p:pic>
        <p:nvPicPr>
          <p:cNvPr id="55298" name="Picture 3">
            <a:extLst>
              <a:ext uri="{FF2B5EF4-FFF2-40B4-BE49-F238E27FC236}">
                <a16:creationId xmlns:a16="http://schemas.microsoft.com/office/drawing/2014/main" id="{56600A1E-2A87-8AD2-7347-B2498AC307FD}"/>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6200" y="152400"/>
            <a:ext cx="9067800" cy="42275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299" name="Right Arrow 6">
            <a:extLst>
              <a:ext uri="{FF2B5EF4-FFF2-40B4-BE49-F238E27FC236}">
                <a16:creationId xmlns:a16="http://schemas.microsoft.com/office/drawing/2014/main" id="{2A24810B-8AAF-5BD7-43D7-6DD86CB3153F}"/>
              </a:ext>
            </a:extLst>
          </p:cNvPr>
          <p:cNvSpPr>
            <a:spLocks noChangeArrowheads="1"/>
          </p:cNvSpPr>
          <p:nvPr>
            <p:custDataLst>
              <p:tags r:id="rId3"/>
            </p:custDataLst>
          </p:nvPr>
        </p:nvSpPr>
        <p:spPr bwMode="auto">
          <a:xfrm rot="10504502">
            <a:off x="3059113" y="1492250"/>
            <a:ext cx="1054100" cy="307975"/>
          </a:xfrm>
          <a:prstGeom prst="rightArrow">
            <a:avLst>
              <a:gd name="adj1" fmla="val 50000"/>
              <a:gd name="adj2" fmla="val 50009"/>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55300" name="Right Arrow 9">
            <a:extLst>
              <a:ext uri="{FF2B5EF4-FFF2-40B4-BE49-F238E27FC236}">
                <a16:creationId xmlns:a16="http://schemas.microsoft.com/office/drawing/2014/main" id="{2F582EC1-5BA0-025A-7023-12CF0745372F}"/>
              </a:ext>
            </a:extLst>
          </p:cNvPr>
          <p:cNvSpPr>
            <a:spLocks noChangeArrowheads="1"/>
          </p:cNvSpPr>
          <p:nvPr>
            <p:custDataLst>
              <p:tags r:id="rId4"/>
            </p:custDataLst>
          </p:nvPr>
        </p:nvSpPr>
        <p:spPr bwMode="auto">
          <a:xfrm rot="10599640">
            <a:off x="1531938" y="3767138"/>
            <a:ext cx="1143000" cy="311150"/>
          </a:xfrm>
          <a:prstGeom prst="rightArrow">
            <a:avLst>
              <a:gd name="adj1" fmla="val 50000"/>
              <a:gd name="adj2" fmla="val 49949"/>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a:extLst>
              <a:ext uri="{FF2B5EF4-FFF2-40B4-BE49-F238E27FC236}">
                <a16:creationId xmlns:a16="http://schemas.microsoft.com/office/drawing/2014/main" id="{CE3AE93F-B695-58D6-169A-3A05E243CB4D}"/>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981200" y="0"/>
            <a:ext cx="7134225" cy="55276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7346" name="TextBox 5">
            <a:extLst>
              <a:ext uri="{FF2B5EF4-FFF2-40B4-BE49-F238E27FC236}">
                <a16:creationId xmlns:a16="http://schemas.microsoft.com/office/drawing/2014/main" id="{12B4A8C0-9320-2917-C41A-866347DA0C16}"/>
              </a:ext>
            </a:extLst>
          </p:cNvPr>
          <p:cNvSpPr txBox="1">
            <a:spLocks noChangeArrowheads="1"/>
          </p:cNvSpPr>
          <p:nvPr>
            <p:custDataLst>
              <p:tags r:id="rId2"/>
            </p:custDataLst>
          </p:nvPr>
        </p:nvSpPr>
        <p:spPr bwMode="auto">
          <a:xfrm>
            <a:off x="204788" y="5715000"/>
            <a:ext cx="8734425"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Fill in the contact information for your team members. Be sure to fill in the email. If they do not have an email address, they will need to provide a brief (1 paragraph) statement explaining their role in the project. You can attach this statement to your proposal.</a:t>
            </a:r>
          </a:p>
        </p:txBody>
      </p:sp>
      <p:sp>
        <p:nvSpPr>
          <p:cNvPr id="57347" name="Right Arrow 9">
            <a:extLst>
              <a:ext uri="{FF2B5EF4-FFF2-40B4-BE49-F238E27FC236}">
                <a16:creationId xmlns:a16="http://schemas.microsoft.com/office/drawing/2014/main" id="{90317778-D018-CC2A-E01B-8B400740D0B4}"/>
              </a:ext>
            </a:extLst>
          </p:cNvPr>
          <p:cNvSpPr>
            <a:spLocks noChangeArrowheads="1"/>
          </p:cNvSpPr>
          <p:nvPr>
            <p:custDataLst>
              <p:tags r:id="rId3"/>
            </p:custDataLst>
          </p:nvPr>
        </p:nvSpPr>
        <p:spPr bwMode="auto">
          <a:xfrm rot="10293595">
            <a:off x="3803650" y="3330575"/>
            <a:ext cx="1111250" cy="381000"/>
          </a:xfrm>
          <a:prstGeom prst="rightArrow">
            <a:avLst>
              <a:gd name="adj1" fmla="val 50000"/>
              <a:gd name="adj2" fmla="val 49934"/>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57348" name="TextBox 2">
            <a:extLst>
              <a:ext uri="{FF2B5EF4-FFF2-40B4-BE49-F238E27FC236}">
                <a16:creationId xmlns:a16="http://schemas.microsoft.com/office/drawing/2014/main" id="{AA8D103D-8A62-72D5-273F-A7DE8C635E55}"/>
              </a:ext>
            </a:extLst>
          </p:cNvPr>
          <p:cNvSpPr txBox="1">
            <a:spLocks noChangeArrowheads="1"/>
          </p:cNvSpPr>
          <p:nvPr/>
        </p:nvSpPr>
        <p:spPr bwMode="auto">
          <a:xfrm>
            <a:off x="57150" y="1295400"/>
            <a:ext cx="1800225" cy="17541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t>Check the box Farmer/Rancher for the Role the team member has in your project.</a:t>
            </a:r>
          </a:p>
        </p:txBody>
      </p:sp>
      <p:sp>
        <p:nvSpPr>
          <p:cNvPr id="8" name="Arrow: Down 7">
            <a:extLst>
              <a:ext uri="{FF2B5EF4-FFF2-40B4-BE49-F238E27FC236}">
                <a16:creationId xmlns:a16="http://schemas.microsoft.com/office/drawing/2014/main" id="{0FE60204-9F92-67E3-FC10-0764F72E7EF2}"/>
              </a:ext>
            </a:extLst>
          </p:cNvPr>
          <p:cNvSpPr/>
          <p:nvPr/>
        </p:nvSpPr>
        <p:spPr>
          <a:xfrm rot="5045124">
            <a:off x="4816475" y="1271588"/>
            <a:ext cx="288925" cy="9779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a:extLst>
              <a:ext uri="{FF2B5EF4-FFF2-40B4-BE49-F238E27FC236}">
                <a16:creationId xmlns:a16="http://schemas.microsoft.com/office/drawing/2014/main" id="{DC8B87EC-34FC-F9BE-4AFD-FFDF8EB06B57}"/>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0638" y="-87313"/>
            <a:ext cx="9120187" cy="6107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9394" name="Right Arrow 4">
            <a:extLst>
              <a:ext uri="{FF2B5EF4-FFF2-40B4-BE49-F238E27FC236}">
                <a16:creationId xmlns:a16="http://schemas.microsoft.com/office/drawing/2014/main" id="{AD3CB6F2-F112-CD7A-8034-22B1281B153C}"/>
              </a:ext>
            </a:extLst>
          </p:cNvPr>
          <p:cNvSpPr>
            <a:spLocks noChangeArrowheads="1"/>
          </p:cNvSpPr>
          <p:nvPr>
            <p:custDataLst>
              <p:tags r:id="rId2"/>
            </p:custDataLst>
          </p:nvPr>
        </p:nvSpPr>
        <p:spPr bwMode="auto">
          <a:xfrm rot="9585355" flipV="1">
            <a:off x="3754438" y="5068888"/>
            <a:ext cx="825500" cy="265112"/>
          </a:xfrm>
          <a:prstGeom prst="rightArrow">
            <a:avLst>
              <a:gd name="adj1" fmla="val 50000"/>
              <a:gd name="adj2" fmla="val 50051"/>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59395" name="Right Arrow 4">
            <a:extLst>
              <a:ext uri="{FF2B5EF4-FFF2-40B4-BE49-F238E27FC236}">
                <a16:creationId xmlns:a16="http://schemas.microsoft.com/office/drawing/2014/main" id="{DD557784-E4B3-85D3-990D-E2AE52BDEC6D}"/>
              </a:ext>
            </a:extLst>
          </p:cNvPr>
          <p:cNvSpPr>
            <a:spLocks noChangeArrowheads="1"/>
          </p:cNvSpPr>
          <p:nvPr>
            <p:custDataLst>
              <p:tags r:id="rId3"/>
            </p:custDataLst>
          </p:nvPr>
        </p:nvSpPr>
        <p:spPr bwMode="auto">
          <a:xfrm rot="1814387">
            <a:off x="7094538" y="5235575"/>
            <a:ext cx="941387" cy="455613"/>
          </a:xfrm>
          <a:prstGeom prst="rightArrow">
            <a:avLst>
              <a:gd name="adj1" fmla="val 50000"/>
              <a:gd name="adj2" fmla="val 50105"/>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2" name="TextBox 1">
            <a:extLst>
              <a:ext uri="{FF2B5EF4-FFF2-40B4-BE49-F238E27FC236}">
                <a16:creationId xmlns:a16="http://schemas.microsoft.com/office/drawing/2014/main" id="{F9CAFD42-DF0E-5435-179D-DB8DAFCDA2BC}"/>
              </a:ext>
            </a:extLst>
          </p:cNvPr>
          <p:cNvSpPr txBox="1"/>
          <p:nvPr/>
        </p:nvSpPr>
        <p:spPr>
          <a:xfrm>
            <a:off x="6684962" y="-54656"/>
            <a:ext cx="2438400" cy="2031325"/>
          </a:xfrm>
          <a:prstGeom prst="rect">
            <a:avLst/>
          </a:prstGeom>
          <a:solidFill>
            <a:schemeClr val="bg1"/>
          </a:solidFill>
          <a:ln w="12700">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When you complete a section, click on “Next Section” to continue, or click on “Proposal Overview” to see which sections still need to be completed.</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3" descr="Screen Clipping">
            <a:extLst>
              <a:ext uri="{FF2B5EF4-FFF2-40B4-BE49-F238E27FC236}">
                <a16:creationId xmlns:a16="http://schemas.microsoft.com/office/drawing/2014/main" id="{948023F2-4558-5B56-4D4A-4F302B2CEF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2" name="Picture 2">
            <a:extLst>
              <a:ext uri="{FF2B5EF4-FFF2-40B4-BE49-F238E27FC236}">
                <a16:creationId xmlns:a16="http://schemas.microsoft.com/office/drawing/2014/main" id="{6C036EA3-8950-F566-1CE1-D5B227B1E1B2}"/>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28650" y="32657"/>
            <a:ext cx="8601075" cy="657422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B0EF9486-963F-A31F-7A5E-9681966826B1}"/>
              </a:ext>
            </a:extLst>
          </p:cNvPr>
          <p:cNvSpPr/>
          <p:nvPr>
            <p:custDataLst>
              <p:tags r:id="rId2"/>
            </p:custDataLst>
          </p:nvPr>
        </p:nvSpPr>
        <p:spPr>
          <a:xfrm>
            <a:off x="639536" y="6129046"/>
            <a:ext cx="476250" cy="477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 name="Picture 1">
            <a:extLst>
              <a:ext uri="{FF2B5EF4-FFF2-40B4-BE49-F238E27FC236}">
                <a16:creationId xmlns:a16="http://schemas.microsoft.com/office/drawing/2014/main" id="{44E11D25-925C-45F8-BB9B-E23A03C8EF4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2961829" y="1929868"/>
            <a:ext cx="2600771" cy="4677016"/>
          </a:xfrm>
          <a:prstGeom prst="rect">
            <a:avLst/>
          </a:prstGeom>
          <a:ln w="12700">
            <a:solidFill>
              <a:schemeClr val="tx1"/>
            </a:solidFill>
          </a:ln>
          <a:extLst>
            <a:ext uri="{53640926-AAD7-44D8-BBD7-CCE9431645EC}">
              <a14:shadowObscured xmlns:a14="http://schemas.microsoft.com/office/drawing/2010/main"/>
            </a:ext>
          </a:extLst>
        </p:spPr>
      </p:pic>
      <p:cxnSp>
        <p:nvCxnSpPr>
          <p:cNvPr id="5" name="Straight Arrow Connector 4">
            <a:extLst>
              <a:ext uri="{FF2B5EF4-FFF2-40B4-BE49-F238E27FC236}">
                <a16:creationId xmlns:a16="http://schemas.microsoft.com/office/drawing/2014/main" id="{8C498793-E310-397C-E372-806505F9EE7B}"/>
              </a:ext>
            </a:extLst>
          </p:cNvPr>
          <p:cNvCxnSpPr>
            <a:cxnSpLocks/>
          </p:cNvCxnSpPr>
          <p:nvPr/>
        </p:nvCxnSpPr>
        <p:spPr>
          <a:xfrm flipV="1">
            <a:off x="2057400" y="4114800"/>
            <a:ext cx="1143000" cy="22860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651A988A-B3FE-DD84-D649-F94C7FFF263F}"/>
              </a:ext>
            </a:extLst>
          </p:cNvPr>
          <p:cNvSpPr txBox="1"/>
          <p:nvPr/>
        </p:nvSpPr>
        <p:spPr>
          <a:xfrm>
            <a:off x="7010399" y="32656"/>
            <a:ext cx="2219325" cy="2031325"/>
          </a:xfrm>
          <a:prstGeom prst="rect">
            <a:avLst/>
          </a:prstGeom>
          <a:solidFill>
            <a:schemeClr val="bg1"/>
          </a:solidFill>
          <a:ln w="12700">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In the Proposal Overview, you will see that sections that have not been completed yet have a red asterisk (</a:t>
            </a:r>
            <a:r>
              <a:rPr kumimoji="0" lang="en-US" altLang="en-US" sz="1800" b="0" i="0" u="none" strike="noStrike" kern="1200" cap="none" spc="0" normalizeH="0" baseline="0" noProof="0" dirty="0">
                <a:ln>
                  <a:noFill/>
                </a:ln>
                <a:solidFill>
                  <a:srgbClr val="FF0000"/>
                </a:solidFill>
                <a:effectLst/>
                <a:uLnTx/>
                <a:uFillTx/>
                <a:latin typeface="Calibri"/>
                <a:ea typeface="+mn-ea"/>
                <a:cs typeface="+mn-cs"/>
              </a:rPr>
              <a:t>*</a:t>
            </a: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 beside them.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descr="I:\SARE\Photos\Metadata Added\Photos by Joan Benjamin\Alcaraz Blueberry Farm, MI, JB photos 2007\DSCN1708.JPG">
            <a:extLst>
              <a:ext uri="{FF2B5EF4-FFF2-40B4-BE49-F238E27FC236}">
                <a16:creationId xmlns:a16="http://schemas.microsoft.com/office/drawing/2014/main" id="{063F62DE-228A-ECEC-9422-F574DBB74AD5}"/>
              </a:ext>
            </a:extLst>
          </p:cNvPr>
          <p:cNvPicPr>
            <a:picLocks noGrp="1" noChangeAspect="1" noChangeArrowheads="1"/>
          </p:cNvPicPr>
          <p:nvPr>
            <p:ph sz="half" idx="1"/>
          </p:nvPr>
        </p:nvPicPr>
        <p:blipFill>
          <a:blip r:embed="rId7" cstate="screen">
            <a:extLst>
              <a:ext uri="{28A0092B-C50C-407E-A947-70E740481C1C}">
                <a14:useLocalDpi xmlns:a14="http://schemas.microsoft.com/office/drawing/2010/main"/>
              </a:ext>
            </a:extLst>
          </a:blip>
          <a:srcRect t="-279" r="-9167"/>
          <a:stretch>
            <a:fillRect/>
          </a:stretch>
        </p:blipFill>
        <p:spPr>
          <a:xfrm>
            <a:off x="4572000" y="0"/>
            <a:ext cx="4991100" cy="6858000"/>
          </a:xfrm>
        </p:spPr>
      </p:pic>
      <p:pic>
        <p:nvPicPr>
          <p:cNvPr id="8194" name="Picture 5" descr="SARE_NorthCentral_CMYK">
            <a:extLst>
              <a:ext uri="{FF2B5EF4-FFF2-40B4-BE49-F238E27FC236}">
                <a16:creationId xmlns:a16="http://schemas.microsoft.com/office/drawing/2014/main" id="{D9515FAD-54E9-8F7E-B88D-C14336C59BA1}"/>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788275" y="5638800"/>
            <a:ext cx="1150938" cy="103822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195" name="TextBox 6">
            <a:extLst>
              <a:ext uri="{FF2B5EF4-FFF2-40B4-BE49-F238E27FC236}">
                <a16:creationId xmlns:a16="http://schemas.microsoft.com/office/drawing/2014/main" id="{C358E061-DADD-B3EB-2D98-233E7DE8B792}"/>
              </a:ext>
            </a:extLst>
          </p:cNvPr>
          <p:cNvSpPr txBox="1">
            <a:spLocks noChangeArrowheads="1"/>
          </p:cNvSpPr>
          <p:nvPr>
            <p:custDataLst>
              <p:tags r:id="rId2"/>
            </p:custDataLst>
          </p:nvPr>
        </p:nvSpPr>
        <p:spPr bwMode="auto">
          <a:xfrm>
            <a:off x="4724400" y="6477000"/>
            <a:ext cx="1676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chemeClr val="bg1"/>
                </a:solidFill>
              </a:rPr>
              <a:t>photo credit: Joan Benjamin</a:t>
            </a:r>
          </a:p>
        </p:txBody>
      </p:sp>
      <p:sp>
        <p:nvSpPr>
          <p:cNvPr id="8196" name="Rectangle 17">
            <a:extLst>
              <a:ext uri="{FF2B5EF4-FFF2-40B4-BE49-F238E27FC236}">
                <a16:creationId xmlns:a16="http://schemas.microsoft.com/office/drawing/2014/main" id="{E21471C9-0947-36E5-4E7B-FAC51C49F24A}"/>
              </a:ext>
            </a:extLst>
          </p:cNvPr>
          <p:cNvSpPr>
            <a:spLocks noGrp="1" noChangeArrowheads="1"/>
          </p:cNvSpPr>
          <p:nvPr>
            <p:ph type="title"/>
            <p:custDataLst>
              <p:tags r:id="rId3"/>
            </p:custDataLst>
          </p:nvPr>
        </p:nvSpPr>
        <p:spPr>
          <a:xfrm>
            <a:off x="0" y="0"/>
            <a:ext cx="4572000" cy="2362200"/>
          </a:xfrm>
          <a:solidFill>
            <a:srgbClr val="994577"/>
          </a:solidFill>
          <a:extLst>
            <a:ext uri="{91240B29-F687-4F45-9708-019B960494DF}">
              <a14:hiddenLine xmlns:a14="http://schemas.microsoft.com/office/drawing/2010/main" w="0">
                <a:solidFill>
                  <a:srgbClr val="000000"/>
                </a:solidFill>
                <a:miter lim="800000"/>
                <a:headEnd/>
                <a:tailEnd/>
              </a14:hiddenLine>
            </a:ext>
          </a:extLst>
        </p:spPr>
        <p:txBody>
          <a:bodyPr wrap="none"/>
          <a:lstStyle/>
          <a:p>
            <a:pPr eaLnBrk="1" hangingPunct="1"/>
            <a:r>
              <a:rPr lang="en-US" altLang="en-US" sz="3600" b="1">
                <a:solidFill>
                  <a:schemeClr val="bg1"/>
                </a:solidFill>
                <a:latin typeface="Georgia" panose="02040502050405020303" pitchFamily="18" charset="0"/>
              </a:rPr>
              <a:t>A Different </a:t>
            </a:r>
            <a:br>
              <a:rPr lang="en-US" altLang="en-US" sz="3600" b="1">
                <a:solidFill>
                  <a:schemeClr val="bg1"/>
                </a:solidFill>
                <a:latin typeface="Georgia" panose="02040502050405020303" pitchFamily="18" charset="0"/>
              </a:rPr>
            </a:br>
            <a:r>
              <a:rPr lang="en-US" altLang="en-US" sz="3600" b="1">
                <a:solidFill>
                  <a:schemeClr val="bg1"/>
                </a:solidFill>
                <a:latin typeface="Georgia" panose="02040502050405020303" pitchFamily="18" charset="0"/>
              </a:rPr>
              <a:t>Kind of </a:t>
            </a:r>
            <a:br>
              <a:rPr lang="en-US" altLang="en-US" sz="3600" b="1">
                <a:solidFill>
                  <a:schemeClr val="bg1"/>
                </a:solidFill>
                <a:latin typeface="Georgia" panose="02040502050405020303" pitchFamily="18" charset="0"/>
              </a:rPr>
            </a:br>
            <a:r>
              <a:rPr lang="en-US" altLang="en-US" sz="3600" b="1">
                <a:solidFill>
                  <a:schemeClr val="bg1"/>
                </a:solidFill>
                <a:latin typeface="Georgia" panose="02040502050405020303" pitchFamily="18" charset="0"/>
              </a:rPr>
              <a:t>Grant Program</a:t>
            </a:r>
            <a:endParaRPr lang="en-US" altLang="en-US" sz="3600">
              <a:latin typeface="Georgia" panose="02040502050405020303" pitchFamily="18" charset="0"/>
            </a:endParaRPr>
          </a:p>
        </p:txBody>
      </p:sp>
      <p:sp>
        <p:nvSpPr>
          <p:cNvPr id="8197" name="Text Box 4">
            <a:extLst>
              <a:ext uri="{FF2B5EF4-FFF2-40B4-BE49-F238E27FC236}">
                <a16:creationId xmlns:a16="http://schemas.microsoft.com/office/drawing/2014/main" id="{7D1514BC-7C14-0DE7-BE70-8D2915251D5E}"/>
              </a:ext>
            </a:extLst>
          </p:cNvPr>
          <p:cNvSpPr txBox="1">
            <a:spLocks noChangeArrowheads="1"/>
          </p:cNvSpPr>
          <p:nvPr>
            <p:custDataLst>
              <p:tags r:id="rId4"/>
            </p:custDataLst>
          </p:nvPr>
        </p:nvSpPr>
        <p:spPr bwMode="auto">
          <a:xfrm>
            <a:off x="128588" y="2590800"/>
            <a:ext cx="419100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5000"/>
              </a:lnSpc>
              <a:spcBef>
                <a:spcPct val="0"/>
              </a:spcBef>
              <a:buFontTx/>
              <a:buNone/>
            </a:pPr>
            <a:r>
              <a:rPr lang="en-US" altLang="en-US" sz="2200" b="1">
                <a:solidFill>
                  <a:srgbClr val="994577"/>
                </a:solidFill>
                <a:latin typeface="Trebuchet MS" panose="020B0703020202090204" pitchFamily="34" charset="0"/>
                <a:ea typeface="MS PGothic" panose="020B0600070205080204" pitchFamily="34" charset="-128"/>
              </a:rPr>
              <a:t>SARE was started in 1988, conceived as a</a:t>
            </a:r>
          </a:p>
          <a:p>
            <a:pPr algn="ctr" eaLnBrk="1" hangingPunct="1">
              <a:lnSpc>
                <a:spcPct val="135000"/>
              </a:lnSpc>
              <a:spcBef>
                <a:spcPct val="0"/>
              </a:spcBef>
              <a:buFontTx/>
              <a:buNone/>
            </a:pPr>
            <a:r>
              <a:rPr lang="en-US" altLang="en-US" sz="2200" b="1">
                <a:solidFill>
                  <a:srgbClr val="994577"/>
                </a:solidFill>
                <a:latin typeface="Trebuchet MS" panose="020B0703020202090204" pitchFamily="34" charset="0"/>
                <a:ea typeface="MS PGothic" panose="020B0600070205080204" pitchFamily="34" charset="-128"/>
              </a:rPr>
              <a:t>decentralized, science-based, grassroots, practical, </a:t>
            </a:r>
          </a:p>
          <a:p>
            <a:pPr algn="ctr" eaLnBrk="1" hangingPunct="1">
              <a:lnSpc>
                <a:spcPct val="135000"/>
              </a:lnSpc>
              <a:spcBef>
                <a:spcPct val="0"/>
              </a:spcBef>
              <a:buFontTx/>
              <a:buNone/>
            </a:pPr>
            <a:r>
              <a:rPr lang="en-US" altLang="en-US" sz="2200" b="1">
                <a:solidFill>
                  <a:srgbClr val="994577"/>
                </a:solidFill>
                <a:latin typeface="Trebuchet MS" panose="020B0703020202090204" pitchFamily="34" charset="0"/>
                <a:ea typeface="MS PGothic" panose="020B0600070205080204" pitchFamily="34" charset="-128"/>
              </a:rPr>
              <a:t>problem-solving, </a:t>
            </a:r>
          </a:p>
          <a:p>
            <a:pPr algn="ctr" eaLnBrk="1" hangingPunct="1">
              <a:lnSpc>
                <a:spcPct val="135000"/>
              </a:lnSpc>
              <a:spcBef>
                <a:spcPct val="0"/>
              </a:spcBef>
              <a:buFontTx/>
              <a:buNone/>
            </a:pPr>
            <a:r>
              <a:rPr lang="en-US" altLang="en-US" sz="2200" b="1">
                <a:solidFill>
                  <a:srgbClr val="994577"/>
                </a:solidFill>
                <a:latin typeface="Trebuchet MS" panose="020B0703020202090204" pitchFamily="34" charset="0"/>
                <a:ea typeface="MS PGothic" panose="020B0600070205080204" pitchFamily="34" charset="-128"/>
              </a:rPr>
              <a:t>and inclusive </a:t>
            </a:r>
          </a:p>
          <a:p>
            <a:pPr algn="ctr" eaLnBrk="1" hangingPunct="1">
              <a:lnSpc>
                <a:spcPct val="135000"/>
              </a:lnSpc>
              <a:spcBef>
                <a:spcPct val="0"/>
              </a:spcBef>
              <a:buFontTx/>
              <a:buNone/>
            </a:pPr>
            <a:r>
              <a:rPr lang="en-US" altLang="en-US" sz="2200" b="1">
                <a:solidFill>
                  <a:srgbClr val="994577"/>
                </a:solidFill>
                <a:latin typeface="Trebuchet MS" panose="020B0703020202090204" pitchFamily="34" charset="0"/>
                <a:ea typeface="MS PGothic" panose="020B0600070205080204" pitchFamily="34" charset="-128"/>
              </a:rPr>
              <a:t>competitive grant-making and outreach program.</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descr="Screen Clipping">
            <a:extLst>
              <a:ext uri="{FF2B5EF4-FFF2-40B4-BE49-F238E27FC236}">
                <a16:creationId xmlns:a16="http://schemas.microsoft.com/office/drawing/2014/main" id="{A056400D-4262-5406-8B85-5C5A31CE3B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8" name="Picture 4">
            <a:extLst>
              <a:ext uri="{FF2B5EF4-FFF2-40B4-BE49-F238E27FC236}">
                <a16:creationId xmlns:a16="http://schemas.microsoft.com/office/drawing/2014/main" id="{2C62EFEA-BA92-61B5-CC9F-0E2E1CA108B7}"/>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22250" y="-11113"/>
            <a:ext cx="8851900" cy="6869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5539" name="Picture 6">
            <a:extLst>
              <a:ext uri="{FF2B5EF4-FFF2-40B4-BE49-F238E27FC236}">
                <a16:creationId xmlns:a16="http://schemas.microsoft.com/office/drawing/2014/main" id="{B2A68425-DF05-ECCE-5BD1-EF8164DCC007}"/>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236538" y="1571625"/>
            <a:ext cx="3927475" cy="7953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5540" name="Right Arrow 9">
            <a:extLst>
              <a:ext uri="{FF2B5EF4-FFF2-40B4-BE49-F238E27FC236}">
                <a16:creationId xmlns:a16="http://schemas.microsoft.com/office/drawing/2014/main" id="{D07F9297-67C6-F943-E638-50D67AF00D73}"/>
              </a:ext>
            </a:extLst>
          </p:cNvPr>
          <p:cNvSpPr>
            <a:spLocks noChangeArrowheads="1"/>
          </p:cNvSpPr>
          <p:nvPr>
            <p:custDataLst>
              <p:tags r:id="rId2"/>
            </p:custDataLst>
          </p:nvPr>
        </p:nvSpPr>
        <p:spPr bwMode="auto">
          <a:xfrm rot="8694241" flipV="1">
            <a:off x="1898650" y="1433513"/>
            <a:ext cx="893763" cy="241300"/>
          </a:xfrm>
          <a:prstGeom prst="rightArrow">
            <a:avLst>
              <a:gd name="adj1" fmla="val 73833"/>
              <a:gd name="adj2" fmla="val 49918"/>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pic>
        <p:nvPicPr>
          <p:cNvPr id="65541" name="Picture 8">
            <a:extLst>
              <a:ext uri="{FF2B5EF4-FFF2-40B4-BE49-F238E27FC236}">
                <a16:creationId xmlns:a16="http://schemas.microsoft.com/office/drawing/2014/main" id="{339F3761-E6F9-D6B2-9935-5870F53F34A3}"/>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3016250" y="57150"/>
            <a:ext cx="6051550" cy="23272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6DC0EA62-1EDB-7A6F-AF77-8B5FFD3C2A84}"/>
              </a:ext>
            </a:extLst>
          </p:cNvPr>
          <p:cNvSpPr/>
          <p:nvPr/>
        </p:nvSpPr>
        <p:spPr>
          <a:xfrm>
            <a:off x="7591425" y="1270000"/>
            <a:ext cx="477838" cy="40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543" name="TextBox 2">
            <a:extLst>
              <a:ext uri="{FF2B5EF4-FFF2-40B4-BE49-F238E27FC236}">
                <a16:creationId xmlns:a16="http://schemas.microsoft.com/office/drawing/2014/main" id="{0CB15358-8198-CC3B-17C0-08BB7917015A}"/>
              </a:ext>
            </a:extLst>
          </p:cNvPr>
          <p:cNvSpPr txBox="1">
            <a:spLocks noChangeArrowheads="1"/>
          </p:cNvSpPr>
          <p:nvPr/>
        </p:nvSpPr>
        <p:spPr bwMode="auto">
          <a:xfrm>
            <a:off x="6613525" y="346075"/>
            <a:ext cx="1143000" cy="3698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t>Table icon</a:t>
            </a:r>
          </a:p>
        </p:txBody>
      </p:sp>
      <p:pic>
        <p:nvPicPr>
          <p:cNvPr id="65544" name="Picture 9">
            <a:extLst>
              <a:ext uri="{FF2B5EF4-FFF2-40B4-BE49-F238E27FC236}">
                <a16:creationId xmlns:a16="http://schemas.microsoft.com/office/drawing/2014/main" id="{B3CC95E6-AB35-D92A-AAAA-BD7B653E4CF5}"/>
              </a:ext>
            </a:extLst>
          </p:cNvPr>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4900613" y="2436813"/>
            <a:ext cx="4141787" cy="27447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Arrow: Right 11">
            <a:extLst>
              <a:ext uri="{FF2B5EF4-FFF2-40B4-BE49-F238E27FC236}">
                <a16:creationId xmlns:a16="http://schemas.microsoft.com/office/drawing/2014/main" id="{C9D8CA30-AB7A-0B8C-0E6C-B43DD9A1351A}"/>
              </a:ext>
            </a:extLst>
          </p:cNvPr>
          <p:cNvSpPr/>
          <p:nvPr/>
        </p:nvSpPr>
        <p:spPr>
          <a:xfrm rot="10272926">
            <a:off x="7767638" y="3048000"/>
            <a:ext cx="979487" cy="38576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Arrow: Down 1">
            <a:extLst>
              <a:ext uri="{FF2B5EF4-FFF2-40B4-BE49-F238E27FC236}">
                <a16:creationId xmlns:a16="http://schemas.microsoft.com/office/drawing/2014/main" id="{478933B7-78A0-879A-29C4-11A35BCB9BB8}"/>
              </a:ext>
            </a:extLst>
          </p:cNvPr>
          <p:cNvSpPr/>
          <p:nvPr/>
        </p:nvSpPr>
        <p:spPr>
          <a:xfrm rot="19204533">
            <a:off x="7232650" y="661988"/>
            <a:ext cx="217488" cy="6731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E636316D-A881-9943-2646-8DB52A4AB907}"/>
              </a:ext>
            </a:extLst>
          </p:cNvPr>
          <p:cNvSpPr txBox="1"/>
          <p:nvPr/>
        </p:nvSpPr>
        <p:spPr>
          <a:xfrm>
            <a:off x="2112119" y="2724834"/>
            <a:ext cx="2733675" cy="3693319"/>
          </a:xfrm>
          <a:prstGeom prst="rect">
            <a:avLst/>
          </a:prstGeom>
          <a:solidFill>
            <a:schemeClr val="bg1"/>
          </a:solidFill>
          <a:ln w="12700">
            <a:solidFill>
              <a:schemeClr val="tx1"/>
            </a:solidFill>
          </a:ln>
        </p:spPr>
        <p:txBody>
          <a:bodyPr wrap="square" rtlCol="0">
            <a:spAutoFit/>
          </a:bodyPr>
          <a:lstStyle/>
          <a:p>
            <a:r>
              <a:rPr lang="en-US" dirty="0"/>
              <a:t>Tables are a good way to add information in sections like “Outreach.” To create a table, click on “Edit” to open the answer box. Next, click on the table icon, and use the computer mouse to choose (highlight) the number of rows and columns you want. Left click the mouse.  The table will appear in the answer box. </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3" descr="Screen Clipping">
            <a:extLst>
              <a:ext uri="{FF2B5EF4-FFF2-40B4-BE49-F238E27FC236}">
                <a16:creationId xmlns:a16="http://schemas.microsoft.com/office/drawing/2014/main" id="{EEAAAAAB-EF2C-D5FE-DD1C-B1A9663929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6" name="Picture 1">
            <a:extLst>
              <a:ext uri="{FF2B5EF4-FFF2-40B4-BE49-F238E27FC236}">
                <a16:creationId xmlns:a16="http://schemas.microsoft.com/office/drawing/2014/main" id="{D844583D-2C08-91C6-DDA0-93B12890BF8F}"/>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62000" y="9525"/>
            <a:ext cx="7620000" cy="68389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7587" name="Picture 3">
            <a:extLst>
              <a:ext uri="{FF2B5EF4-FFF2-40B4-BE49-F238E27FC236}">
                <a16:creationId xmlns:a16="http://schemas.microsoft.com/office/drawing/2014/main" id="{4F454CB9-0B3B-B2CE-1B47-18738FBF3154}"/>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66763" y="2133600"/>
            <a:ext cx="2951162" cy="32353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ight Arrow 1">
            <a:extLst>
              <a:ext uri="{FF2B5EF4-FFF2-40B4-BE49-F238E27FC236}">
                <a16:creationId xmlns:a16="http://schemas.microsoft.com/office/drawing/2014/main" id="{793EF4CB-1E23-61F1-6714-63743ED2B591}"/>
              </a:ext>
            </a:extLst>
          </p:cNvPr>
          <p:cNvSpPr/>
          <p:nvPr/>
        </p:nvSpPr>
        <p:spPr>
          <a:xfrm rot="7746598">
            <a:off x="2232818" y="4402932"/>
            <a:ext cx="690563"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2" name="TextBox 1">
            <a:extLst>
              <a:ext uri="{FF2B5EF4-FFF2-40B4-BE49-F238E27FC236}">
                <a16:creationId xmlns:a16="http://schemas.microsoft.com/office/drawing/2014/main" id="{E749CEB3-6B57-4C5B-12D2-B054C30207C5}"/>
              </a:ext>
            </a:extLst>
          </p:cNvPr>
          <p:cNvSpPr txBox="1"/>
          <p:nvPr/>
        </p:nvSpPr>
        <p:spPr>
          <a:xfrm>
            <a:off x="6400800" y="1524000"/>
            <a:ext cx="1828800" cy="2585323"/>
          </a:xfrm>
          <a:prstGeom prst="rect">
            <a:avLst/>
          </a:prstGeom>
          <a:solidFill>
            <a:schemeClr val="bg1"/>
          </a:solidFill>
          <a:ln w="12700">
            <a:solidFill>
              <a:schemeClr val="tx1"/>
            </a:solidFill>
          </a:ln>
        </p:spPr>
        <p:txBody>
          <a:bodyPr wrap="square" rtlCol="0">
            <a:spAutoFit/>
          </a:bodyPr>
          <a:lstStyle/>
          <a:p>
            <a:r>
              <a:rPr lang="en-US" dirty="0"/>
              <a:t>When the blank table appears, icons below the table allow you to add rows or delete rows from the table. Fill in the table and click “Save.” </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3" descr="Screen Clipping">
            <a:extLst>
              <a:ext uri="{FF2B5EF4-FFF2-40B4-BE49-F238E27FC236}">
                <a16:creationId xmlns:a16="http://schemas.microsoft.com/office/drawing/2014/main" id="{55933BFC-8105-47A1-6A99-B452148876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4" name="Picture 2">
            <a:extLst>
              <a:ext uri="{FF2B5EF4-FFF2-40B4-BE49-F238E27FC236}">
                <a16:creationId xmlns:a16="http://schemas.microsoft.com/office/drawing/2014/main" id="{B78E048E-5B10-EA0A-A470-226F9F6E02BE}"/>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03188" y="152400"/>
            <a:ext cx="9040812" cy="6629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9635" name="Right Arrow 6">
            <a:extLst>
              <a:ext uri="{FF2B5EF4-FFF2-40B4-BE49-F238E27FC236}">
                <a16:creationId xmlns:a16="http://schemas.microsoft.com/office/drawing/2014/main" id="{F1FFCDFB-B7ED-C930-F875-1C0C9888EEBB}"/>
              </a:ext>
            </a:extLst>
          </p:cNvPr>
          <p:cNvSpPr>
            <a:spLocks noChangeArrowheads="1"/>
          </p:cNvSpPr>
          <p:nvPr>
            <p:custDataLst>
              <p:tags r:id="rId2"/>
            </p:custDataLst>
          </p:nvPr>
        </p:nvSpPr>
        <p:spPr bwMode="auto">
          <a:xfrm rot="10800000">
            <a:off x="1143000" y="5562600"/>
            <a:ext cx="914400" cy="381000"/>
          </a:xfrm>
          <a:prstGeom prst="rightArrow">
            <a:avLst>
              <a:gd name="adj1" fmla="val 50000"/>
              <a:gd name="adj2" fmla="val 50022"/>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6" name="Oval 5">
            <a:extLst>
              <a:ext uri="{FF2B5EF4-FFF2-40B4-BE49-F238E27FC236}">
                <a16:creationId xmlns:a16="http://schemas.microsoft.com/office/drawing/2014/main" id="{404E035A-CD1B-BBBE-AF0A-CF110C04965D}"/>
              </a:ext>
            </a:extLst>
          </p:cNvPr>
          <p:cNvSpPr/>
          <p:nvPr/>
        </p:nvSpPr>
        <p:spPr>
          <a:xfrm>
            <a:off x="112713" y="3276600"/>
            <a:ext cx="2239962" cy="82867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a:extLst>
              <a:ext uri="{FF2B5EF4-FFF2-40B4-BE49-F238E27FC236}">
                <a16:creationId xmlns:a16="http://schemas.microsoft.com/office/drawing/2014/main" id="{83330515-B69A-1184-87DE-5910A0D0A5DC}"/>
              </a:ext>
            </a:extLst>
          </p:cNvPr>
          <p:cNvSpPr txBox="1"/>
          <p:nvPr/>
        </p:nvSpPr>
        <p:spPr>
          <a:xfrm>
            <a:off x="5760720" y="5027474"/>
            <a:ext cx="3352800" cy="1754326"/>
          </a:xfrm>
          <a:prstGeom prst="rect">
            <a:avLst/>
          </a:prstGeom>
          <a:solidFill>
            <a:schemeClr val="bg1"/>
          </a:solidFill>
          <a:ln w="12700">
            <a:solidFill>
              <a:schemeClr val="tx1"/>
            </a:solidFill>
          </a:ln>
        </p:spPr>
        <p:txBody>
          <a:bodyPr wrap="square" rtlCol="0">
            <a:spAutoFit/>
          </a:bodyPr>
          <a:lstStyle/>
          <a:p>
            <a:r>
              <a:rPr lang="en-US" dirty="0"/>
              <a:t>In some sections, you can add an attachment or insert images by clicking on the "Add Media" button. This allows you to upload attachments including pictures or diagrams to those sections.</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3" descr="Screen Clipping">
            <a:extLst>
              <a:ext uri="{FF2B5EF4-FFF2-40B4-BE49-F238E27FC236}">
                <a16:creationId xmlns:a16="http://schemas.microsoft.com/office/drawing/2014/main" id="{77088A7F-5628-57CE-3880-F946EC0838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2" name="Picture 8">
            <a:extLst>
              <a:ext uri="{FF2B5EF4-FFF2-40B4-BE49-F238E27FC236}">
                <a16:creationId xmlns:a16="http://schemas.microsoft.com/office/drawing/2014/main" id="{39115F9F-0CA3-575E-9EB8-E8651951768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0" y="579438"/>
            <a:ext cx="9104313" cy="63150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683" name="Right Arrow 6">
            <a:extLst>
              <a:ext uri="{FF2B5EF4-FFF2-40B4-BE49-F238E27FC236}">
                <a16:creationId xmlns:a16="http://schemas.microsoft.com/office/drawing/2014/main" id="{737E5479-C17A-1252-C7BF-3C15C284AA00}"/>
              </a:ext>
            </a:extLst>
          </p:cNvPr>
          <p:cNvSpPr>
            <a:spLocks noChangeArrowheads="1"/>
          </p:cNvSpPr>
          <p:nvPr>
            <p:custDataLst>
              <p:tags r:id="rId2"/>
            </p:custDataLst>
          </p:nvPr>
        </p:nvSpPr>
        <p:spPr bwMode="auto">
          <a:xfrm rot="1734148">
            <a:off x="3001963" y="3117850"/>
            <a:ext cx="976312" cy="377825"/>
          </a:xfrm>
          <a:prstGeom prst="rightArrow">
            <a:avLst>
              <a:gd name="adj1" fmla="val 50000"/>
              <a:gd name="adj2" fmla="val 49910"/>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pic>
        <p:nvPicPr>
          <p:cNvPr id="71684" name="Picture 2">
            <a:extLst>
              <a:ext uri="{FF2B5EF4-FFF2-40B4-BE49-F238E27FC236}">
                <a16:creationId xmlns:a16="http://schemas.microsoft.com/office/drawing/2014/main" id="{0AA40AAA-0298-10B2-A27E-EA356F9C3EB7}"/>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5524500" y="-11113"/>
            <a:ext cx="3619500" cy="69453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685" name="Picture 3">
            <a:extLst>
              <a:ext uri="{FF2B5EF4-FFF2-40B4-BE49-F238E27FC236}">
                <a16:creationId xmlns:a16="http://schemas.microsoft.com/office/drawing/2014/main" id="{96048C38-AC56-2385-2889-1F26305FDE56}"/>
              </a:ext>
            </a:extLst>
          </p:cNvPr>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39688" y="3187700"/>
            <a:ext cx="2611437" cy="3706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873B378C-8479-9CA5-CF4A-D50745ED5143}"/>
              </a:ext>
            </a:extLst>
          </p:cNvPr>
          <p:cNvSpPr/>
          <p:nvPr/>
        </p:nvSpPr>
        <p:spPr>
          <a:xfrm>
            <a:off x="914400" y="3616325"/>
            <a:ext cx="1033463" cy="55403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687" name="Right Arrow 8">
            <a:extLst>
              <a:ext uri="{FF2B5EF4-FFF2-40B4-BE49-F238E27FC236}">
                <a16:creationId xmlns:a16="http://schemas.microsoft.com/office/drawing/2014/main" id="{0D60BFE8-741E-38D8-5031-CA3A635ED008}"/>
              </a:ext>
            </a:extLst>
          </p:cNvPr>
          <p:cNvSpPr>
            <a:spLocks noChangeArrowheads="1"/>
          </p:cNvSpPr>
          <p:nvPr>
            <p:custDataLst>
              <p:tags r:id="rId3"/>
            </p:custDataLst>
          </p:nvPr>
        </p:nvSpPr>
        <p:spPr bwMode="auto">
          <a:xfrm rot="1701115">
            <a:off x="6556375" y="6235700"/>
            <a:ext cx="976313" cy="258763"/>
          </a:xfrm>
          <a:prstGeom prst="rightArrow">
            <a:avLst>
              <a:gd name="adj1" fmla="val 50000"/>
              <a:gd name="adj2" fmla="val 49957"/>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3" name="TextBox 2">
            <a:extLst>
              <a:ext uri="{FF2B5EF4-FFF2-40B4-BE49-F238E27FC236}">
                <a16:creationId xmlns:a16="http://schemas.microsoft.com/office/drawing/2014/main" id="{16831D42-105E-865F-B5E0-4BE877DA3E6D}"/>
              </a:ext>
            </a:extLst>
          </p:cNvPr>
          <p:cNvSpPr txBox="1"/>
          <p:nvPr/>
        </p:nvSpPr>
        <p:spPr>
          <a:xfrm>
            <a:off x="1845038" y="0"/>
            <a:ext cx="3619500" cy="2585323"/>
          </a:xfrm>
          <a:prstGeom prst="rect">
            <a:avLst/>
          </a:prstGeom>
          <a:solidFill>
            <a:schemeClr val="bg1"/>
          </a:solidFill>
          <a:ln w="12700">
            <a:solidFill>
              <a:schemeClr val="tx1"/>
            </a:solidFill>
          </a:ln>
        </p:spPr>
        <p:txBody>
          <a:bodyPr wrap="square" rtlCol="0">
            <a:spAutoFit/>
          </a:bodyPr>
          <a:lstStyle/>
          <a:p>
            <a:r>
              <a:rPr lang="en-US" dirty="0"/>
              <a:t>To add an image or photo to a section that has an “Add Media” button, place your cursor in the text box where you want the item to appear. Click on “Add Media”, then click on “Select Files."  Open the file from your computer. Click on “Insert into post” to add the file to your application. </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3" descr="Screen Clipping">
            <a:extLst>
              <a:ext uri="{FF2B5EF4-FFF2-40B4-BE49-F238E27FC236}">
                <a16:creationId xmlns:a16="http://schemas.microsoft.com/office/drawing/2014/main" id="{D9045B02-F7BE-AE6B-D751-F2FD669226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0" name="Picture 1">
            <a:extLst>
              <a:ext uri="{FF2B5EF4-FFF2-40B4-BE49-F238E27FC236}">
                <a16:creationId xmlns:a16="http://schemas.microsoft.com/office/drawing/2014/main" id="{73CB68E6-296C-607F-DCFD-3884114EE405}"/>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0" y="184150"/>
            <a:ext cx="9144000" cy="65436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ight Arrow 5">
            <a:extLst>
              <a:ext uri="{FF2B5EF4-FFF2-40B4-BE49-F238E27FC236}">
                <a16:creationId xmlns:a16="http://schemas.microsoft.com/office/drawing/2014/main" id="{82194460-90D3-708F-2FD4-3653A2416E4E}"/>
              </a:ext>
            </a:extLst>
          </p:cNvPr>
          <p:cNvSpPr/>
          <p:nvPr>
            <p:custDataLst>
              <p:tags r:id="rId2"/>
            </p:custDataLst>
          </p:nvPr>
        </p:nvSpPr>
        <p:spPr>
          <a:xfrm rot="10800000">
            <a:off x="2209800" y="2286000"/>
            <a:ext cx="977900"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0000"/>
              </a:solidFill>
            </a:endParaRPr>
          </a:p>
        </p:txBody>
      </p:sp>
      <p:sp>
        <p:nvSpPr>
          <p:cNvPr id="4" name="Right Arrow 5">
            <a:extLst>
              <a:ext uri="{FF2B5EF4-FFF2-40B4-BE49-F238E27FC236}">
                <a16:creationId xmlns:a16="http://schemas.microsoft.com/office/drawing/2014/main" id="{8E48BFAB-333E-C5A8-7CDD-0E685D321684}"/>
              </a:ext>
            </a:extLst>
          </p:cNvPr>
          <p:cNvSpPr/>
          <p:nvPr>
            <p:custDataLst>
              <p:tags r:id="rId3"/>
            </p:custDataLst>
          </p:nvPr>
        </p:nvSpPr>
        <p:spPr>
          <a:xfrm rot="10800000">
            <a:off x="838200" y="4419600"/>
            <a:ext cx="977900" cy="255588"/>
          </a:xfrm>
          <a:prstGeom prst="rightArrow">
            <a:avLst>
              <a:gd name="adj1" fmla="val 50000"/>
              <a:gd name="adj2" fmla="val 5295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B0F0"/>
              </a:solidFill>
            </a:endParaRPr>
          </a:p>
        </p:txBody>
      </p:sp>
      <p:sp>
        <p:nvSpPr>
          <p:cNvPr id="2" name="TextBox 1">
            <a:extLst>
              <a:ext uri="{FF2B5EF4-FFF2-40B4-BE49-F238E27FC236}">
                <a16:creationId xmlns:a16="http://schemas.microsoft.com/office/drawing/2014/main" id="{2C1F83FF-DB4B-BBF2-7C54-235912A372AD}"/>
              </a:ext>
            </a:extLst>
          </p:cNvPr>
          <p:cNvSpPr txBox="1"/>
          <p:nvPr/>
        </p:nvSpPr>
        <p:spPr>
          <a:xfrm>
            <a:off x="4114800" y="1524000"/>
            <a:ext cx="4038600" cy="1200329"/>
          </a:xfrm>
          <a:prstGeom prst="rect">
            <a:avLst/>
          </a:prstGeom>
          <a:solidFill>
            <a:schemeClr val="bg1"/>
          </a:solidFill>
          <a:ln w="12700">
            <a:solidFill>
              <a:schemeClr val="tx1"/>
            </a:solidFill>
          </a:ln>
        </p:spPr>
        <p:txBody>
          <a:bodyPr wrap="square" rtlCol="0">
            <a:spAutoFit/>
          </a:bodyPr>
          <a:lstStyle/>
          <a:p>
            <a:r>
              <a:rPr lang="en-US"/>
              <a:t>The image will be embedded as you see here (see red arrow). If the attachment is a PDF file, it will appear as a link (see blue arrow).</a:t>
            </a:r>
            <a:endParaRPr lang="en-US" dirty="0"/>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3" descr="Screen Clipping">
            <a:extLst>
              <a:ext uri="{FF2B5EF4-FFF2-40B4-BE49-F238E27FC236}">
                <a16:creationId xmlns:a16="http://schemas.microsoft.com/office/drawing/2014/main" id="{975155EE-E98F-5EEE-6BCD-D14A2C4142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8" name="Picture 1">
            <a:extLst>
              <a:ext uri="{FF2B5EF4-FFF2-40B4-BE49-F238E27FC236}">
                <a16:creationId xmlns:a16="http://schemas.microsoft.com/office/drawing/2014/main" id="{76708A63-0AD8-9282-6772-87FFCA73DB11}"/>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174625" y="22225"/>
            <a:ext cx="7131050" cy="68230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5779" name="Picture 3">
            <a:extLst>
              <a:ext uri="{FF2B5EF4-FFF2-40B4-BE49-F238E27FC236}">
                <a16:creationId xmlns:a16="http://schemas.microsoft.com/office/drawing/2014/main" id="{13019B99-E066-F2F9-780C-1FA7952F8EA3}"/>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2820988" y="-19050"/>
            <a:ext cx="6323012" cy="50466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6F883211-4920-B4B2-24EA-BAFF84E9D711}"/>
              </a:ext>
            </a:extLst>
          </p:cNvPr>
          <p:cNvSpPr/>
          <p:nvPr>
            <p:custDataLst>
              <p:tags r:id="rId2"/>
            </p:custDataLst>
          </p:nvPr>
        </p:nvSpPr>
        <p:spPr>
          <a:xfrm>
            <a:off x="344488" y="3538538"/>
            <a:ext cx="2209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5781" name="Right Arrow 6">
            <a:extLst>
              <a:ext uri="{FF2B5EF4-FFF2-40B4-BE49-F238E27FC236}">
                <a16:creationId xmlns:a16="http://schemas.microsoft.com/office/drawing/2014/main" id="{E4F03F09-805D-2E5B-4E80-A6ED9D3CCE23}"/>
              </a:ext>
            </a:extLst>
          </p:cNvPr>
          <p:cNvSpPr>
            <a:spLocks noChangeArrowheads="1"/>
          </p:cNvSpPr>
          <p:nvPr>
            <p:custDataLst>
              <p:tags r:id="rId3"/>
            </p:custDataLst>
          </p:nvPr>
        </p:nvSpPr>
        <p:spPr bwMode="auto">
          <a:xfrm rot="7639354">
            <a:off x="7055644" y="353219"/>
            <a:ext cx="752475" cy="303213"/>
          </a:xfrm>
          <a:prstGeom prst="rightArrow">
            <a:avLst>
              <a:gd name="adj1" fmla="val 50000"/>
              <a:gd name="adj2" fmla="val 49944"/>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2" name="TextBox 1">
            <a:extLst>
              <a:ext uri="{FF2B5EF4-FFF2-40B4-BE49-F238E27FC236}">
                <a16:creationId xmlns:a16="http://schemas.microsoft.com/office/drawing/2014/main" id="{64F8C831-C92D-5808-559A-3795F870094C}"/>
              </a:ext>
            </a:extLst>
          </p:cNvPr>
          <p:cNvSpPr txBox="1"/>
          <p:nvPr/>
        </p:nvSpPr>
        <p:spPr>
          <a:xfrm>
            <a:off x="5562600" y="3142456"/>
            <a:ext cx="3581400" cy="3693319"/>
          </a:xfrm>
          <a:prstGeom prst="rect">
            <a:avLst/>
          </a:prstGeom>
          <a:solidFill>
            <a:schemeClr val="bg1"/>
          </a:solidFill>
          <a:ln w="12700">
            <a:solidFill>
              <a:schemeClr val="tx1"/>
            </a:solidFill>
          </a:ln>
        </p:spPr>
        <p:txBody>
          <a:bodyPr wrap="square" rtlCol="0">
            <a:spAutoFit/>
          </a:bodyPr>
          <a:lstStyle/>
          <a:p>
            <a:r>
              <a:rPr lang="en-US" dirty="0"/>
              <a:t>Return to the “Project Overview,” and you’ll see that you have successfully completed and saved all required information in the first two sections; they no longer have red asterisks. </a:t>
            </a:r>
          </a:p>
          <a:p>
            <a:endParaRPr lang="en-US" dirty="0"/>
          </a:p>
          <a:p>
            <a:r>
              <a:rPr lang="en-US" dirty="0"/>
              <a:t>You can view a draft of your proposal by clicking on “View Draft.” A new window will open where you can see your draft proposal and a link to the draft that you can share with others.</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a:extLst>
              <a:ext uri="{FF2B5EF4-FFF2-40B4-BE49-F238E27FC236}">
                <a16:creationId xmlns:a16="http://schemas.microsoft.com/office/drawing/2014/main" id="{AC84B1AF-D0F4-F3E5-6D8D-37D7228D2BAB}"/>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0" y="-19050"/>
            <a:ext cx="8382000" cy="6538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7826" name="Picture 3" descr="Screen Clipping">
            <a:extLst>
              <a:ext uri="{FF2B5EF4-FFF2-40B4-BE49-F238E27FC236}">
                <a16:creationId xmlns:a16="http://schemas.microsoft.com/office/drawing/2014/main" id="{D87DA21D-DFC5-C891-0C77-9EF38C9157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BF59BA63-8CFF-E6A0-70E2-AA60456A4D84}"/>
              </a:ext>
            </a:extLst>
          </p:cNvPr>
          <p:cNvSpPr/>
          <p:nvPr>
            <p:custDataLst>
              <p:tags r:id="rId2"/>
            </p:custDataLst>
          </p:nvPr>
        </p:nvSpPr>
        <p:spPr>
          <a:xfrm>
            <a:off x="101600" y="3089275"/>
            <a:ext cx="2182813" cy="669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7828" name="Picture 2">
            <a:extLst>
              <a:ext uri="{FF2B5EF4-FFF2-40B4-BE49-F238E27FC236}">
                <a16:creationId xmlns:a16="http://schemas.microsoft.com/office/drawing/2014/main" id="{664B32EA-E22A-F9B1-888C-2E5D82C4AB9D}"/>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2819400" y="3200400"/>
            <a:ext cx="6346825" cy="36274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ight Arrow 7">
            <a:extLst>
              <a:ext uri="{FF2B5EF4-FFF2-40B4-BE49-F238E27FC236}">
                <a16:creationId xmlns:a16="http://schemas.microsoft.com/office/drawing/2014/main" id="{60E3D04A-4B0C-E2B4-FC33-F1E11DC4F2E4}"/>
              </a:ext>
            </a:extLst>
          </p:cNvPr>
          <p:cNvSpPr/>
          <p:nvPr>
            <p:custDataLst>
              <p:tags r:id="rId3"/>
            </p:custDataLst>
          </p:nvPr>
        </p:nvSpPr>
        <p:spPr>
          <a:xfrm rot="10159552">
            <a:off x="3903663" y="5719763"/>
            <a:ext cx="908050" cy="2778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0000"/>
              </a:solidFill>
            </a:endParaRPr>
          </a:p>
        </p:txBody>
      </p:sp>
      <p:sp>
        <p:nvSpPr>
          <p:cNvPr id="2" name="TextBox 1">
            <a:extLst>
              <a:ext uri="{FF2B5EF4-FFF2-40B4-BE49-F238E27FC236}">
                <a16:creationId xmlns:a16="http://schemas.microsoft.com/office/drawing/2014/main" id="{6E53BED0-A9FE-2E84-46E0-611F522856AD}"/>
              </a:ext>
            </a:extLst>
          </p:cNvPr>
          <p:cNvSpPr txBox="1"/>
          <p:nvPr/>
        </p:nvSpPr>
        <p:spPr>
          <a:xfrm>
            <a:off x="5166360" y="-19050"/>
            <a:ext cx="3962400" cy="2862322"/>
          </a:xfrm>
          <a:prstGeom prst="rect">
            <a:avLst/>
          </a:prstGeom>
          <a:solidFill>
            <a:schemeClr val="bg1"/>
          </a:solidFill>
          <a:ln w="12700">
            <a:solidFill>
              <a:schemeClr val="tx1"/>
            </a:solidFill>
          </a:ln>
        </p:spPr>
        <p:txBody>
          <a:bodyPr wrap="square" rtlCol="0">
            <a:spAutoFit/>
          </a:bodyPr>
          <a:lstStyle/>
          <a:p>
            <a:r>
              <a:rPr lang="en-US" dirty="0"/>
              <a:t>Open the “Livestock Care Plan” section even if your project doesn’t involve livestock. All applicants must answer the 1</a:t>
            </a:r>
            <a:r>
              <a:rPr lang="en-US" baseline="30000" dirty="0"/>
              <a:t>st</a:t>
            </a:r>
            <a:r>
              <a:rPr lang="en-US" dirty="0"/>
              <a:t> question: “Does this project involve livestock?” If your answer is “No,” select “No,” click on “Save,” then move to the next section. If your answer is “Yes,” answer all of the questions in the Livestock Care Plan, click on “Save,” then move to the next section.</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3" descr="Screen Clipping">
            <a:extLst>
              <a:ext uri="{FF2B5EF4-FFF2-40B4-BE49-F238E27FC236}">
                <a16:creationId xmlns:a16="http://schemas.microsoft.com/office/drawing/2014/main" id="{618F059C-3473-EFFB-3EDE-C60E8B9025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4" name="Picture 1">
            <a:extLst>
              <a:ext uri="{FF2B5EF4-FFF2-40B4-BE49-F238E27FC236}">
                <a16:creationId xmlns:a16="http://schemas.microsoft.com/office/drawing/2014/main" id="{9F6626E5-AECF-95A6-F717-66D119BC4420}"/>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0" y="-30163"/>
            <a:ext cx="9118600" cy="54594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9875" name="Right Arrow 4">
            <a:extLst>
              <a:ext uri="{FF2B5EF4-FFF2-40B4-BE49-F238E27FC236}">
                <a16:creationId xmlns:a16="http://schemas.microsoft.com/office/drawing/2014/main" id="{E349181E-6455-ACB0-C73B-65D2758831C1}"/>
              </a:ext>
            </a:extLst>
          </p:cNvPr>
          <p:cNvSpPr>
            <a:spLocks noChangeArrowheads="1"/>
          </p:cNvSpPr>
          <p:nvPr>
            <p:custDataLst>
              <p:tags r:id="rId2"/>
            </p:custDataLst>
          </p:nvPr>
        </p:nvSpPr>
        <p:spPr bwMode="auto">
          <a:xfrm rot="9925436">
            <a:off x="1089025" y="4206875"/>
            <a:ext cx="757238" cy="254000"/>
          </a:xfrm>
          <a:prstGeom prst="rightArrow">
            <a:avLst>
              <a:gd name="adj1" fmla="val 50000"/>
              <a:gd name="adj2" fmla="val 50019"/>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pic>
        <p:nvPicPr>
          <p:cNvPr id="79876" name="Picture 2">
            <a:extLst>
              <a:ext uri="{FF2B5EF4-FFF2-40B4-BE49-F238E27FC236}">
                <a16:creationId xmlns:a16="http://schemas.microsoft.com/office/drawing/2014/main" id="{2144B80D-D392-7CCB-B419-85CC6F858994}"/>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2486025" y="769938"/>
            <a:ext cx="6632575" cy="25241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908D948F-912A-9F8A-D373-39948E7154AB}"/>
              </a:ext>
            </a:extLst>
          </p:cNvPr>
          <p:cNvSpPr/>
          <p:nvPr/>
        </p:nvSpPr>
        <p:spPr>
          <a:xfrm rot="10426939">
            <a:off x="3843338" y="2946400"/>
            <a:ext cx="977900" cy="2540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9878" name="Picture 4">
            <a:extLst>
              <a:ext uri="{FF2B5EF4-FFF2-40B4-BE49-F238E27FC236}">
                <a16:creationId xmlns:a16="http://schemas.microsoft.com/office/drawing/2014/main" id="{D88B244A-2115-CFA3-F3E5-E06E8011EC50}"/>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5970588" y="2212975"/>
            <a:ext cx="3157537" cy="26257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8577E26C-9FCF-DC49-787D-38669872F5F4}"/>
              </a:ext>
            </a:extLst>
          </p:cNvPr>
          <p:cNvSpPr/>
          <p:nvPr/>
        </p:nvSpPr>
        <p:spPr>
          <a:xfrm rot="9336604">
            <a:off x="7566025" y="4073525"/>
            <a:ext cx="977900" cy="28892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2" name="TextBox 1">
            <a:extLst>
              <a:ext uri="{FF2B5EF4-FFF2-40B4-BE49-F238E27FC236}">
                <a16:creationId xmlns:a16="http://schemas.microsoft.com/office/drawing/2014/main" id="{97290A68-71B3-9F68-D44C-85B18A4B79A3}"/>
              </a:ext>
            </a:extLst>
          </p:cNvPr>
          <p:cNvSpPr txBox="1"/>
          <p:nvPr/>
        </p:nvSpPr>
        <p:spPr>
          <a:xfrm>
            <a:off x="22458" y="5485624"/>
            <a:ext cx="9096141" cy="1200329"/>
          </a:xfrm>
          <a:prstGeom prst="rect">
            <a:avLst/>
          </a:prstGeom>
          <a:solidFill>
            <a:schemeClr val="bg1"/>
          </a:solidFill>
          <a:ln w="12700">
            <a:solidFill>
              <a:schemeClr val="tx1"/>
            </a:solidFill>
          </a:ln>
        </p:spPr>
        <p:txBody>
          <a:bodyPr wrap="square" rtlCol="0">
            <a:spAutoFit/>
          </a:bodyPr>
          <a:lstStyle/>
          <a:p>
            <a:r>
              <a:rPr lang="en-US" dirty="0"/>
              <a:t>Each proposal must include 1 Letter of Support. You can add up to 2 letters but no more than 2. To add your letter, click on “Letter of Support,” then click on “Add a file.” Select a file from your computer (it must be in PDF format).  The process is the same as adding any other attachment. When the Letter of Support is added, be sure to click on “Save” to add it to your proposal. </a:t>
            </a: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3">
            <a:extLst>
              <a:ext uri="{FF2B5EF4-FFF2-40B4-BE49-F238E27FC236}">
                <a16:creationId xmlns:a16="http://schemas.microsoft.com/office/drawing/2014/main" id="{243C65F5-6472-8BA0-0168-52E88354E40E}"/>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4925" y="-6350"/>
            <a:ext cx="9048750" cy="68611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22" name="Picture 3" descr="Screen Clipping">
            <a:extLst>
              <a:ext uri="{FF2B5EF4-FFF2-40B4-BE49-F238E27FC236}">
                <a16:creationId xmlns:a16="http://schemas.microsoft.com/office/drawing/2014/main" id="{A8A125AE-2D4A-8F2E-F5C3-1B2D3FC488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4">
            <a:extLst>
              <a:ext uri="{FF2B5EF4-FFF2-40B4-BE49-F238E27FC236}">
                <a16:creationId xmlns:a16="http://schemas.microsoft.com/office/drawing/2014/main" id="{2B2CE087-CDF8-938B-DCA5-A3C94FEDC004}"/>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242888" y="4902200"/>
            <a:ext cx="8770937" cy="1962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24" name="Right Arrow 5">
            <a:extLst>
              <a:ext uri="{FF2B5EF4-FFF2-40B4-BE49-F238E27FC236}">
                <a16:creationId xmlns:a16="http://schemas.microsoft.com/office/drawing/2014/main" id="{BE2790B6-6C0A-A3EA-8F8E-1A17DE7384EA}"/>
              </a:ext>
            </a:extLst>
          </p:cNvPr>
          <p:cNvSpPr>
            <a:spLocks noChangeArrowheads="1"/>
          </p:cNvSpPr>
          <p:nvPr>
            <p:custDataLst>
              <p:tags r:id="rId2"/>
            </p:custDataLst>
          </p:nvPr>
        </p:nvSpPr>
        <p:spPr bwMode="auto">
          <a:xfrm rot="919829">
            <a:off x="6869113" y="6242050"/>
            <a:ext cx="798512" cy="381000"/>
          </a:xfrm>
          <a:prstGeom prst="rightArrow">
            <a:avLst>
              <a:gd name="adj1" fmla="val 50000"/>
              <a:gd name="adj2" fmla="val 49970"/>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2" name="TextBox 1">
            <a:extLst>
              <a:ext uri="{FF2B5EF4-FFF2-40B4-BE49-F238E27FC236}">
                <a16:creationId xmlns:a16="http://schemas.microsoft.com/office/drawing/2014/main" id="{B304E7CD-538D-3EB8-E697-A52ED8306B2B}"/>
              </a:ext>
            </a:extLst>
          </p:cNvPr>
          <p:cNvSpPr txBox="1"/>
          <p:nvPr/>
        </p:nvSpPr>
        <p:spPr>
          <a:xfrm>
            <a:off x="5410200" y="0"/>
            <a:ext cx="3575844" cy="3139321"/>
          </a:xfrm>
          <a:prstGeom prst="rect">
            <a:avLst/>
          </a:prstGeom>
          <a:solidFill>
            <a:schemeClr val="bg1"/>
          </a:solidFill>
          <a:ln w="12700">
            <a:solidFill>
              <a:schemeClr val="tx1"/>
            </a:solidFill>
          </a:ln>
        </p:spPr>
        <p:txBody>
          <a:bodyPr wrap="square" rtlCol="0">
            <a:spAutoFit/>
          </a:bodyPr>
          <a:lstStyle/>
          <a:p>
            <a:r>
              <a:rPr lang="en-US" dirty="0"/>
              <a:t>The last section is “Budget and justification.” Read the instructions in the Call for Proposals. Add each item of your budget by clicking on “Add a budget item.” Choose the budget “Category,” include a brief “Description,” the “Amount” you are requesting for that item, and the “Details/Justification” which shows how you came up with the amount for that item.</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3" descr="Screen Clipping">
            <a:extLst>
              <a:ext uri="{FF2B5EF4-FFF2-40B4-BE49-F238E27FC236}">
                <a16:creationId xmlns:a16="http://schemas.microsoft.com/office/drawing/2014/main" id="{76286F91-F8B6-0476-2917-5A84AB4C64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0" name="Picture 1">
            <a:extLst>
              <a:ext uri="{FF2B5EF4-FFF2-40B4-BE49-F238E27FC236}">
                <a16:creationId xmlns:a16="http://schemas.microsoft.com/office/drawing/2014/main" id="{465595DD-087F-51B5-E190-571A7BAE0C6B}"/>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15875" y="0"/>
            <a:ext cx="6645275" cy="37433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971" name="Picture 2">
            <a:extLst>
              <a:ext uri="{FF2B5EF4-FFF2-40B4-BE49-F238E27FC236}">
                <a16:creationId xmlns:a16="http://schemas.microsoft.com/office/drawing/2014/main" id="{880ADE9A-40F4-A675-51EC-33B8F86C95CD}"/>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3436938" y="3743325"/>
            <a:ext cx="5707062" cy="31305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BC3426E6-8B97-868F-0986-33FAC4801C24}"/>
              </a:ext>
            </a:extLst>
          </p:cNvPr>
          <p:cNvSpPr/>
          <p:nvPr>
            <p:custDataLst>
              <p:tags r:id="rId2"/>
            </p:custDataLst>
          </p:nvPr>
        </p:nvSpPr>
        <p:spPr>
          <a:xfrm>
            <a:off x="6096000" y="304800"/>
            <a:ext cx="533400" cy="549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3973" name="Right Arrow 7">
            <a:extLst>
              <a:ext uri="{FF2B5EF4-FFF2-40B4-BE49-F238E27FC236}">
                <a16:creationId xmlns:a16="http://schemas.microsoft.com/office/drawing/2014/main" id="{318E5433-532B-1EE8-8791-2050F79C1D1C}"/>
              </a:ext>
            </a:extLst>
          </p:cNvPr>
          <p:cNvSpPr>
            <a:spLocks noChangeArrowheads="1"/>
          </p:cNvSpPr>
          <p:nvPr>
            <p:custDataLst>
              <p:tags r:id="rId3"/>
            </p:custDataLst>
          </p:nvPr>
        </p:nvSpPr>
        <p:spPr bwMode="auto">
          <a:xfrm rot="8061990">
            <a:off x="6653212" y="3857626"/>
            <a:ext cx="752475" cy="381000"/>
          </a:xfrm>
          <a:prstGeom prst="rightArrow">
            <a:avLst>
              <a:gd name="adj1" fmla="val 50000"/>
              <a:gd name="adj2" fmla="val 49951"/>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2" name="TextBox 1">
            <a:extLst>
              <a:ext uri="{FF2B5EF4-FFF2-40B4-BE49-F238E27FC236}">
                <a16:creationId xmlns:a16="http://schemas.microsoft.com/office/drawing/2014/main" id="{AE4BF079-6AD5-52DB-DA16-27A4786A9930}"/>
              </a:ext>
            </a:extLst>
          </p:cNvPr>
          <p:cNvSpPr txBox="1"/>
          <p:nvPr/>
        </p:nvSpPr>
        <p:spPr>
          <a:xfrm>
            <a:off x="6781800" y="204631"/>
            <a:ext cx="2133600" cy="3139321"/>
          </a:xfrm>
          <a:prstGeom prst="rect">
            <a:avLst/>
          </a:prstGeom>
          <a:solidFill>
            <a:schemeClr val="bg1"/>
          </a:solidFill>
          <a:ln w="12700">
            <a:solidFill>
              <a:schemeClr val="tx1"/>
            </a:solidFill>
          </a:ln>
        </p:spPr>
        <p:txBody>
          <a:bodyPr wrap="square" rtlCol="0">
            <a:spAutoFit/>
          </a:bodyPr>
          <a:lstStyle/>
          <a:p>
            <a:r>
              <a:rPr lang="en-US" dirty="0"/>
              <a:t>When you click on “add a budget item,” you will see this form. Select a “Category” from the drop-down list, fill in the rest of the form and “Save.” Keep adding items to complete your budget.</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47C9-3E47-FBDF-3210-3C436EB3DD5C}"/>
              </a:ext>
            </a:extLst>
          </p:cNvPr>
          <p:cNvSpPr>
            <a:spLocks noGrp="1"/>
          </p:cNvSpPr>
          <p:nvPr>
            <p:ph type="title"/>
            <p:custDataLst>
              <p:tags r:id="rId2"/>
            </p:custDataLst>
          </p:nvPr>
        </p:nvSpPr>
        <p:spPr/>
        <p:txBody>
          <a:bodyPr rtlCol="0">
            <a:normAutofit fontScale="90000"/>
          </a:bodyPr>
          <a:lstStyle/>
          <a:p>
            <a:pPr eaLnBrk="1" fontAlgn="auto" hangingPunct="1">
              <a:spcAft>
                <a:spcPts val="0"/>
              </a:spcAft>
              <a:defRPr/>
            </a:pPr>
            <a:r>
              <a:rPr lang="en-US" sz="4200" b="1" dirty="0">
                <a:solidFill>
                  <a:schemeClr val="bg1"/>
                </a:solidFill>
                <a:ea typeface="+mn-ea"/>
                <a:cs typeface="+mn-cs"/>
              </a:rPr>
              <a:t>The SARE Model</a:t>
            </a:r>
            <a:br>
              <a:rPr lang="en-US" dirty="0">
                <a:solidFill>
                  <a:schemeClr val="bg1"/>
                </a:solidFill>
              </a:rPr>
            </a:br>
            <a:endParaRPr lang="en-US" dirty="0"/>
          </a:p>
        </p:txBody>
      </p:sp>
      <p:pic>
        <p:nvPicPr>
          <p:cNvPr id="10242" name="Picture 5" descr="SARE_NorthCentral_CMYK">
            <a:extLst>
              <a:ext uri="{FF2B5EF4-FFF2-40B4-BE49-F238E27FC236}">
                <a16:creationId xmlns:a16="http://schemas.microsoft.com/office/drawing/2014/main" id="{E76D9E1B-AD5C-301E-923E-0A95C5D74795}"/>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696200" y="5562600"/>
            <a:ext cx="1143000" cy="103187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243" name="TextBox 5">
            <a:extLst>
              <a:ext uri="{FF2B5EF4-FFF2-40B4-BE49-F238E27FC236}">
                <a16:creationId xmlns:a16="http://schemas.microsoft.com/office/drawing/2014/main" id="{A6F932DD-3010-BCBD-6EEE-58A7B24B6987}"/>
              </a:ext>
            </a:extLst>
          </p:cNvPr>
          <p:cNvSpPr txBox="1">
            <a:spLocks noChangeArrowheads="1"/>
          </p:cNvSpPr>
          <p:nvPr>
            <p:custDataLst>
              <p:tags r:id="rId3"/>
            </p:custDataLst>
          </p:nvPr>
        </p:nvSpPr>
        <p:spPr bwMode="auto">
          <a:xfrm>
            <a:off x="4953000" y="6477000"/>
            <a:ext cx="19812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chemeClr val="bg1"/>
                </a:solidFill>
              </a:rPr>
              <a:t>photo credit: David Baltensperger</a:t>
            </a:r>
          </a:p>
        </p:txBody>
      </p:sp>
      <p:sp>
        <p:nvSpPr>
          <p:cNvPr id="10244" name="Rectangle 21">
            <a:extLst>
              <a:ext uri="{FF2B5EF4-FFF2-40B4-BE49-F238E27FC236}">
                <a16:creationId xmlns:a16="http://schemas.microsoft.com/office/drawing/2014/main" id="{963C330A-6A0A-BED9-EB08-D937874ADA61}"/>
              </a:ext>
            </a:extLst>
          </p:cNvPr>
          <p:cNvSpPr>
            <a:spLocks noChangeArrowheads="1"/>
          </p:cNvSpPr>
          <p:nvPr>
            <p:custDataLst>
              <p:tags r:id="rId4"/>
            </p:custDataLst>
          </p:nvPr>
        </p:nvSpPr>
        <p:spPr bwMode="auto">
          <a:xfrm>
            <a:off x="0" y="0"/>
            <a:ext cx="4572000" cy="24384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1800"/>
          </a:p>
        </p:txBody>
      </p:sp>
      <p:sp>
        <p:nvSpPr>
          <p:cNvPr id="10245" name="Text Box 4">
            <a:extLst>
              <a:ext uri="{FF2B5EF4-FFF2-40B4-BE49-F238E27FC236}">
                <a16:creationId xmlns:a16="http://schemas.microsoft.com/office/drawing/2014/main" id="{9FAB37B9-9DEA-1C22-3876-03A8CBE502FD}"/>
              </a:ext>
            </a:extLst>
          </p:cNvPr>
          <p:cNvSpPr txBox="1">
            <a:spLocks noChangeArrowheads="1"/>
          </p:cNvSpPr>
          <p:nvPr>
            <p:custDataLst>
              <p:tags r:id="rId5"/>
            </p:custDataLst>
          </p:nvPr>
        </p:nvSpPr>
        <p:spPr bwMode="auto">
          <a:xfrm>
            <a:off x="228600" y="552450"/>
            <a:ext cx="42672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200" b="1">
                <a:solidFill>
                  <a:schemeClr val="bg1"/>
                </a:solidFill>
                <a:latin typeface="Georgia" panose="02040502050405020303" pitchFamily="18" charset="0"/>
                <a:ea typeface="MS PGothic" panose="020B0600070205080204" pitchFamily="34" charset="-128"/>
              </a:rPr>
              <a:t>The SARE Model</a:t>
            </a:r>
            <a:endParaRPr lang="en-US" altLang="en-US" sz="4200" b="1">
              <a:latin typeface="Georgia" panose="02040502050405020303" pitchFamily="18" charset="0"/>
              <a:ea typeface="MS PGothic" panose="020B0600070205080204" pitchFamily="34" charset="-128"/>
            </a:endParaRPr>
          </a:p>
          <a:p>
            <a:pPr algn="r" eaLnBrk="1" hangingPunct="1">
              <a:spcBef>
                <a:spcPct val="0"/>
              </a:spcBef>
              <a:buFontTx/>
              <a:buNone/>
            </a:pPr>
            <a:endParaRPr lang="en-US" altLang="en-US" sz="4200" b="1">
              <a:latin typeface="Trebuchet MS" panose="020B0703020202090204" pitchFamily="34" charset="0"/>
              <a:ea typeface="MS PGothic" panose="020B0600070205080204" pitchFamily="34" charset="-128"/>
            </a:endParaRPr>
          </a:p>
          <a:p>
            <a:pPr eaLnBrk="1" hangingPunct="1">
              <a:spcBef>
                <a:spcPct val="0"/>
              </a:spcBef>
              <a:buFontTx/>
              <a:buNone/>
            </a:pPr>
            <a:endParaRPr lang="en-US" altLang="en-US" sz="3800">
              <a:latin typeface="Trebuchet MS" panose="020B0703020202090204" pitchFamily="34" charset="0"/>
              <a:ea typeface="MS PGothic" panose="020B0600070205080204" pitchFamily="34" charset="-128"/>
            </a:endParaRPr>
          </a:p>
        </p:txBody>
      </p:sp>
      <p:sp>
        <p:nvSpPr>
          <p:cNvPr id="10246" name="Text Box 19">
            <a:extLst>
              <a:ext uri="{FF2B5EF4-FFF2-40B4-BE49-F238E27FC236}">
                <a16:creationId xmlns:a16="http://schemas.microsoft.com/office/drawing/2014/main" id="{5FA015CE-3DAA-B985-F05D-F7482E17AF66}"/>
              </a:ext>
            </a:extLst>
          </p:cNvPr>
          <p:cNvSpPr>
            <a:spLocks noGrp="1" noChangeArrowheads="1"/>
          </p:cNvSpPr>
          <p:nvPr>
            <p:ph sz="half" idx="1"/>
            <p:custDataLst>
              <p:tags r:id="rId6"/>
            </p:custDataLst>
          </p:nvPr>
        </p:nvSpPr>
        <p:spPr>
          <a:xfrm>
            <a:off x="457200" y="2590800"/>
            <a:ext cx="3886200" cy="3937000"/>
          </a:xfrm>
        </p:spPr>
        <p:txBody>
          <a:bodyPr>
            <a:spAutoFit/>
          </a:bodyPr>
          <a:lstStyle/>
          <a:p>
            <a:pPr marL="287338" indent="-287338" defTabSz="1027113" eaLnBrk="1" hangingPunct="1">
              <a:lnSpc>
                <a:spcPct val="120000"/>
              </a:lnSpc>
              <a:spcBef>
                <a:spcPct val="100000"/>
              </a:spcBef>
              <a:buFontTx/>
              <a:buChar char="•"/>
            </a:pPr>
            <a:r>
              <a:rPr lang="en-US" altLang="en-US" sz="2000" b="1">
                <a:solidFill>
                  <a:srgbClr val="008000"/>
                </a:solidFill>
                <a:latin typeface="Trebuchet MS" panose="020B0703020202090204" pitchFamily="34" charset="0"/>
                <a:ea typeface="MS PGothic" panose="020B0600070205080204" pitchFamily="34" charset="-128"/>
              </a:rPr>
              <a:t>Four regional councils set priorities and make grants </a:t>
            </a:r>
          </a:p>
          <a:p>
            <a:pPr marL="287338" indent="-287338" defTabSz="1027113" eaLnBrk="1" hangingPunct="1">
              <a:lnSpc>
                <a:spcPct val="120000"/>
              </a:lnSpc>
              <a:spcBef>
                <a:spcPct val="100000"/>
              </a:spcBef>
              <a:buFontTx/>
              <a:buChar char="•"/>
            </a:pPr>
            <a:r>
              <a:rPr lang="en-US" altLang="en-US" sz="2000" b="1">
                <a:solidFill>
                  <a:srgbClr val="008000"/>
                </a:solidFill>
                <a:latin typeface="Trebuchet MS" panose="020B0703020202090204" pitchFamily="34" charset="0"/>
                <a:ea typeface="MS PGothic" panose="020B0600070205080204" pitchFamily="34" charset="-128"/>
              </a:rPr>
              <a:t>SARE Outreach produces practical information</a:t>
            </a:r>
          </a:p>
          <a:p>
            <a:pPr marL="287338" indent="-287338" defTabSz="1027113" eaLnBrk="1" hangingPunct="1">
              <a:lnSpc>
                <a:spcPct val="120000"/>
              </a:lnSpc>
              <a:spcBef>
                <a:spcPct val="100000"/>
              </a:spcBef>
              <a:buFontTx/>
              <a:buChar char="•"/>
            </a:pPr>
            <a:r>
              <a:rPr lang="en-US" altLang="en-US" sz="2000" b="1">
                <a:solidFill>
                  <a:srgbClr val="008000"/>
                </a:solidFill>
                <a:latin typeface="Trebuchet MS" panose="020B0703020202090204" pitchFamily="34" charset="0"/>
                <a:ea typeface="MS PGothic" panose="020B0600070205080204" pitchFamily="34" charset="-128"/>
              </a:rPr>
              <a:t>USDA-NIFA supports SARE</a:t>
            </a:r>
          </a:p>
          <a:p>
            <a:pPr marL="287338" indent="-287338" defTabSz="1027113" eaLnBrk="1" hangingPunct="1">
              <a:lnSpc>
                <a:spcPct val="120000"/>
              </a:lnSpc>
              <a:spcBef>
                <a:spcPct val="100000"/>
              </a:spcBef>
              <a:buFontTx/>
              <a:buChar char="•"/>
            </a:pPr>
            <a:r>
              <a:rPr lang="en-US" altLang="en-US" sz="2000" b="1">
                <a:solidFill>
                  <a:srgbClr val="008000"/>
                </a:solidFill>
                <a:latin typeface="Trebuchet MS" panose="020B0703020202090204" pitchFamily="34" charset="0"/>
                <a:ea typeface="MS PGothic" panose="020B0600070205080204" pitchFamily="34" charset="-128"/>
              </a:rPr>
              <a:t>Other USDA agencies and land-grant universities are partners</a:t>
            </a:r>
          </a:p>
        </p:txBody>
      </p:sp>
      <p:pic>
        <p:nvPicPr>
          <p:cNvPr id="10247" name="Picture 7" descr="LNC03-222 Photo 7 Combining canola in First-time Producer Field.jpg">
            <a:extLst>
              <a:ext uri="{FF2B5EF4-FFF2-40B4-BE49-F238E27FC236}">
                <a16:creationId xmlns:a16="http://schemas.microsoft.com/office/drawing/2014/main" id="{F09685B2-69B6-CBC9-E3C7-D88B1631FBC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t="-279"/>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3">
            <a:extLst>
              <a:ext uri="{FF2B5EF4-FFF2-40B4-BE49-F238E27FC236}">
                <a16:creationId xmlns:a16="http://schemas.microsoft.com/office/drawing/2014/main" id="{C28D818D-E27D-37A9-323F-309B8D4CCD6B}"/>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38100"/>
            <a:ext cx="7345363" cy="44370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6018" name="Picture 3" descr="Screen Clipping">
            <a:extLst>
              <a:ext uri="{FF2B5EF4-FFF2-40B4-BE49-F238E27FC236}">
                <a16:creationId xmlns:a16="http://schemas.microsoft.com/office/drawing/2014/main" id="{986FBB3D-3D8E-3CF9-DB90-0B6FD8633A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Box 2">
            <a:extLst>
              <a:ext uri="{FF2B5EF4-FFF2-40B4-BE49-F238E27FC236}">
                <a16:creationId xmlns:a16="http://schemas.microsoft.com/office/drawing/2014/main" id="{4F93F223-E742-0B9B-5544-A44A6A4F0B76}"/>
              </a:ext>
            </a:extLst>
          </p:cNvPr>
          <p:cNvSpPr txBox="1">
            <a:spLocks noChangeArrowheads="1"/>
          </p:cNvSpPr>
          <p:nvPr/>
        </p:nvSpPr>
        <p:spPr bwMode="auto">
          <a:xfrm>
            <a:off x="7662863" y="1911350"/>
            <a:ext cx="1066800" cy="17541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t>This is what a saved Budget Item looks like</a:t>
            </a:r>
          </a:p>
        </p:txBody>
      </p:sp>
      <p:sp>
        <p:nvSpPr>
          <p:cNvPr id="86020" name="Right Arrow 7">
            <a:extLst>
              <a:ext uri="{FF2B5EF4-FFF2-40B4-BE49-F238E27FC236}">
                <a16:creationId xmlns:a16="http://schemas.microsoft.com/office/drawing/2014/main" id="{ECFE6EA1-1C0D-27C7-8D55-B2044377B649}"/>
              </a:ext>
            </a:extLst>
          </p:cNvPr>
          <p:cNvSpPr>
            <a:spLocks noChangeArrowheads="1"/>
          </p:cNvSpPr>
          <p:nvPr>
            <p:custDataLst>
              <p:tags r:id="rId2"/>
            </p:custDataLst>
          </p:nvPr>
        </p:nvSpPr>
        <p:spPr bwMode="auto">
          <a:xfrm rot="12538412" flipV="1">
            <a:off x="2020888" y="3954463"/>
            <a:ext cx="650875" cy="350837"/>
          </a:xfrm>
          <a:prstGeom prst="rightArrow">
            <a:avLst>
              <a:gd name="adj1" fmla="val 50000"/>
              <a:gd name="adj2" fmla="val 49833"/>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pic>
        <p:nvPicPr>
          <p:cNvPr id="86021" name="Picture 10">
            <a:extLst>
              <a:ext uri="{FF2B5EF4-FFF2-40B4-BE49-F238E27FC236}">
                <a16:creationId xmlns:a16="http://schemas.microsoft.com/office/drawing/2014/main" id="{D2729268-0638-ABC2-E2E6-ED98C13E3088}"/>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008188" y="4505325"/>
            <a:ext cx="7053262" cy="23082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Arrow: Down 9">
            <a:extLst>
              <a:ext uri="{FF2B5EF4-FFF2-40B4-BE49-F238E27FC236}">
                <a16:creationId xmlns:a16="http://schemas.microsoft.com/office/drawing/2014/main" id="{177E8F75-28A3-E7E5-7354-3C21D380707B}"/>
              </a:ext>
            </a:extLst>
          </p:cNvPr>
          <p:cNvSpPr/>
          <p:nvPr/>
        </p:nvSpPr>
        <p:spPr>
          <a:xfrm rot="2215616">
            <a:off x="7923213" y="3697288"/>
            <a:ext cx="334962" cy="9794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3" descr="Screen Clipping">
            <a:extLst>
              <a:ext uri="{FF2B5EF4-FFF2-40B4-BE49-F238E27FC236}">
                <a16:creationId xmlns:a16="http://schemas.microsoft.com/office/drawing/2014/main" id="{48B48746-9EC9-70CB-EB96-506A2D4D3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6" name="Picture 2">
            <a:extLst>
              <a:ext uri="{FF2B5EF4-FFF2-40B4-BE49-F238E27FC236}">
                <a16:creationId xmlns:a16="http://schemas.microsoft.com/office/drawing/2014/main" id="{B58CB222-09D5-7476-E09B-279F4EE7B320}"/>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525" y="0"/>
            <a:ext cx="912495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Arrow: Up 3">
            <a:extLst>
              <a:ext uri="{FF2B5EF4-FFF2-40B4-BE49-F238E27FC236}">
                <a16:creationId xmlns:a16="http://schemas.microsoft.com/office/drawing/2014/main" id="{3BB420DB-3114-6165-A405-F80EF95F48D2}"/>
              </a:ext>
            </a:extLst>
          </p:cNvPr>
          <p:cNvSpPr/>
          <p:nvPr/>
        </p:nvSpPr>
        <p:spPr>
          <a:xfrm rot="13932311">
            <a:off x="3696495" y="5768181"/>
            <a:ext cx="334962" cy="84137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a:extLst>
              <a:ext uri="{FF2B5EF4-FFF2-40B4-BE49-F238E27FC236}">
                <a16:creationId xmlns:a16="http://schemas.microsoft.com/office/drawing/2014/main" id="{C1FC612F-6440-9A33-CABC-EE0C3137F740}"/>
              </a:ext>
            </a:extLst>
          </p:cNvPr>
          <p:cNvSpPr txBox="1"/>
          <p:nvPr/>
        </p:nvSpPr>
        <p:spPr>
          <a:xfrm>
            <a:off x="2971800" y="3641046"/>
            <a:ext cx="2962275" cy="2031325"/>
          </a:xfrm>
          <a:prstGeom prst="rect">
            <a:avLst/>
          </a:prstGeom>
          <a:solidFill>
            <a:schemeClr val="bg1"/>
          </a:solidFill>
          <a:ln w="12700">
            <a:solidFill>
              <a:schemeClr val="tx1"/>
            </a:solidFill>
          </a:ln>
        </p:spPr>
        <p:txBody>
          <a:bodyPr wrap="square" rtlCol="0">
            <a:spAutoFit/>
          </a:bodyPr>
          <a:lstStyle/>
          <a:p>
            <a:r>
              <a:rPr lang="en-US" dirty="0"/>
              <a:t>This is part of a sample budget. When you are done entering your budget items, click on “Save,” then scroll to the top or bottom of the page and click on “Proposal Overview.”</a:t>
            </a: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3" descr="Screen Clipping">
            <a:extLst>
              <a:ext uri="{FF2B5EF4-FFF2-40B4-BE49-F238E27FC236}">
                <a16:creationId xmlns:a16="http://schemas.microsoft.com/office/drawing/2014/main" id="{977FB30D-3D04-24AC-DCDC-5CC028D237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4" name="Picture 4">
            <a:extLst>
              <a:ext uri="{FF2B5EF4-FFF2-40B4-BE49-F238E27FC236}">
                <a16:creationId xmlns:a16="http://schemas.microsoft.com/office/drawing/2014/main" id="{1570472B-DC4E-A7B5-C77F-CF620A30036C}"/>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0" y="-163513"/>
            <a:ext cx="9132888" cy="5181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0115" name="Right Arrow 6">
            <a:extLst>
              <a:ext uri="{FF2B5EF4-FFF2-40B4-BE49-F238E27FC236}">
                <a16:creationId xmlns:a16="http://schemas.microsoft.com/office/drawing/2014/main" id="{ED0CA5F2-0D34-8C98-449A-74FF06C3D6AB}"/>
              </a:ext>
            </a:extLst>
          </p:cNvPr>
          <p:cNvSpPr>
            <a:spLocks noChangeArrowheads="1"/>
          </p:cNvSpPr>
          <p:nvPr>
            <p:custDataLst>
              <p:tags r:id="rId2"/>
            </p:custDataLst>
          </p:nvPr>
        </p:nvSpPr>
        <p:spPr bwMode="auto">
          <a:xfrm rot="7972083">
            <a:off x="3981743" y="1400174"/>
            <a:ext cx="752475" cy="381000"/>
          </a:xfrm>
          <a:prstGeom prst="rightArrow">
            <a:avLst>
              <a:gd name="adj1" fmla="val 50000"/>
              <a:gd name="adj2" fmla="val 49951"/>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90116" name="Right Arrow 7">
            <a:extLst>
              <a:ext uri="{FF2B5EF4-FFF2-40B4-BE49-F238E27FC236}">
                <a16:creationId xmlns:a16="http://schemas.microsoft.com/office/drawing/2014/main" id="{0380CF37-0562-C7E4-7F5F-1780C31C1BC0}"/>
              </a:ext>
            </a:extLst>
          </p:cNvPr>
          <p:cNvSpPr>
            <a:spLocks noChangeArrowheads="1"/>
          </p:cNvSpPr>
          <p:nvPr>
            <p:custDataLst>
              <p:tags r:id="rId3"/>
            </p:custDataLst>
          </p:nvPr>
        </p:nvSpPr>
        <p:spPr bwMode="auto">
          <a:xfrm rot="-4282795">
            <a:off x="7922419" y="2488407"/>
            <a:ext cx="635000" cy="290512"/>
          </a:xfrm>
          <a:prstGeom prst="rightArrow">
            <a:avLst>
              <a:gd name="adj1" fmla="val 65657"/>
              <a:gd name="adj2" fmla="val 49980"/>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pic>
        <p:nvPicPr>
          <p:cNvPr id="90117" name="Picture 8">
            <a:extLst>
              <a:ext uri="{FF2B5EF4-FFF2-40B4-BE49-F238E27FC236}">
                <a16:creationId xmlns:a16="http://schemas.microsoft.com/office/drawing/2014/main" id="{DA5183CF-4ABA-AD81-CB0B-548D426C122A}"/>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90825" y="4430713"/>
            <a:ext cx="6353175" cy="24209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Arrow: Right 10">
            <a:extLst>
              <a:ext uri="{FF2B5EF4-FFF2-40B4-BE49-F238E27FC236}">
                <a16:creationId xmlns:a16="http://schemas.microsoft.com/office/drawing/2014/main" id="{D64E6B58-7963-B811-B4FC-A695E0154F4C}"/>
              </a:ext>
            </a:extLst>
          </p:cNvPr>
          <p:cNvSpPr/>
          <p:nvPr/>
        </p:nvSpPr>
        <p:spPr>
          <a:xfrm>
            <a:off x="4525963" y="6135688"/>
            <a:ext cx="977900" cy="37306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a:extLst>
              <a:ext uri="{FF2B5EF4-FFF2-40B4-BE49-F238E27FC236}">
                <a16:creationId xmlns:a16="http://schemas.microsoft.com/office/drawing/2014/main" id="{368D3E4C-9E87-4C99-AB1F-310A87023C9A}"/>
              </a:ext>
            </a:extLst>
          </p:cNvPr>
          <p:cNvSpPr txBox="1"/>
          <p:nvPr/>
        </p:nvSpPr>
        <p:spPr>
          <a:xfrm>
            <a:off x="-11112" y="3802876"/>
            <a:ext cx="2747962" cy="3139321"/>
          </a:xfrm>
          <a:prstGeom prst="rect">
            <a:avLst/>
          </a:prstGeom>
          <a:solidFill>
            <a:schemeClr val="bg1"/>
          </a:solidFill>
          <a:ln w="12700">
            <a:solidFill>
              <a:schemeClr val="tx1"/>
            </a:solidFill>
          </a:ln>
        </p:spPr>
        <p:txBody>
          <a:bodyPr wrap="square" rtlCol="0">
            <a:spAutoFit/>
          </a:bodyPr>
          <a:lstStyle/>
          <a:p>
            <a:r>
              <a:rPr lang="en-US" dirty="0"/>
              <a:t>When all required sections are completed, click on “View Draft” to make sure your proposal looks the way you want it to. Check your spelling and budget figures. Make any changes needed and “Save.” Next, click on “Submit proposal.” Confirm that you want to submit the proposal.</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3">
            <a:extLst>
              <a:ext uri="{FF2B5EF4-FFF2-40B4-BE49-F238E27FC236}">
                <a16:creationId xmlns:a16="http://schemas.microsoft.com/office/drawing/2014/main" id="{A06A8E13-5E3A-A3DA-F167-591011BC7414}"/>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7772400" cy="68119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F08FE413-1E65-EF7E-9BC2-AA77904134F0}"/>
              </a:ext>
            </a:extLst>
          </p:cNvPr>
          <p:cNvSpPr/>
          <p:nvPr/>
        </p:nvSpPr>
        <p:spPr>
          <a:xfrm rot="9634084">
            <a:off x="2008188" y="1601788"/>
            <a:ext cx="977900" cy="32702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id="{22FD304F-E172-5395-4F30-EAFDA0F7B936}"/>
              </a:ext>
            </a:extLst>
          </p:cNvPr>
          <p:cNvSpPr/>
          <p:nvPr/>
        </p:nvSpPr>
        <p:spPr>
          <a:xfrm>
            <a:off x="152400" y="3200400"/>
            <a:ext cx="4572000" cy="9144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a:extLst>
              <a:ext uri="{FF2B5EF4-FFF2-40B4-BE49-F238E27FC236}">
                <a16:creationId xmlns:a16="http://schemas.microsoft.com/office/drawing/2014/main" id="{8DB0B1CF-69C8-45E7-9620-1A38A7D7375D}"/>
              </a:ext>
            </a:extLst>
          </p:cNvPr>
          <p:cNvSpPr txBox="1"/>
          <p:nvPr/>
        </p:nvSpPr>
        <p:spPr>
          <a:xfrm>
            <a:off x="5334000" y="-25579"/>
            <a:ext cx="3779520" cy="2862322"/>
          </a:xfrm>
          <a:prstGeom prst="rect">
            <a:avLst/>
          </a:prstGeom>
          <a:solidFill>
            <a:schemeClr val="bg1"/>
          </a:solidFill>
          <a:ln w="12700">
            <a:solidFill>
              <a:schemeClr val="tx1"/>
            </a:solidFill>
          </a:ln>
        </p:spPr>
        <p:txBody>
          <a:bodyPr wrap="square" rtlCol="0">
            <a:spAutoFit/>
          </a:bodyPr>
          <a:lstStyle/>
          <a:p>
            <a:r>
              <a:rPr lang="en-US" dirty="0"/>
              <a:t>When you confirm that you want to submit your proposal, you will see this screen. It shows the date and time your proposal was submitted. </a:t>
            </a:r>
          </a:p>
          <a:p>
            <a:endParaRPr lang="en-US" dirty="0"/>
          </a:p>
          <a:p>
            <a:r>
              <a:rPr lang="en-US" dirty="0"/>
              <a:t>If you need to make changes after submitting your proposal, click on the “</a:t>
            </a:r>
            <a:r>
              <a:rPr lang="en-US" dirty="0" err="1"/>
              <a:t>Unsubmit</a:t>
            </a:r>
            <a:r>
              <a:rPr lang="en-US" dirty="0"/>
              <a:t> Proposal” button, make your changes, and be sure to “Submit” before the grant deadline.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descr="I:\SARE\Photos\Metadata Added\Added to flickr\Photos by Joan Benjamin\FNC05-551, FNC07-650, Pov Huns, KS\Image0214.jpg">
            <a:extLst>
              <a:ext uri="{FF2B5EF4-FFF2-40B4-BE49-F238E27FC236}">
                <a16:creationId xmlns:a16="http://schemas.microsoft.com/office/drawing/2014/main" id="{19E663CB-CAC6-6CBF-4037-647A1D58849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1D14E40-5174-1ED8-07E1-D371B0668F10}"/>
              </a:ext>
            </a:extLst>
          </p:cNvPr>
          <p:cNvSpPr>
            <a:spLocks noGrp="1"/>
          </p:cNvSpPr>
          <p:nvPr>
            <p:ph type="title"/>
            <p:custDataLst>
              <p:tags r:id="rId2"/>
            </p:custDataLst>
          </p:nvPr>
        </p:nvSpPr>
        <p:spPr>
          <a:xfrm>
            <a:off x="0" y="0"/>
            <a:ext cx="4572000" cy="2241550"/>
          </a:xfrm>
          <a:solidFill>
            <a:schemeClr val="accent3">
              <a:lumMod val="50000"/>
            </a:schemeClr>
          </a:solidFill>
          <a:ln>
            <a:solidFill>
              <a:schemeClr val="accent3">
                <a:lumMod val="75000"/>
              </a:schemeClr>
            </a:solidFill>
          </a:ln>
        </p:spPr>
        <p:txBody>
          <a:bodyPr rtlCol="0">
            <a:normAutofit/>
          </a:bodyPr>
          <a:lstStyle/>
          <a:p>
            <a:pPr eaLnBrk="1" fontAlgn="auto" hangingPunct="1">
              <a:spcAft>
                <a:spcPts val="0"/>
              </a:spcAft>
              <a:defRPr/>
            </a:pPr>
            <a:r>
              <a:rPr lang="en-US" dirty="0">
                <a:solidFill>
                  <a:schemeClr val="accent2">
                    <a:lumMod val="20000"/>
                    <a:lumOff val="80000"/>
                  </a:schemeClr>
                </a:solidFill>
                <a:latin typeface="Georgia" panose="02040502050405020303" pitchFamily="18" charset="0"/>
              </a:rPr>
              <a:t>Good luck with your proposal!</a:t>
            </a:r>
          </a:p>
        </p:txBody>
      </p:sp>
      <p:sp>
        <p:nvSpPr>
          <p:cNvPr id="94211" name="TextBox 10">
            <a:extLst>
              <a:ext uri="{FF2B5EF4-FFF2-40B4-BE49-F238E27FC236}">
                <a16:creationId xmlns:a16="http://schemas.microsoft.com/office/drawing/2014/main" id="{B6FFFF24-C847-D4B4-A269-4C87D26C4215}"/>
              </a:ext>
            </a:extLst>
          </p:cNvPr>
          <p:cNvSpPr txBox="1">
            <a:spLocks noChangeArrowheads="1"/>
          </p:cNvSpPr>
          <p:nvPr>
            <p:custDataLst>
              <p:tags r:id="rId3"/>
            </p:custDataLst>
          </p:nvPr>
        </p:nvSpPr>
        <p:spPr bwMode="auto">
          <a:xfrm>
            <a:off x="0" y="2241550"/>
            <a:ext cx="4572000" cy="4616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p>
          <a:p>
            <a:pPr algn="ctr" eaLnBrk="1" hangingPunct="1">
              <a:spcBef>
                <a:spcPct val="0"/>
              </a:spcBef>
              <a:buFontTx/>
              <a:buNone/>
            </a:pPr>
            <a:r>
              <a:rPr lang="en-US" altLang="en-US" sz="2400" b="1">
                <a:latin typeface="Trebuchet MS" panose="020B0703020202090204" pitchFamily="34" charset="0"/>
              </a:rPr>
              <a:t>If you have questions, contact Joan Benjamin at:</a:t>
            </a:r>
          </a:p>
          <a:p>
            <a:pPr algn="ctr" eaLnBrk="1" hangingPunct="1">
              <a:spcBef>
                <a:spcPct val="0"/>
              </a:spcBef>
              <a:buFontTx/>
              <a:buNone/>
            </a:pPr>
            <a:endParaRPr lang="en-US" altLang="en-US" sz="1200" b="1">
              <a:latin typeface="Trebuchet MS" panose="020B0703020202090204" pitchFamily="34" charset="0"/>
            </a:endParaRPr>
          </a:p>
          <a:p>
            <a:pPr algn="ctr" eaLnBrk="1" hangingPunct="1">
              <a:spcBef>
                <a:spcPct val="0"/>
              </a:spcBef>
              <a:buFontTx/>
              <a:buNone/>
            </a:pPr>
            <a:r>
              <a:rPr lang="en-US" altLang="en-US" sz="2400" b="1">
                <a:latin typeface="Trebuchet MS" panose="020B0703020202090204" pitchFamily="34" charset="0"/>
              </a:rPr>
              <a:t>573-681-5545</a:t>
            </a:r>
          </a:p>
          <a:p>
            <a:pPr algn="ctr" eaLnBrk="1" hangingPunct="1">
              <a:spcBef>
                <a:spcPct val="0"/>
              </a:spcBef>
              <a:buFontTx/>
              <a:buNone/>
            </a:pPr>
            <a:r>
              <a:rPr lang="en-US" altLang="en-US" sz="2400" b="1">
                <a:latin typeface="Trebuchet MS" panose="020B0703020202090204" pitchFamily="34" charset="0"/>
              </a:rPr>
              <a:t>or </a:t>
            </a:r>
          </a:p>
          <a:p>
            <a:pPr algn="ctr" eaLnBrk="1" hangingPunct="1">
              <a:spcBef>
                <a:spcPct val="0"/>
              </a:spcBef>
              <a:buFontTx/>
              <a:buNone/>
            </a:pPr>
            <a:r>
              <a:rPr lang="en-US" altLang="en-US" sz="2400" b="1">
                <a:latin typeface="Trebuchet MS" panose="020B0703020202090204" pitchFamily="34" charset="0"/>
                <a:hlinkClick r:id="rId8"/>
              </a:rPr>
              <a:t>benjaminj@lincolnu.edu</a:t>
            </a:r>
            <a:r>
              <a:rPr lang="en-US" altLang="en-US" sz="2400" b="1">
                <a:latin typeface="Trebuchet MS" panose="020B0703020202090204" pitchFamily="34" charset="0"/>
              </a:rPr>
              <a:t> </a:t>
            </a:r>
          </a:p>
          <a:p>
            <a:pPr algn="ctr" eaLnBrk="1" hangingPunct="1">
              <a:spcBef>
                <a:spcPct val="0"/>
              </a:spcBef>
              <a:buFontTx/>
              <a:buNone/>
            </a:pPr>
            <a:endParaRPr lang="en-US" altLang="en-US" sz="1200" b="1">
              <a:latin typeface="Trebuchet MS" panose="020B0703020202090204" pitchFamily="34" charset="0"/>
            </a:endParaRPr>
          </a:p>
          <a:p>
            <a:pPr algn="ctr" eaLnBrk="1" hangingPunct="1">
              <a:spcBef>
                <a:spcPct val="0"/>
              </a:spcBef>
              <a:buFontTx/>
              <a:buNone/>
            </a:pPr>
            <a:r>
              <a:rPr lang="en-US" altLang="en-US" sz="2400" b="1">
                <a:latin typeface="Trebuchet MS" panose="020B0703020202090204" pitchFamily="34" charset="0"/>
                <a:hlinkClick r:id="rId9"/>
              </a:rPr>
              <a:t>https://northcentral.sare.org/</a:t>
            </a:r>
            <a:r>
              <a:rPr lang="en-US" altLang="en-US" sz="2400" b="1">
                <a:latin typeface="Trebuchet MS" panose="020B0703020202090204" pitchFamily="34" charset="0"/>
              </a:rPr>
              <a:t> </a:t>
            </a:r>
            <a:endParaRPr lang="en-US" altLang="en-US" sz="1200" b="1">
              <a:latin typeface="Trebuchet MS" panose="020B0703020202090204" pitchFamily="34" charset="0"/>
            </a:endParaRPr>
          </a:p>
          <a:p>
            <a:pPr algn="ctr" eaLnBrk="1" hangingPunct="1">
              <a:spcBef>
                <a:spcPct val="0"/>
              </a:spcBef>
              <a:buFontTx/>
              <a:buNone/>
            </a:pPr>
            <a:br>
              <a:rPr lang="en-US" altLang="en-US" sz="1800" b="1">
                <a:latin typeface="Trebuchet MS" panose="020B0703020202090204" pitchFamily="34" charset="0"/>
              </a:rPr>
            </a:br>
            <a:r>
              <a:rPr lang="en-US" altLang="en-US" sz="1800" b="1">
                <a:latin typeface="Trebuchet MS" panose="020B0703020202090204" pitchFamily="34" charset="0"/>
              </a:rPr>
              <a:t>Follow @NCRSARE on social media:</a:t>
            </a: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
        <p:nvSpPr>
          <p:cNvPr id="10" name="TextBox 9">
            <a:extLst>
              <a:ext uri="{FF2B5EF4-FFF2-40B4-BE49-F238E27FC236}">
                <a16:creationId xmlns:a16="http://schemas.microsoft.com/office/drawing/2014/main" id="{D661940E-70F8-F93D-E841-C60563025796}"/>
              </a:ext>
            </a:extLst>
          </p:cNvPr>
          <p:cNvSpPr txBox="1"/>
          <p:nvPr>
            <p:custDataLst>
              <p:tags r:id="rId4"/>
            </p:custDataLst>
          </p:nvPr>
        </p:nvSpPr>
        <p:spPr>
          <a:xfrm>
            <a:off x="4724400" y="6477000"/>
            <a:ext cx="1676400" cy="230188"/>
          </a:xfrm>
          <a:prstGeom prst="rect">
            <a:avLst/>
          </a:prstGeom>
          <a:noFill/>
        </p:spPr>
        <p:txBody>
          <a:bodyPr>
            <a:spAutoFit/>
          </a:bodyPr>
          <a:lstStyle/>
          <a:p>
            <a:pPr eaLnBrk="1" fontAlgn="auto" hangingPunct="1">
              <a:spcBef>
                <a:spcPts val="0"/>
              </a:spcBef>
              <a:spcAft>
                <a:spcPts val="0"/>
              </a:spcAft>
              <a:defRPr/>
            </a:pPr>
            <a:r>
              <a:rPr lang="en-US" sz="900" dirty="0">
                <a:solidFill>
                  <a:schemeClr val="tx1">
                    <a:lumMod val="95000"/>
                    <a:lumOff val="5000"/>
                  </a:schemeClr>
                </a:solidFill>
                <a:latin typeface="+mn-lt"/>
              </a:rPr>
              <a:t>photo credit: Joan Benjamin</a:t>
            </a:r>
          </a:p>
        </p:txBody>
      </p:sp>
      <p:pic>
        <p:nvPicPr>
          <p:cNvPr id="94213" name="Picture 14" descr="SARE_NorthCentral_CMYK">
            <a:extLst>
              <a:ext uri="{FF2B5EF4-FFF2-40B4-BE49-F238E27FC236}">
                <a16:creationId xmlns:a16="http://schemas.microsoft.com/office/drawing/2014/main" id="{D6450AC2-E3DE-4FA7-CC68-9F8117C97C44}"/>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653338" y="5483225"/>
            <a:ext cx="1150937" cy="103822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4214" name="Picture 5" descr="A collage of a blue and white photo of a bird and a blue bus&#10;&#10;Description automatically generated">
            <a:extLst>
              <a:ext uri="{FF2B5EF4-FFF2-40B4-BE49-F238E27FC236}">
                <a16:creationId xmlns:a16="http://schemas.microsoft.com/office/drawing/2014/main" id="{911B38CE-FACD-7D2B-AF62-FC89AE2D9BD5}"/>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l="-2" r="-177"/>
          <a:stretch>
            <a:fillRect/>
          </a:stretch>
        </p:blipFill>
        <p:spPr bwMode="auto">
          <a:xfrm>
            <a:off x="492125" y="5715000"/>
            <a:ext cx="35877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9AE28B0E-0430-56A8-D73F-EEBF7FA75C45}"/>
              </a:ext>
            </a:extLst>
          </p:cNvPr>
          <p:cNvSpPr>
            <a:spLocks noGrp="1" noChangeArrowheads="1"/>
          </p:cNvSpPr>
          <p:nvPr>
            <p:ph type="title"/>
            <p:custDataLst>
              <p:tags r:id="rId2"/>
            </p:custDataLst>
          </p:nvPr>
        </p:nvSpPr>
        <p:spPr/>
        <p:txBody>
          <a:bodyPr/>
          <a:lstStyle/>
          <a:p>
            <a:pPr eaLnBrk="1" hangingPunct="1"/>
            <a:r>
              <a:rPr lang="en-US" altLang="en-US">
                <a:solidFill>
                  <a:schemeClr val="bg1"/>
                </a:solidFill>
              </a:rPr>
              <a:t>The Three Principles</a:t>
            </a:r>
          </a:p>
        </p:txBody>
      </p:sp>
      <p:pic>
        <p:nvPicPr>
          <p:cNvPr id="12290" name="Picture 2">
            <a:extLst>
              <a:ext uri="{FF2B5EF4-FFF2-40B4-BE49-F238E27FC236}">
                <a16:creationId xmlns:a16="http://schemas.microsoft.com/office/drawing/2014/main" id="{1AD15767-31D7-A530-C37D-2711473A28E8}"/>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4343400" y="0"/>
            <a:ext cx="4806950" cy="709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descr="SARE_NorthCentral_CMYK">
            <a:extLst>
              <a:ext uri="{FF2B5EF4-FFF2-40B4-BE49-F238E27FC236}">
                <a16:creationId xmlns:a16="http://schemas.microsoft.com/office/drawing/2014/main" id="{B5F22D40-E2BB-A78A-46B9-FC15A94BE87F}"/>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7696200" y="5638800"/>
            <a:ext cx="1149350" cy="103822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292" name="TextBox 5">
            <a:extLst>
              <a:ext uri="{FF2B5EF4-FFF2-40B4-BE49-F238E27FC236}">
                <a16:creationId xmlns:a16="http://schemas.microsoft.com/office/drawing/2014/main" id="{43FE6550-1776-B642-B7C4-CF629B3D5AB8}"/>
              </a:ext>
            </a:extLst>
          </p:cNvPr>
          <p:cNvSpPr txBox="1">
            <a:spLocks noChangeArrowheads="1"/>
          </p:cNvSpPr>
          <p:nvPr>
            <p:custDataLst>
              <p:tags r:id="rId3"/>
            </p:custDataLst>
          </p:nvPr>
        </p:nvSpPr>
        <p:spPr bwMode="auto">
          <a:xfrm>
            <a:off x="4495800" y="6477000"/>
            <a:ext cx="1676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chemeClr val="bg1"/>
                </a:solidFill>
              </a:rPr>
              <a:t>photo credit: Ken Schneider</a:t>
            </a:r>
          </a:p>
        </p:txBody>
      </p:sp>
      <p:sp>
        <p:nvSpPr>
          <p:cNvPr id="12293" name="Rectangle 39">
            <a:extLst>
              <a:ext uri="{FF2B5EF4-FFF2-40B4-BE49-F238E27FC236}">
                <a16:creationId xmlns:a16="http://schemas.microsoft.com/office/drawing/2014/main" id="{D7C89F07-674B-434C-FB3A-5F5DBFD51A76}"/>
              </a:ext>
            </a:extLst>
          </p:cNvPr>
          <p:cNvSpPr>
            <a:spLocks noChangeArrowheads="1"/>
          </p:cNvSpPr>
          <p:nvPr>
            <p:custDataLst>
              <p:tags r:id="rId4"/>
            </p:custDataLst>
          </p:nvPr>
        </p:nvSpPr>
        <p:spPr bwMode="auto">
          <a:xfrm>
            <a:off x="0" y="0"/>
            <a:ext cx="4343400" cy="1828800"/>
          </a:xfrm>
          <a:prstGeom prst="rect">
            <a:avLst/>
          </a:prstGeom>
          <a:solidFill>
            <a:srgbClr val="B7232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1800"/>
          </a:p>
        </p:txBody>
      </p:sp>
      <p:sp>
        <p:nvSpPr>
          <p:cNvPr id="12294" name="Text Box 4">
            <a:extLst>
              <a:ext uri="{FF2B5EF4-FFF2-40B4-BE49-F238E27FC236}">
                <a16:creationId xmlns:a16="http://schemas.microsoft.com/office/drawing/2014/main" id="{FBEAB5A7-2A96-5603-F085-2327E9C2FC71}"/>
              </a:ext>
            </a:extLst>
          </p:cNvPr>
          <p:cNvSpPr txBox="1">
            <a:spLocks noChangeArrowheads="1"/>
          </p:cNvSpPr>
          <p:nvPr>
            <p:custDataLst>
              <p:tags r:id="rId5"/>
            </p:custDataLst>
          </p:nvPr>
        </p:nvSpPr>
        <p:spPr bwMode="auto">
          <a:xfrm>
            <a:off x="228600" y="225425"/>
            <a:ext cx="38862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200" b="1">
                <a:solidFill>
                  <a:schemeClr val="bg1"/>
                </a:solidFill>
                <a:latin typeface="Georgia" panose="02040502050405020303" pitchFamily="18" charset="0"/>
                <a:ea typeface="MS PGothic" panose="020B0600070205080204" pitchFamily="34" charset="-128"/>
              </a:rPr>
              <a:t>The SARE Model</a:t>
            </a:r>
            <a:endParaRPr lang="en-US" altLang="en-US" sz="4200" b="1">
              <a:latin typeface="Georgia" panose="02040502050405020303" pitchFamily="18" charset="0"/>
              <a:ea typeface="MS PGothic" panose="020B0600070205080204" pitchFamily="34" charset="-128"/>
            </a:endParaRPr>
          </a:p>
        </p:txBody>
      </p:sp>
      <p:sp>
        <p:nvSpPr>
          <p:cNvPr id="12295" name="Text Box 31">
            <a:extLst>
              <a:ext uri="{FF2B5EF4-FFF2-40B4-BE49-F238E27FC236}">
                <a16:creationId xmlns:a16="http://schemas.microsoft.com/office/drawing/2014/main" id="{6B5D8D48-883E-5FCA-CFDB-D86590FD5460}"/>
              </a:ext>
            </a:extLst>
          </p:cNvPr>
          <p:cNvSpPr txBox="1">
            <a:spLocks noChangeArrowheads="1"/>
          </p:cNvSpPr>
          <p:nvPr>
            <p:custDataLst>
              <p:tags r:id="rId6"/>
            </p:custDataLst>
          </p:nvPr>
        </p:nvSpPr>
        <p:spPr bwMode="auto">
          <a:xfrm>
            <a:off x="-15875" y="1828800"/>
            <a:ext cx="4343400" cy="5267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73152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lnSpc>
                <a:spcPct val="130000"/>
              </a:lnSpc>
              <a:spcBef>
                <a:spcPct val="0"/>
              </a:spcBef>
              <a:buFontTx/>
              <a:buNone/>
            </a:pPr>
            <a:r>
              <a:rPr lang="en-US" altLang="en-US" sz="2600" b="1" baseline="-25000">
                <a:solidFill>
                  <a:srgbClr val="C00000"/>
                </a:solidFill>
                <a:latin typeface="Trebuchet MS" panose="020B0703020202090204" pitchFamily="34" charset="0"/>
                <a:ea typeface="MS PGothic" panose="020B0600070205080204" pitchFamily="34" charset="-128"/>
              </a:rPr>
              <a:t>Successful SARE grantees have projects that are guided by the 3 principals of</a:t>
            </a:r>
          </a:p>
          <a:p>
            <a:pPr lvl="1" algn="ctr" eaLnBrk="1" hangingPunct="1">
              <a:lnSpc>
                <a:spcPct val="130000"/>
              </a:lnSpc>
              <a:spcBef>
                <a:spcPct val="0"/>
              </a:spcBef>
              <a:buFontTx/>
              <a:buNone/>
            </a:pPr>
            <a:r>
              <a:rPr lang="en-US" altLang="en-US" sz="2600" b="1" baseline="-25000">
                <a:solidFill>
                  <a:srgbClr val="C00000"/>
                </a:solidFill>
                <a:latin typeface="Trebuchet MS" panose="020B0703020202090204" pitchFamily="34" charset="0"/>
                <a:ea typeface="MS PGothic" panose="020B0600070205080204" pitchFamily="34" charset="-128"/>
              </a:rPr>
              <a:t>sustainability…</a:t>
            </a:r>
          </a:p>
          <a:p>
            <a:pPr lvl="1" eaLnBrk="1" hangingPunct="1">
              <a:lnSpc>
                <a:spcPct val="130000"/>
              </a:lnSpc>
              <a:spcBef>
                <a:spcPct val="0"/>
              </a:spcBef>
              <a:buFontTx/>
              <a:buNone/>
            </a:pPr>
            <a:endParaRPr lang="en-US" altLang="en-US" sz="2600" b="1" baseline="-25000">
              <a:solidFill>
                <a:srgbClr val="EC4220"/>
              </a:solidFill>
              <a:latin typeface="Trebuchet MS" panose="020B0703020202090204" pitchFamily="34" charset="0"/>
              <a:ea typeface="MS PGothic" panose="020B0600070205080204" pitchFamily="34" charset="-128"/>
            </a:endParaRPr>
          </a:p>
          <a:p>
            <a:pPr lvl="1" eaLnBrk="1" hangingPunct="1">
              <a:lnSpc>
                <a:spcPct val="130000"/>
              </a:lnSpc>
              <a:spcBef>
                <a:spcPct val="0"/>
              </a:spcBef>
              <a:buFontTx/>
              <a:buNone/>
            </a:pPr>
            <a:endParaRPr lang="en-US" altLang="en-US" sz="2600" b="1" baseline="-25000">
              <a:solidFill>
                <a:srgbClr val="EC4220"/>
              </a:solidFill>
              <a:latin typeface="Trebuchet MS" panose="020B0703020202090204" pitchFamily="34" charset="0"/>
              <a:ea typeface="MS PGothic" panose="020B0600070205080204" pitchFamily="34" charset="-128"/>
            </a:endParaRPr>
          </a:p>
          <a:p>
            <a:pPr lvl="1" eaLnBrk="1" hangingPunct="1">
              <a:lnSpc>
                <a:spcPct val="130000"/>
              </a:lnSpc>
              <a:spcBef>
                <a:spcPct val="0"/>
              </a:spcBef>
              <a:buFontTx/>
              <a:buNone/>
            </a:pPr>
            <a:endParaRPr lang="en-US" altLang="en-US" sz="2600" b="1" baseline="-25000">
              <a:solidFill>
                <a:srgbClr val="EC4220"/>
              </a:solidFill>
              <a:latin typeface="Trebuchet MS" panose="020B0703020202090204" pitchFamily="34" charset="0"/>
              <a:ea typeface="MS PGothic" panose="020B0600070205080204" pitchFamily="34" charset="-128"/>
            </a:endParaRPr>
          </a:p>
          <a:p>
            <a:pPr lvl="1" eaLnBrk="1" hangingPunct="1">
              <a:lnSpc>
                <a:spcPct val="130000"/>
              </a:lnSpc>
              <a:spcBef>
                <a:spcPct val="0"/>
              </a:spcBef>
              <a:buFontTx/>
              <a:buNone/>
            </a:pPr>
            <a:endParaRPr lang="en-US" altLang="en-US" sz="2600" b="1" baseline="-25000">
              <a:solidFill>
                <a:srgbClr val="EC4220"/>
              </a:solidFill>
              <a:latin typeface="Trebuchet MS" panose="020B0703020202090204" pitchFamily="34" charset="0"/>
              <a:ea typeface="MS PGothic" panose="020B0600070205080204" pitchFamily="34" charset="-128"/>
            </a:endParaRPr>
          </a:p>
          <a:p>
            <a:pPr lvl="1" eaLnBrk="1" hangingPunct="1">
              <a:lnSpc>
                <a:spcPct val="130000"/>
              </a:lnSpc>
              <a:spcBef>
                <a:spcPct val="0"/>
              </a:spcBef>
              <a:buFontTx/>
              <a:buNone/>
            </a:pPr>
            <a:endParaRPr lang="en-US" altLang="en-US" sz="2600" b="1" baseline="-25000">
              <a:solidFill>
                <a:srgbClr val="EC4220"/>
              </a:solidFill>
              <a:latin typeface="Trebuchet MS" panose="020B0703020202090204" pitchFamily="34" charset="0"/>
              <a:ea typeface="MS PGothic" panose="020B0600070205080204" pitchFamily="34" charset="-128"/>
            </a:endParaRPr>
          </a:p>
          <a:p>
            <a:pPr lvl="1" eaLnBrk="1" hangingPunct="1">
              <a:lnSpc>
                <a:spcPct val="130000"/>
              </a:lnSpc>
              <a:spcBef>
                <a:spcPct val="0"/>
              </a:spcBef>
              <a:buFontTx/>
              <a:buNone/>
            </a:pPr>
            <a:endParaRPr lang="en-US" altLang="en-US" sz="2600" b="1" baseline="-25000">
              <a:solidFill>
                <a:srgbClr val="EC4220"/>
              </a:solidFill>
              <a:latin typeface="Trebuchet MS" panose="020B0703020202090204" pitchFamily="34" charset="0"/>
              <a:ea typeface="MS PGothic" panose="020B0600070205080204" pitchFamily="34" charset="-128"/>
            </a:endParaRPr>
          </a:p>
          <a:p>
            <a:pPr lvl="1" eaLnBrk="1" hangingPunct="1">
              <a:lnSpc>
                <a:spcPct val="130000"/>
              </a:lnSpc>
              <a:spcBef>
                <a:spcPct val="0"/>
              </a:spcBef>
              <a:buFontTx/>
              <a:buNone/>
            </a:pPr>
            <a:endParaRPr lang="en-US" altLang="en-US" sz="2600" b="1" baseline="-25000">
              <a:solidFill>
                <a:srgbClr val="EC4220"/>
              </a:solidFill>
              <a:latin typeface="Trebuchet MS" panose="020B0703020202090204" pitchFamily="34" charset="0"/>
              <a:ea typeface="MS PGothic" panose="020B0600070205080204" pitchFamily="34" charset="-128"/>
            </a:endParaRPr>
          </a:p>
          <a:p>
            <a:pPr lvl="1" eaLnBrk="1" hangingPunct="1">
              <a:lnSpc>
                <a:spcPct val="130000"/>
              </a:lnSpc>
              <a:spcBef>
                <a:spcPct val="0"/>
              </a:spcBef>
              <a:buFontTx/>
              <a:buNone/>
            </a:pPr>
            <a:endParaRPr lang="en-US" altLang="en-US" sz="2600" b="1" baseline="-25000">
              <a:solidFill>
                <a:srgbClr val="EC4220"/>
              </a:solidFill>
              <a:latin typeface="Trebuchet MS" panose="020B0703020202090204" pitchFamily="34" charset="0"/>
              <a:ea typeface="MS PGothic" panose="020B0600070205080204" pitchFamily="34" charset="-128"/>
            </a:endParaRPr>
          </a:p>
          <a:p>
            <a:pPr lvl="1" eaLnBrk="1" hangingPunct="1">
              <a:lnSpc>
                <a:spcPct val="130000"/>
              </a:lnSpc>
              <a:spcBef>
                <a:spcPct val="0"/>
              </a:spcBef>
              <a:buFontTx/>
              <a:buNone/>
            </a:pPr>
            <a:endParaRPr lang="en-US" altLang="en-US" sz="2600" b="1" baseline="-25000">
              <a:solidFill>
                <a:srgbClr val="EC4220"/>
              </a:solidFill>
              <a:latin typeface="Trebuchet MS" panose="020B0703020202090204" pitchFamily="34" charset="0"/>
              <a:ea typeface="MS PGothic" panose="020B0600070205080204" pitchFamily="34" charset="-128"/>
            </a:endParaRPr>
          </a:p>
          <a:p>
            <a:pPr lvl="1" eaLnBrk="1" hangingPunct="1">
              <a:lnSpc>
                <a:spcPct val="130000"/>
              </a:lnSpc>
              <a:spcBef>
                <a:spcPct val="0"/>
              </a:spcBef>
              <a:buFontTx/>
              <a:buNone/>
            </a:pPr>
            <a:endParaRPr lang="en-US" altLang="en-US" sz="2600" b="1" baseline="-25000">
              <a:solidFill>
                <a:srgbClr val="EC4220"/>
              </a:solidFill>
              <a:latin typeface="Trebuchet MS" panose="020B0703020202090204" pitchFamily="34" charset="0"/>
              <a:ea typeface="MS PGothic" panose="020B0600070205080204" pitchFamily="34" charset="-128"/>
            </a:endParaRPr>
          </a:p>
          <a:p>
            <a:pPr lvl="1" algn="r" eaLnBrk="1" hangingPunct="1">
              <a:lnSpc>
                <a:spcPct val="130000"/>
              </a:lnSpc>
              <a:spcBef>
                <a:spcPct val="0"/>
              </a:spcBef>
              <a:buFontTx/>
              <a:buNone/>
            </a:pPr>
            <a:endParaRPr lang="en-US" altLang="en-US" sz="2400" b="1" baseline="-25000">
              <a:solidFill>
                <a:srgbClr val="EC4220"/>
              </a:solidFill>
              <a:latin typeface="Georgia" panose="02040502050405020303" pitchFamily="18" charset="0"/>
              <a:ea typeface="MS PGothic" panose="020B0600070205080204" pitchFamily="34" charset="-128"/>
            </a:endParaRPr>
          </a:p>
        </p:txBody>
      </p:sp>
      <p:grpSp>
        <p:nvGrpSpPr>
          <p:cNvPr id="12296" name="Group 6">
            <a:extLst>
              <a:ext uri="{FF2B5EF4-FFF2-40B4-BE49-F238E27FC236}">
                <a16:creationId xmlns:a16="http://schemas.microsoft.com/office/drawing/2014/main" id="{B56C63A5-CFF8-6111-D5AC-981745AA23BA}"/>
              </a:ext>
            </a:extLst>
          </p:cNvPr>
          <p:cNvGrpSpPr>
            <a:grpSpLocks/>
          </p:cNvGrpSpPr>
          <p:nvPr>
            <p:custDataLst>
              <p:tags r:id="rId7"/>
            </p:custDataLst>
          </p:nvPr>
        </p:nvGrpSpPr>
        <p:grpSpPr bwMode="auto">
          <a:xfrm>
            <a:off x="152400" y="3549650"/>
            <a:ext cx="3886200" cy="2841625"/>
            <a:chOff x="762032" y="2655597"/>
            <a:chExt cx="7339597" cy="5135311"/>
          </a:xfrm>
        </p:grpSpPr>
        <p:sp>
          <p:nvSpPr>
            <p:cNvPr id="12298" name="Text Box 8">
              <a:extLst>
                <a:ext uri="{FF2B5EF4-FFF2-40B4-BE49-F238E27FC236}">
                  <a16:creationId xmlns:a16="http://schemas.microsoft.com/office/drawing/2014/main" id="{7B7C3311-AFEF-4ED9-B916-607D1EDD0D22}"/>
                </a:ext>
              </a:extLst>
            </p:cNvPr>
            <p:cNvSpPr txBox="1">
              <a:spLocks noChangeArrowheads="1"/>
            </p:cNvSpPr>
            <p:nvPr>
              <p:custDataLst>
                <p:tags r:id="rId8"/>
              </p:custDataLst>
            </p:nvPr>
          </p:nvSpPr>
          <p:spPr bwMode="auto">
            <a:xfrm>
              <a:off x="2879310" y="6066195"/>
              <a:ext cx="3639270" cy="172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b="1">
                  <a:solidFill>
                    <a:srgbClr val="C00000"/>
                  </a:solidFill>
                  <a:latin typeface="Trebuchet MS" panose="020B0703020202090204" pitchFamily="34" charset="0"/>
                  <a:ea typeface="MS PGothic" panose="020B0600070205080204" pitchFamily="34" charset="-128"/>
                </a:rPr>
                <a:t>Quality of Life</a:t>
              </a:r>
              <a:r>
                <a:rPr lang="en-US" altLang="en-US" sz="1400">
                  <a:solidFill>
                    <a:srgbClr val="C00000"/>
                  </a:solidFill>
                  <a:latin typeface="Trebuchet MS" panose="020B0703020202090204" pitchFamily="34" charset="0"/>
                  <a:ea typeface="MS PGothic" panose="020B0600070205080204" pitchFamily="34" charset="-128"/>
                </a:rPr>
                <a:t> </a:t>
              </a:r>
              <a:r>
                <a:rPr lang="en-US" altLang="en-US" sz="1400">
                  <a:latin typeface="Trebuchet MS" panose="020B0703020202090204" pitchFamily="34" charset="0"/>
                  <a:ea typeface="MS PGothic" panose="020B0600070205080204" pitchFamily="34" charset="-128"/>
                </a:rPr>
                <a:t>for farmers, ranchers, and their communities</a:t>
              </a:r>
            </a:p>
          </p:txBody>
        </p:sp>
        <p:sp>
          <p:nvSpPr>
            <p:cNvPr id="12299" name="Oval 10">
              <a:extLst>
                <a:ext uri="{FF2B5EF4-FFF2-40B4-BE49-F238E27FC236}">
                  <a16:creationId xmlns:a16="http://schemas.microsoft.com/office/drawing/2014/main" id="{8B623205-D6A7-38EE-3004-C8E72CAE976F}"/>
                </a:ext>
              </a:extLst>
            </p:cNvPr>
            <p:cNvSpPr>
              <a:spLocks noChangeArrowheads="1"/>
            </p:cNvSpPr>
            <p:nvPr>
              <p:custDataLst>
                <p:tags r:id="rId9"/>
              </p:custDataLst>
            </p:nvPr>
          </p:nvSpPr>
          <p:spPr bwMode="auto">
            <a:xfrm>
              <a:off x="2601989" y="4122195"/>
              <a:ext cx="2133600" cy="1828799"/>
            </a:xfrm>
            <a:prstGeom prst="ellipse">
              <a:avLst/>
            </a:prstGeom>
            <a:solidFill>
              <a:srgbClr val="CC6600">
                <a:alpha val="50195"/>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2300" name="Oval 11">
              <a:extLst>
                <a:ext uri="{FF2B5EF4-FFF2-40B4-BE49-F238E27FC236}">
                  <a16:creationId xmlns:a16="http://schemas.microsoft.com/office/drawing/2014/main" id="{4A997E72-E69D-598C-A45B-04A2FD0E599C}"/>
                </a:ext>
              </a:extLst>
            </p:cNvPr>
            <p:cNvSpPr>
              <a:spLocks noChangeArrowheads="1"/>
            </p:cNvSpPr>
            <p:nvPr>
              <p:custDataLst>
                <p:tags r:id="rId10"/>
              </p:custDataLst>
            </p:nvPr>
          </p:nvSpPr>
          <p:spPr bwMode="auto">
            <a:xfrm>
              <a:off x="3478023" y="3076459"/>
              <a:ext cx="2133600" cy="1828799"/>
            </a:xfrm>
            <a:prstGeom prst="ellipse">
              <a:avLst/>
            </a:prstGeom>
            <a:solidFill>
              <a:srgbClr val="008000">
                <a:alpha val="50195"/>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2301" name="Text Box 7">
              <a:extLst>
                <a:ext uri="{FF2B5EF4-FFF2-40B4-BE49-F238E27FC236}">
                  <a16:creationId xmlns:a16="http://schemas.microsoft.com/office/drawing/2014/main" id="{9FCA3DA9-8B90-1E08-4253-4B1AB2B4C1C2}"/>
                </a:ext>
              </a:extLst>
            </p:cNvPr>
            <p:cNvSpPr txBox="1">
              <a:spLocks noChangeArrowheads="1"/>
            </p:cNvSpPr>
            <p:nvPr>
              <p:custDataLst>
                <p:tags r:id="rId11"/>
              </p:custDataLst>
            </p:nvPr>
          </p:nvSpPr>
          <p:spPr bwMode="auto">
            <a:xfrm>
              <a:off x="762032" y="2655597"/>
              <a:ext cx="3236330" cy="13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b="1">
                  <a:solidFill>
                    <a:srgbClr val="C00000"/>
                  </a:solidFill>
                  <a:latin typeface="Trebuchet MS" panose="020B0703020202090204" pitchFamily="34" charset="0"/>
                  <a:ea typeface="MS PGothic" panose="020B0600070205080204" pitchFamily="34" charset="-128"/>
                </a:rPr>
                <a:t>Stewardship</a:t>
              </a:r>
              <a:r>
                <a:rPr lang="en-US" altLang="en-US" sz="1400">
                  <a:solidFill>
                    <a:srgbClr val="C00000"/>
                  </a:solidFill>
                  <a:latin typeface="Trebuchet MS" panose="020B0703020202090204" pitchFamily="34" charset="0"/>
                  <a:ea typeface="MS PGothic" panose="020B0600070205080204" pitchFamily="34" charset="-128"/>
                </a:rPr>
                <a:t> </a:t>
              </a:r>
              <a:r>
                <a:rPr lang="en-US" altLang="en-US" sz="1400">
                  <a:latin typeface="Trebuchet MS" panose="020B0703020202090204" pitchFamily="34" charset="0"/>
                  <a:ea typeface="MS PGothic" panose="020B0600070205080204" pitchFamily="34" charset="-128"/>
                </a:rPr>
                <a:t>of our nation’</a:t>
              </a:r>
              <a:r>
                <a:rPr lang="en-US" altLang="ja-JP" sz="1400">
                  <a:latin typeface="Trebuchet MS" panose="020B0703020202090204" pitchFamily="34" charset="0"/>
                </a:rPr>
                <a:t>s land and water</a:t>
              </a:r>
            </a:p>
          </p:txBody>
        </p:sp>
        <p:sp>
          <p:nvSpPr>
            <p:cNvPr id="12302" name="Text Box 6">
              <a:extLst>
                <a:ext uri="{FF2B5EF4-FFF2-40B4-BE49-F238E27FC236}">
                  <a16:creationId xmlns:a16="http://schemas.microsoft.com/office/drawing/2014/main" id="{D9A9C9C3-9C65-0927-5257-19428ABAF174}"/>
                </a:ext>
              </a:extLst>
            </p:cNvPr>
            <p:cNvSpPr txBox="1">
              <a:spLocks noChangeArrowheads="1"/>
            </p:cNvSpPr>
            <p:nvPr>
              <p:custDataLst>
                <p:tags r:id="rId12"/>
              </p:custDataLst>
            </p:nvPr>
          </p:nvSpPr>
          <p:spPr bwMode="auto">
            <a:xfrm>
              <a:off x="5677037" y="2655597"/>
              <a:ext cx="2424592" cy="133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b="1">
                  <a:solidFill>
                    <a:srgbClr val="C00000"/>
                  </a:solidFill>
                  <a:latin typeface="Trebuchet MS" panose="020B0703020202090204" pitchFamily="34" charset="0"/>
                  <a:ea typeface="MS PGothic" panose="020B0600070205080204" pitchFamily="34" charset="-128"/>
                </a:rPr>
                <a:t>Economic viability</a:t>
              </a:r>
              <a:r>
                <a:rPr lang="en-US" altLang="en-US" sz="1400">
                  <a:solidFill>
                    <a:srgbClr val="C00000"/>
                  </a:solidFill>
                  <a:latin typeface="Trebuchet MS" panose="020B0703020202090204" pitchFamily="34" charset="0"/>
                  <a:ea typeface="MS PGothic" panose="020B0600070205080204" pitchFamily="34" charset="-128"/>
                </a:rPr>
                <a:t> </a:t>
              </a:r>
              <a:r>
                <a:rPr lang="en-US" altLang="en-US" sz="1400">
                  <a:latin typeface="Trebuchet MS" panose="020B0703020202090204" pitchFamily="34" charset="0"/>
                  <a:ea typeface="MS PGothic" panose="020B0600070205080204" pitchFamily="34" charset="-128"/>
                </a:rPr>
                <a:t>over the long term</a:t>
              </a:r>
            </a:p>
          </p:txBody>
        </p:sp>
        <p:sp>
          <p:nvSpPr>
            <p:cNvPr id="12303" name="Oval 9">
              <a:extLst>
                <a:ext uri="{FF2B5EF4-FFF2-40B4-BE49-F238E27FC236}">
                  <a16:creationId xmlns:a16="http://schemas.microsoft.com/office/drawing/2014/main" id="{C6DE487D-34A3-87E3-6C53-FCB9BB63A35D}"/>
                </a:ext>
              </a:extLst>
            </p:cNvPr>
            <p:cNvSpPr>
              <a:spLocks noChangeArrowheads="1"/>
            </p:cNvSpPr>
            <p:nvPr>
              <p:custDataLst>
                <p:tags r:id="rId13"/>
              </p:custDataLst>
            </p:nvPr>
          </p:nvSpPr>
          <p:spPr bwMode="auto">
            <a:xfrm>
              <a:off x="4185038" y="4089270"/>
              <a:ext cx="2133600" cy="1861724"/>
            </a:xfrm>
            <a:prstGeom prst="ellipse">
              <a:avLst/>
            </a:prstGeom>
            <a:solidFill>
              <a:srgbClr val="0066FF">
                <a:alpha val="50195"/>
              </a:srgbClr>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pic>
        <p:nvPicPr>
          <p:cNvPr id="12297" name="Picture 5" descr="SARE_NorthCentral_CMYK">
            <a:extLst>
              <a:ext uri="{FF2B5EF4-FFF2-40B4-BE49-F238E27FC236}">
                <a16:creationId xmlns:a16="http://schemas.microsoft.com/office/drawing/2014/main" id="{DE958303-3766-7853-E787-877715DCA699}"/>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7696200" y="5562600"/>
            <a:ext cx="1143000" cy="103187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ECA55E17-045F-25B7-E8B4-A5E0AB7D912D}"/>
              </a:ext>
            </a:extLst>
          </p:cNvPr>
          <p:cNvSpPr>
            <a:spLocks noGrp="1" noChangeArrowheads="1"/>
          </p:cNvSpPr>
          <p:nvPr>
            <p:ph type="title" idx="4294967295"/>
            <p:custDataLst>
              <p:tags r:id="rId2"/>
            </p:custDataLst>
          </p:nvPr>
        </p:nvSpPr>
        <p:spPr/>
        <p:txBody>
          <a:bodyPr/>
          <a:lstStyle/>
          <a:p>
            <a:pPr eaLnBrk="1" hangingPunct="1"/>
            <a:r>
              <a:rPr lang="en-US" altLang="en-US"/>
              <a:t>Stakeholder Involvement</a:t>
            </a:r>
          </a:p>
        </p:txBody>
      </p:sp>
      <p:sp>
        <p:nvSpPr>
          <p:cNvPr id="14338" name="Text Box 4">
            <a:extLst>
              <a:ext uri="{FF2B5EF4-FFF2-40B4-BE49-F238E27FC236}">
                <a16:creationId xmlns:a16="http://schemas.microsoft.com/office/drawing/2014/main" id="{5738CECD-D74C-912F-1060-C67B99283058}"/>
              </a:ext>
            </a:extLst>
          </p:cNvPr>
          <p:cNvSpPr txBox="1">
            <a:spLocks noChangeArrowheads="1"/>
          </p:cNvSpPr>
          <p:nvPr>
            <p:custDataLst>
              <p:tags r:id="rId3"/>
            </p:custDataLst>
          </p:nvPr>
        </p:nvSpPr>
        <p:spPr bwMode="auto">
          <a:xfrm>
            <a:off x="1295400" y="2041525"/>
            <a:ext cx="3200400" cy="290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300">
              <a:solidFill>
                <a:srgbClr val="990000"/>
              </a:solidFill>
              <a:latin typeface="Georgia" panose="02040502050405020303" pitchFamily="18" charset="0"/>
              <a:ea typeface="MS PGothic" panose="020B0600070205080204" pitchFamily="34" charset="-128"/>
            </a:endParaRPr>
          </a:p>
        </p:txBody>
      </p:sp>
      <p:sp>
        <p:nvSpPr>
          <p:cNvPr id="14339" name="Line 5">
            <a:extLst>
              <a:ext uri="{FF2B5EF4-FFF2-40B4-BE49-F238E27FC236}">
                <a16:creationId xmlns:a16="http://schemas.microsoft.com/office/drawing/2014/main" id="{ABEC5AFE-257A-FADB-EC71-E828DC709495}"/>
              </a:ext>
            </a:extLst>
          </p:cNvPr>
          <p:cNvSpPr>
            <a:spLocks noChangeShapeType="1"/>
          </p:cNvSpPr>
          <p:nvPr>
            <p:custDataLst>
              <p:tags r:id="rId4"/>
            </p:custDataLst>
          </p:nvPr>
        </p:nvSpPr>
        <p:spPr bwMode="auto">
          <a:xfrm>
            <a:off x="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0">
                <a:solidFill>
                  <a:srgbClr val="000000"/>
                </a:solidFill>
                <a:round/>
                <a:headEnd/>
                <a:tailEnd/>
              </a14:hiddenLine>
            </a:ext>
          </a:extLst>
        </p:spPr>
        <p:txBody>
          <a:bodyPr/>
          <a:lstStyle/>
          <a:p>
            <a:endParaRPr lang="en-US"/>
          </a:p>
        </p:txBody>
      </p:sp>
      <p:sp>
        <p:nvSpPr>
          <p:cNvPr id="32774" name="Text Box 8">
            <a:extLst>
              <a:ext uri="{FF2B5EF4-FFF2-40B4-BE49-F238E27FC236}">
                <a16:creationId xmlns:a16="http://schemas.microsoft.com/office/drawing/2014/main" id="{096F90C5-52F6-01D2-C793-50074E0A1E08}"/>
              </a:ext>
            </a:extLst>
          </p:cNvPr>
          <p:cNvSpPr txBox="1">
            <a:spLocks noChangeArrowheads="1"/>
          </p:cNvSpPr>
          <p:nvPr>
            <p:custDataLst>
              <p:tags r:id="rId5"/>
            </p:custDataLst>
          </p:nvPr>
        </p:nvSpPr>
        <p:spPr bwMode="auto">
          <a:xfrm>
            <a:off x="447675" y="2041525"/>
            <a:ext cx="3833813" cy="4770438"/>
          </a:xfrm>
          <a:prstGeom prst="rect">
            <a:avLst/>
          </a:prstGeom>
          <a:solidFill>
            <a:schemeClr val="bg1"/>
          </a:solidFill>
          <a:ln>
            <a:noFill/>
          </a:ln>
        </p:spPr>
        <p:txBody>
          <a:bodyPr>
            <a:spAutoFit/>
          </a:bodyPr>
          <a:lstStyle>
            <a:lvl1pPr marL="342900" indent="-342900"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fontAlgn="auto" hangingPunct="1">
              <a:spcBef>
                <a:spcPts val="0"/>
              </a:spcBef>
              <a:spcAft>
                <a:spcPts val="0"/>
              </a:spcAft>
              <a:defRPr/>
            </a:pPr>
            <a:endParaRPr lang="en-US" sz="3200" dirty="0">
              <a:solidFill>
                <a:srgbClr val="008000"/>
              </a:solidFill>
              <a:latin typeface="Trebuchet MS" panose="020B0703020202090204" pitchFamily="34" charset="0"/>
            </a:endParaRPr>
          </a:p>
          <a:p>
            <a:pPr marL="0" indent="0" eaLnBrk="1" fontAlgn="auto" hangingPunct="1">
              <a:spcBef>
                <a:spcPts val="0"/>
              </a:spcBef>
              <a:spcAft>
                <a:spcPts val="0"/>
              </a:spcAft>
              <a:defRPr/>
            </a:pPr>
            <a:r>
              <a:rPr lang="en-US" sz="2400" b="1" dirty="0">
                <a:solidFill>
                  <a:srgbClr val="007400"/>
                </a:solidFill>
                <a:latin typeface="Trebuchet MS" panose="020B0703020202090204" pitchFamily="34" charset="0"/>
              </a:rPr>
              <a:t>Exploring problems identified by farmers and ranchers  </a:t>
            </a:r>
          </a:p>
          <a:p>
            <a:pPr marL="0" indent="0" eaLnBrk="1" fontAlgn="auto" hangingPunct="1">
              <a:spcBef>
                <a:spcPts val="0"/>
              </a:spcBef>
              <a:spcAft>
                <a:spcPts val="0"/>
              </a:spcAft>
              <a:defRPr/>
            </a:pPr>
            <a:endParaRPr lang="en-US" sz="2400" b="1" dirty="0">
              <a:solidFill>
                <a:srgbClr val="007400"/>
              </a:solidFill>
              <a:latin typeface="Trebuchet MS" panose="020B0703020202090204" pitchFamily="34" charset="0"/>
            </a:endParaRPr>
          </a:p>
          <a:p>
            <a:pPr marL="0" indent="0" eaLnBrk="1" fontAlgn="auto" hangingPunct="1">
              <a:spcBef>
                <a:spcPts val="0"/>
              </a:spcBef>
              <a:spcAft>
                <a:spcPts val="0"/>
              </a:spcAft>
              <a:defRPr/>
            </a:pPr>
            <a:r>
              <a:rPr lang="en-US" sz="2400" b="1" dirty="0">
                <a:solidFill>
                  <a:srgbClr val="007400"/>
                </a:solidFill>
                <a:latin typeface="Trebuchet MS" panose="020B0703020202090204" pitchFamily="34" charset="0"/>
              </a:rPr>
              <a:t>Farmers and ranchers are involved in research </a:t>
            </a:r>
          </a:p>
          <a:p>
            <a:pPr marL="0" indent="0" eaLnBrk="1" fontAlgn="auto" hangingPunct="1">
              <a:spcBef>
                <a:spcPts val="0"/>
              </a:spcBef>
              <a:spcAft>
                <a:spcPts val="0"/>
              </a:spcAft>
              <a:defRPr/>
            </a:pPr>
            <a:r>
              <a:rPr lang="en-US" sz="2400" b="1" dirty="0">
                <a:solidFill>
                  <a:srgbClr val="007400"/>
                </a:solidFill>
                <a:latin typeface="Trebuchet MS" panose="020B0703020202090204" pitchFamily="34" charset="0"/>
              </a:rPr>
              <a:t>and outreach </a:t>
            </a:r>
          </a:p>
          <a:p>
            <a:pPr eaLnBrk="1" fontAlgn="auto" hangingPunct="1">
              <a:spcBef>
                <a:spcPts val="0"/>
              </a:spcBef>
              <a:spcAft>
                <a:spcPts val="0"/>
              </a:spcAft>
              <a:defRPr/>
            </a:pPr>
            <a:endParaRPr lang="en-US" sz="2800" b="1" dirty="0">
              <a:solidFill>
                <a:srgbClr val="008000"/>
              </a:solidFill>
            </a:endParaRPr>
          </a:p>
          <a:p>
            <a:pPr eaLnBrk="1" fontAlgn="auto" hangingPunct="1">
              <a:spcBef>
                <a:spcPts val="0"/>
              </a:spcBef>
              <a:spcAft>
                <a:spcPts val="0"/>
              </a:spcAft>
              <a:defRPr/>
            </a:pPr>
            <a:endParaRPr lang="en-US" sz="2800" b="1" dirty="0">
              <a:solidFill>
                <a:srgbClr val="008000"/>
              </a:solidFill>
            </a:endParaRPr>
          </a:p>
          <a:p>
            <a:pPr eaLnBrk="1" fontAlgn="auto" hangingPunct="1">
              <a:spcBef>
                <a:spcPts val="0"/>
              </a:spcBef>
              <a:spcAft>
                <a:spcPts val="0"/>
              </a:spcAft>
              <a:defRPr/>
            </a:pPr>
            <a:endParaRPr lang="en-US" sz="2800" b="1" dirty="0">
              <a:solidFill>
                <a:srgbClr val="008000"/>
              </a:solidFill>
            </a:endParaRPr>
          </a:p>
          <a:p>
            <a:pPr eaLnBrk="1" fontAlgn="auto" hangingPunct="1">
              <a:spcBef>
                <a:spcPts val="0"/>
              </a:spcBef>
              <a:spcAft>
                <a:spcPts val="0"/>
              </a:spcAft>
              <a:defRPr/>
            </a:pPr>
            <a:endParaRPr lang="en-US" b="1" dirty="0">
              <a:solidFill>
                <a:srgbClr val="008000"/>
              </a:solidFill>
            </a:endParaRPr>
          </a:p>
        </p:txBody>
      </p:sp>
      <p:sp>
        <p:nvSpPr>
          <p:cNvPr id="14341" name="Text Box 3">
            <a:extLst>
              <a:ext uri="{FF2B5EF4-FFF2-40B4-BE49-F238E27FC236}">
                <a16:creationId xmlns:a16="http://schemas.microsoft.com/office/drawing/2014/main" id="{B6155C55-751C-547B-356D-0A0308B4D71B}"/>
              </a:ext>
            </a:extLst>
          </p:cNvPr>
          <p:cNvSpPr txBox="1">
            <a:spLocks noChangeArrowheads="1"/>
          </p:cNvSpPr>
          <p:nvPr>
            <p:custDataLst>
              <p:tags r:id="rId6"/>
            </p:custDataLst>
          </p:nvPr>
        </p:nvSpPr>
        <p:spPr bwMode="auto">
          <a:xfrm>
            <a:off x="-47625" y="0"/>
            <a:ext cx="4543425" cy="1878013"/>
          </a:xfrm>
          <a:prstGeom prst="rect">
            <a:avLst/>
          </a:prstGeom>
          <a:solidFill>
            <a:srgbClr val="0074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b="1">
              <a:solidFill>
                <a:schemeClr val="bg1"/>
              </a:solidFill>
              <a:latin typeface="Georgia" panose="02040502050405020303" pitchFamily="18" charset="0"/>
              <a:ea typeface="MS PGothic" panose="020B0600070205080204" pitchFamily="34" charset="-128"/>
            </a:endParaRPr>
          </a:p>
          <a:p>
            <a:pPr algn="ctr" eaLnBrk="1" hangingPunct="1">
              <a:spcBef>
                <a:spcPct val="0"/>
              </a:spcBef>
              <a:buFontTx/>
              <a:buNone/>
            </a:pPr>
            <a:r>
              <a:rPr lang="en-US" altLang="en-US" sz="3400" b="1">
                <a:solidFill>
                  <a:schemeClr val="bg1"/>
                </a:solidFill>
                <a:latin typeface="Georgia" panose="02040502050405020303" pitchFamily="18" charset="0"/>
                <a:ea typeface="MS PGothic" panose="020B0600070205080204" pitchFamily="34" charset="-128"/>
              </a:rPr>
              <a:t>Stakeholder Involvement</a:t>
            </a:r>
          </a:p>
          <a:p>
            <a:pPr eaLnBrk="1" hangingPunct="1">
              <a:spcBef>
                <a:spcPct val="0"/>
              </a:spcBef>
              <a:buFontTx/>
              <a:buNone/>
            </a:pPr>
            <a:endParaRPr lang="en-US" altLang="en-US" sz="2000" b="1">
              <a:solidFill>
                <a:schemeClr val="bg1"/>
              </a:solidFill>
              <a:latin typeface="Georgia" panose="02040502050405020303" pitchFamily="18" charset="0"/>
              <a:ea typeface="MS PGothic" panose="020B0600070205080204" pitchFamily="34" charset="-128"/>
            </a:endParaRPr>
          </a:p>
        </p:txBody>
      </p:sp>
      <p:pic>
        <p:nvPicPr>
          <p:cNvPr id="14342" name="Picture 5" descr="SARE_NorthCentral_CMYK">
            <a:extLst>
              <a:ext uri="{FF2B5EF4-FFF2-40B4-BE49-F238E27FC236}">
                <a16:creationId xmlns:a16="http://schemas.microsoft.com/office/drawing/2014/main" id="{A5FA20B9-61E8-83C1-6C5C-58EB4222177B}"/>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696200" y="5638800"/>
            <a:ext cx="1149350" cy="103822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343" name="Text Box 15">
            <a:extLst>
              <a:ext uri="{FF2B5EF4-FFF2-40B4-BE49-F238E27FC236}">
                <a16:creationId xmlns:a16="http://schemas.microsoft.com/office/drawing/2014/main" id="{77C59896-8A3B-9F8F-9527-1236EF81D47A}"/>
              </a:ext>
            </a:extLst>
          </p:cNvPr>
          <p:cNvSpPr txBox="1">
            <a:spLocks noChangeArrowheads="1"/>
          </p:cNvSpPr>
          <p:nvPr>
            <p:custDataLst>
              <p:tags r:id="rId7"/>
            </p:custDataLst>
          </p:nvPr>
        </p:nvSpPr>
        <p:spPr bwMode="auto">
          <a:xfrm>
            <a:off x="4457700" y="6299200"/>
            <a:ext cx="18288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20000"/>
              </a:lnSpc>
              <a:spcBef>
                <a:spcPct val="50000"/>
              </a:spcBef>
              <a:buFontTx/>
              <a:buNone/>
            </a:pPr>
            <a:r>
              <a:rPr lang="en-US" altLang="en-US" sz="900">
                <a:solidFill>
                  <a:schemeClr val="bg1"/>
                </a:solidFill>
                <a:latin typeface="Trebuchet MS" panose="020B0703020202090204" pitchFamily="34" charset="0"/>
                <a:ea typeface="MS PGothic" panose="020B0600070205080204" pitchFamily="34" charset="-128"/>
              </a:rPr>
              <a:t>Photo by Beth Nelson</a:t>
            </a:r>
          </a:p>
        </p:txBody>
      </p:sp>
      <p:pic>
        <p:nvPicPr>
          <p:cNvPr id="14344" name="Picture 6" descr="claud">
            <a:extLst>
              <a:ext uri="{FF2B5EF4-FFF2-40B4-BE49-F238E27FC236}">
                <a16:creationId xmlns:a16="http://schemas.microsoft.com/office/drawing/2014/main" id="{EC6024F9-A1B9-4911-9420-1F4E41F2BB67}"/>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r="-6519" b="-6519"/>
          <a:stretch>
            <a:fillRect/>
          </a:stretch>
        </p:blipFill>
        <p:spPr bwMode="auto">
          <a:xfrm>
            <a:off x="4451350" y="14288"/>
            <a:ext cx="233045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7" descr="Judy-Gifford">
            <a:extLst>
              <a:ext uri="{FF2B5EF4-FFF2-40B4-BE49-F238E27FC236}">
                <a16:creationId xmlns:a16="http://schemas.microsoft.com/office/drawing/2014/main" id="{17665926-3219-6BF2-77BC-BAE761E90EA9}"/>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6513513" y="0"/>
            <a:ext cx="2651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8" descr="Troy-Bishopp1-(NE-D)">
            <a:extLst>
              <a:ext uri="{FF2B5EF4-FFF2-40B4-BE49-F238E27FC236}">
                <a16:creationId xmlns:a16="http://schemas.microsoft.com/office/drawing/2014/main" id="{7F29F850-8E8E-3440-8EC2-5F51ACBA9A03}"/>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457700" y="4495800"/>
            <a:ext cx="20955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9" descr="Copy-of-kupers">
            <a:extLst>
              <a:ext uri="{FF2B5EF4-FFF2-40B4-BE49-F238E27FC236}">
                <a16:creationId xmlns:a16="http://schemas.microsoft.com/office/drawing/2014/main" id="{04B3B95E-3AFD-91B5-6C1F-E025097B4F6D}"/>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4456113" y="2473325"/>
            <a:ext cx="2079625"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389F5DD-34D7-A6AA-2257-60A7B713C884}"/>
              </a:ext>
            </a:extLst>
          </p:cNvPr>
          <p:cNvSpPr>
            <a:spLocks noGrp="1" noChangeArrowheads="1"/>
          </p:cNvSpPr>
          <p:nvPr>
            <p:ph type="title"/>
            <p:custDataLst>
              <p:tags r:id="rId2"/>
            </p:custDataLst>
          </p:nvPr>
        </p:nvSpPr>
        <p:spPr/>
        <p:txBody>
          <a:bodyPr/>
          <a:lstStyle/>
          <a:p>
            <a:pPr eaLnBrk="1" hangingPunct="1"/>
            <a:r>
              <a:rPr lang="en-US" altLang="en-US"/>
              <a:t>The SARE Portfolio</a:t>
            </a:r>
          </a:p>
        </p:txBody>
      </p:sp>
      <p:pic>
        <p:nvPicPr>
          <p:cNvPr id="16386" name="Picture 8" descr="Troy-Bishopp2-(NE-EC)">
            <a:extLst>
              <a:ext uri="{FF2B5EF4-FFF2-40B4-BE49-F238E27FC236}">
                <a16:creationId xmlns:a16="http://schemas.microsoft.com/office/drawing/2014/main" id="{996792C3-51C6-BBAE-3680-234EBAFEFC11}"/>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572000" y="0"/>
            <a:ext cx="4572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13">
            <a:extLst>
              <a:ext uri="{FF2B5EF4-FFF2-40B4-BE49-F238E27FC236}">
                <a16:creationId xmlns:a16="http://schemas.microsoft.com/office/drawing/2014/main" id="{9FBD0B4C-909E-09AE-10F1-99F42B2788CE}"/>
              </a:ext>
            </a:extLst>
          </p:cNvPr>
          <p:cNvSpPr txBox="1">
            <a:spLocks noChangeArrowheads="1"/>
          </p:cNvSpPr>
          <p:nvPr>
            <p:custDataLst>
              <p:tags r:id="rId3"/>
            </p:custDataLst>
          </p:nvPr>
        </p:nvSpPr>
        <p:spPr bwMode="auto">
          <a:xfrm>
            <a:off x="114300" y="2128838"/>
            <a:ext cx="4343400" cy="4292600"/>
          </a:xfrm>
          <a:prstGeom prst="rect">
            <a:avLst/>
          </a:prstGeom>
          <a:noFill/>
          <a:ln>
            <a:noFill/>
          </a:ln>
        </p:spPr>
        <p:txBody>
          <a:bodyPr>
            <a:spAutoFit/>
          </a:bodyPr>
          <a:lstStyle>
            <a:lvl1pPr marL="461963" indent="-287338"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fontAlgn="auto" hangingPunct="1">
              <a:lnSpc>
                <a:spcPct val="150000"/>
              </a:lnSpc>
              <a:spcBef>
                <a:spcPts val="0"/>
              </a:spcBef>
              <a:spcAft>
                <a:spcPts val="0"/>
              </a:spcAft>
              <a:buFontTx/>
              <a:buChar char="•"/>
              <a:defRPr/>
            </a:pPr>
            <a:r>
              <a:rPr lang="en-US" sz="1500" b="1" dirty="0">
                <a:solidFill>
                  <a:schemeClr val="accent6">
                    <a:lumMod val="50000"/>
                  </a:schemeClr>
                </a:solidFill>
                <a:latin typeface="Trebuchet MS" panose="020B0603020202020204" pitchFamily="34" charset="0"/>
              </a:rPr>
              <a:t>Sustainable pest/weed management</a:t>
            </a:r>
          </a:p>
          <a:p>
            <a:pPr eaLnBrk="1" fontAlgn="auto" hangingPunct="1">
              <a:lnSpc>
                <a:spcPct val="150000"/>
              </a:lnSpc>
              <a:spcBef>
                <a:spcPts val="0"/>
              </a:spcBef>
              <a:spcAft>
                <a:spcPts val="0"/>
              </a:spcAft>
              <a:buFontTx/>
              <a:buChar char="•"/>
              <a:defRPr/>
            </a:pPr>
            <a:r>
              <a:rPr lang="en-US" sz="1500" b="1" dirty="0">
                <a:solidFill>
                  <a:schemeClr val="accent6">
                    <a:lumMod val="50000"/>
                  </a:schemeClr>
                </a:solidFill>
                <a:latin typeface="Trebuchet MS" panose="020B0603020202020204" pitchFamily="34" charset="0"/>
              </a:rPr>
              <a:t>Clean energy</a:t>
            </a:r>
          </a:p>
          <a:p>
            <a:pPr eaLnBrk="1" fontAlgn="auto" hangingPunct="1">
              <a:lnSpc>
                <a:spcPct val="150000"/>
              </a:lnSpc>
              <a:spcBef>
                <a:spcPts val="0"/>
              </a:spcBef>
              <a:spcAft>
                <a:spcPts val="0"/>
              </a:spcAft>
              <a:buFontTx/>
              <a:buChar char="•"/>
              <a:defRPr/>
            </a:pPr>
            <a:r>
              <a:rPr lang="en-US" sz="1500" b="1" dirty="0">
                <a:solidFill>
                  <a:schemeClr val="accent6">
                    <a:lumMod val="50000"/>
                  </a:schemeClr>
                </a:solidFill>
                <a:latin typeface="Trebuchet MS" panose="020B0603020202020204" pitchFamily="34" charset="0"/>
              </a:rPr>
              <a:t>Marketing</a:t>
            </a:r>
          </a:p>
          <a:p>
            <a:pPr eaLnBrk="1" fontAlgn="auto" hangingPunct="1">
              <a:lnSpc>
                <a:spcPct val="150000"/>
              </a:lnSpc>
              <a:spcBef>
                <a:spcPts val="0"/>
              </a:spcBef>
              <a:spcAft>
                <a:spcPts val="0"/>
              </a:spcAft>
              <a:buFontTx/>
              <a:buChar char="•"/>
              <a:defRPr/>
            </a:pPr>
            <a:r>
              <a:rPr lang="en-US" sz="1500" b="1" dirty="0">
                <a:solidFill>
                  <a:schemeClr val="accent6">
                    <a:lumMod val="50000"/>
                  </a:schemeClr>
                </a:solidFill>
                <a:latin typeface="Trebuchet MS" panose="020B0603020202020204" pitchFamily="34" charset="0"/>
                <a:ea typeface="Times New Roman" panose="02020603050405020304" pitchFamily="18" charset="0"/>
              </a:rPr>
              <a:t>Food Sovereignty</a:t>
            </a:r>
            <a:endParaRPr lang="en-US" sz="1500" b="1" dirty="0">
              <a:solidFill>
                <a:schemeClr val="accent6">
                  <a:lumMod val="50000"/>
                </a:schemeClr>
              </a:solidFill>
              <a:latin typeface="Trebuchet MS" panose="020B0603020202020204" pitchFamily="34" charset="0"/>
            </a:endParaRPr>
          </a:p>
          <a:p>
            <a:pPr eaLnBrk="1" fontAlgn="auto" hangingPunct="1">
              <a:lnSpc>
                <a:spcPct val="150000"/>
              </a:lnSpc>
              <a:spcBef>
                <a:spcPts val="0"/>
              </a:spcBef>
              <a:spcAft>
                <a:spcPts val="0"/>
              </a:spcAft>
              <a:buFontTx/>
              <a:buChar char="•"/>
              <a:defRPr/>
            </a:pPr>
            <a:r>
              <a:rPr lang="en-US" sz="1500" b="1" dirty="0">
                <a:solidFill>
                  <a:schemeClr val="accent6">
                    <a:lumMod val="50000"/>
                  </a:schemeClr>
                </a:solidFill>
                <a:latin typeface="Trebuchet MS" panose="020B0603020202020204" pitchFamily="34" charset="0"/>
              </a:rPr>
              <a:t>Stewardship of land and water	</a:t>
            </a:r>
          </a:p>
          <a:p>
            <a:pPr eaLnBrk="1" fontAlgn="auto" hangingPunct="1">
              <a:lnSpc>
                <a:spcPct val="150000"/>
              </a:lnSpc>
              <a:spcBef>
                <a:spcPts val="0"/>
              </a:spcBef>
              <a:spcAft>
                <a:spcPts val="0"/>
              </a:spcAft>
              <a:buFontTx/>
              <a:buChar char="•"/>
              <a:defRPr/>
            </a:pPr>
            <a:r>
              <a:rPr lang="en-US" sz="1500" b="1" dirty="0">
                <a:solidFill>
                  <a:schemeClr val="accent6">
                    <a:lumMod val="50000"/>
                  </a:schemeClr>
                </a:solidFill>
                <a:latin typeface="Trebuchet MS" panose="020B0603020202020204" pitchFamily="34" charset="0"/>
              </a:rPr>
              <a:t>Systems research</a:t>
            </a:r>
          </a:p>
          <a:p>
            <a:pPr eaLnBrk="1" fontAlgn="auto" hangingPunct="1">
              <a:lnSpc>
                <a:spcPct val="150000"/>
              </a:lnSpc>
              <a:spcBef>
                <a:spcPts val="0"/>
              </a:spcBef>
              <a:spcAft>
                <a:spcPts val="0"/>
              </a:spcAft>
              <a:buFontTx/>
              <a:buChar char="•"/>
              <a:defRPr/>
            </a:pPr>
            <a:r>
              <a:rPr lang="en-US" sz="1500" b="1" dirty="0">
                <a:solidFill>
                  <a:schemeClr val="accent6">
                    <a:lumMod val="50000"/>
                  </a:schemeClr>
                </a:solidFill>
                <a:latin typeface="Trebuchet MS" panose="020B0603020202020204" pitchFamily="34" charset="0"/>
              </a:rPr>
              <a:t>Community development</a:t>
            </a:r>
          </a:p>
          <a:p>
            <a:pPr eaLnBrk="1" fontAlgn="auto" hangingPunct="1">
              <a:lnSpc>
                <a:spcPct val="150000"/>
              </a:lnSpc>
              <a:spcBef>
                <a:spcPts val="0"/>
              </a:spcBef>
              <a:spcAft>
                <a:spcPts val="0"/>
              </a:spcAft>
              <a:buFontTx/>
              <a:buChar char="•"/>
              <a:defRPr/>
            </a:pPr>
            <a:r>
              <a:rPr lang="en-US" sz="1500" b="1" dirty="0">
                <a:solidFill>
                  <a:schemeClr val="accent6">
                    <a:lumMod val="50000"/>
                  </a:schemeClr>
                </a:solidFill>
                <a:latin typeface="Trebuchet MS" panose="020B0603020202020204" pitchFamily="34" charset="0"/>
              </a:rPr>
              <a:t>Crop diversification</a:t>
            </a:r>
          </a:p>
          <a:p>
            <a:pPr eaLnBrk="1" fontAlgn="auto" hangingPunct="1">
              <a:lnSpc>
                <a:spcPct val="150000"/>
              </a:lnSpc>
              <a:spcBef>
                <a:spcPts val="0"/>
              </a:spcBef>
              <a:spcAft>
                <a:spcPts val="0"/>
              </a:spcAft>
              <a:buFontTx/>
              <a:buChar char="•"/>
              <a:defRPr/>
            </a:pPr>
            <a:r>
              <a:rPr lang="en-US" sz="1500" b="1" dirty="0">
                <a:solidFill>
                  <a:schemeClr val="accent6">
                    <a:lumMod val="50000"/>
                  </a:schemeClr>
                </a:solidFill>
                <a:latin typeface="Trebuchet MS" panose="020B0603020202020204" pitchFamily="34" charset="0"/>
              </a:rPr>
              <a:t>Soil quality</a:t>
            </a:r>
          </a:p>
          <a:p>
            <a:pPr eaLnBrk="1" fontAlgn="auto" hangingPunct="1">
              <a:lnSpc>
                <a:spcPct val="150000"/>
              </a:lnSpc>
              <a:spcBef>
                <a:spcPts val="0"/>
              </a:spcBef>
              <a:spcAft>
                <a:spcPts val="0"/>
              </a:spcAft>
              <a:buFontTx/>
              <a:buChar char="•"/>
              <a:defRPr/>
            </a:pPr>
            <a:r>
              <a:rPr lang="en-US" sz="1500" b="1" dirty="0">
                <a:solidFill>
                  <a:schemeClr val="accent6">
                    <a:lumMod val="50000"/>
                  </a:schemeClr>
                </a:solidFill>
                <a:latin typeface="Trebuchet MS" panose="020B0603020202020204" pitchFamily="34" charset="0"/>
              </a:rPr>
              <a:t>Nutrient management</a:t>
            </a:r>
          </a:p>
          <a:p>
            <a:pPr eaLnBrk="1" fontAlgn="auto" hangingPunct="1">
              <a:lnSpc>
                <a:spcPct val="150000"/>
              </a:lnSpc>
              <a:spcBef>
                <a:spcPts val="0"/>
              </a:spcBef>
              <a:spcAft>
                <a:spcPts val="0"/>
              </a:spcAft>
              <a:buFontTx/>
              <a:buChar char="•"/>
              <a:defRPr/>
            </a:pPr>
            <a:r>
              <a:rPr lang="en-US" sz="1500" b="1" dirty="0">
                <a:solidFill>
                  <a:schemeClr val="accent6">
                    <a:lumMod val="50000"/>
                  </a:schemeClr>
                </a:solidFill>
                <a:latin typeface="Trebuchet MS" panose="020B0603020202020204" pitchFamily="34" charset="0"/>
              </a:rPr>
              <a:t>Rotational grazing</a:t>
            </a:r>
          </a:p>
          <a:p>
            <a:pPr eaLnBrk="1" fontAlgn="auto" hangingPunct="1">
              <a:lnSpc>
                <a:spcPct val="200000"/>
              </a:lnSpc>
              <a:spcBef>
                <a:spcPts val="0"/>
              </a:spcBef>
              <a:spcAft>
                <a:spcPts val="0"/>
              </a:spcAft>
              <a:defRPr/>
            </a:pPr>
            <a:r>
              <a:rPr lang="en-US" sz="1500" b="1" dirty="0">
                <a:solidFill>
                  <a:schemeClr val="accent6">
                    <a:lumMod val="50000"/>
                  </a:schemeClr>
                </a:solidFill>
                <a:latin typeface="Trebuchet MS" panose="020B0603020202020204" pitchFamily="34" charset="0"/>
              </a:rPr>
              <a:t>…and much more</a:t>
            </a:r>
          </a:p>
        </p:txBody>
      </p:sp>
      <p:sp>
        <p:nvSpPr>
          <p:cNvPr id="16388" name="Text Box 15">
            <a:extLst>
              <a:ext uri="{FF2B5EF4-FFF2-40B4-BE49-F238E27FC236}">
                <a16:creationId xmlns:a16="http://schemas.microsoft.com/office/drawing/2014/main" id="{B185F313-885D-03BE-6A38-3D848CEEBC06}"/>
              </a:ext>
            </a:extLst>
          </p:cNvPr>
          <p:cNvSpPr txBox="1">
            <a:spLocks noChangeArrowheads="1"/>
          </p:cNvSpPr>
          <p:nvPr>
            <p:custDataLst>
              <p:tags r:id="rId4"/>
            </p:custDataLst>
          </p:nvPr>
        </p:nvSpPr>
        <p:spPr bwMode="auto">
          <a:xfrm>
            <a:off x="4457700" y="6299200"/>
            <a:ext cx="18288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20000"/>
              </a:lnSpc>
              <a:spcBef>
                <a:spcPct val="50000"/>
              </a:spcBef>
              <a:buFontTx/>
              <a:buNone/>
            </a:pPr>
            <a:r>
              <a:rPr lang="en-US" altLang="en-US" sz="900">
                <a:solidFill>
                  <a:schemeClr val="bg1"/>
                </a:solidFill>
                <a:latin typeface="Trebuchet MS" panose="020B0703020202090204" pitchFamily="34" charset="0"/>
                <a:ea typeface="MS PGothic" panose="020B0600070205080204" pitchFamily="34" charset="-128"/>
              </a:rPr>
              <a:t>Photo by Troy Bishopp</a:t>
            </a:r>
          </a:p>
        </p:txBody>
      </p:sp>
      <p:sp>
        <p:nvSpPr>
          <p:cNvPr id="16389" name="Text Box 17">
            <a:extLst>
              <a:ext uri="{FF2B5EF4-FFF2-40B4-BE49-F238E27FC236}">
                <a16:creationId xmlns:a16="http://schemas.microsoft.com/office/drawing/2014/main" id="{147A00D4-AC9D-8232-C2EB-BB0E87FA4847}"/>
              </a:ext>
            </a:extLst>
          </p:cNvPr>
          <p:cNvSpPr txBox="1">
            <a:spLocks noChangeArrowheads="1"/>
          </p:cNvSpPr>
          <p:nvPr>
            <p:custDataLst>
              <p:tags r:id="rId5"/>
            </p:custDataLst>
          </p:nvPr>
        </p:nvSpPr>
        <p:spPr bwMode="auto">
          <a:xfrm>
            <a:off x="0" y="0"/>
            <a:ext cx="4572000" cy="2032000"/>
          </a:xfrm>
          <a:prstGeom prst="rect">
            <a:avLst/>
          </a:prstGeom>
          <a:solidFill>
            <a:srgbClr val="B858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200" b="1">
                <a:solidFill>
                  <a:schemeClr val="bg1"/>
                </a:solidFill>
                <a:latin typeface="Georgia" panose="02040502050405020303" pitchFamily="18" charset="0"/>
                <a:ea typeface="MS PGothic" panose="020B0600070205080204" pitchFamily="34" charset="-128"/>
              </a:rPr>
              <a:t>The SARE Portfolio</a:t>
            </a:r>
          </a:p>
          <a:p>
            <a:pPr algn="r" eaLnBrk="1" hangingPunct="1">
              <a:spcBef>
                <a:spcPct val="0"/>
              </a:spcBef>
              <a:buFontTx/>
              <a:buNone/>
            </a:pPr>
            <a:endParaRPr lang="en-US" altLang="en-US" sz="4200" b="1">
              <a:solidFill>
                <a:schemeClr val="bg1"/>
              </a:solidFill>
              <a:latin typeface="Trebuchet MS" panose="020B0703020202090204" pitchFamily="34" charset="0"/>
              <a:ea typeface="MS PGothic" panose="020B0600070205080204" pitchFamily="34" charset="-128"/>
            </a:endParaRPr>
          </a:p>
        </p:txBody>
      </p:sp>
      <p:pic>
        <p:nvPicPr>
          <p:cNvPr id="16390" name="Picture 5" descr="SARE_NorthCentral_CMYK">
            <a:extLst>
              <a:ext uri="{FF2B5EF4-FFF2-40B4-BE49-F238E27FC236}">
                <a16:creationId xmlns:a16="http://schemas.microsoft.com/office/drawing/2014/main" id="{A780D99A-C51E-C733-D850-7880F5E21341}"/>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696200" y="5638800"/>
            <a:ext cx="1149350" cy="103822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I:\SARE\Photos\Metadata Added\Added to flickr\Photos by Joan Benjamin\FNC06-641, Stu Jacobson, IL, 7-18-08\DSCN2686.JPG">
            <a:extLst>
              <a:ext uri="{FF2B5EF4-FFF2-40B4-BE49-F238E27FC236}">
                <a16:creationId xmlns:a16="http://schemas.microsoft.com/office/drawing/2014/main" id="{92ADB720-3B68-6A21-A823-D24CD4DD99B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5400000">
            <a:off x="3259137" y="1389063"/>
            <a:ext cx="73501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5" descr="SARE_NorthCentral_CMYK">
            <a:extLst>
              <a:ext uri="{FF2B5EF4-FFF2-40B4-BE49-F238E27FC236}">
                <a16:creationId xmlns:a16="http://schemas.microsoft.com/office/drawing/2014/main" id="{D20FA539-B87A-F777-C2C9-FF8E4B7BD01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543800" y="5562600"/>
            <a:ext cx="1154113" cy="1042988"/>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692F517-50ED-9E6E-89BD-09CA9BE15083}"/>
              </a:ext>
            </a:extLst>
          </p:cNvPr>
          <p:cNvSpPr txBox="1"/>
          <p:nvPr>
            <p:custDataLst>
              <p:tags r:id="rId2"/>
            </p:custDataLst>
          </p:nvPr>
        </p:nvSpPr>
        <p:spPr>
          <a:xfrm>
            <a:off x="0" y="1733550"/>
            <a:ext cx="4648200" cy="6232525"/>
          </a:xfrm>
          <a:prstGeom prst="rect">
            <a:avLst/>
          </a:prstGeom>
          <a:solidFill>
            <a:schemeClr val="bg1"/>
          </a:solidFill>
        </p:spPr>
        <p:txBody>
          <a:bodyPr tIns="182880">
            <a:spAutoFit/>
          </a:bodyPr>
          <a:lstStyle/>
          <a:p>
            <a:pPr marL="285750" indent="-285750" eaLnBrk="1" fontAlgn="auto" hangingPunct="1">
              <a:spcBef>
                <a:spcPts val="1200"/>
              </a:spcBef>
              <a:spcAft>
                <a:spcPts val="0"/>
              </a:spcAft>
              <a:buFont typeface="Arial" panose="020B0604020202020204" pitchFamily="34" charset="0"/>
              <a:buChar char="•"/>
              <a:defRPr/>
            </a:pPr>
            <a:endParaRPr lang="en-US" sz="400" dirty="0">
              <a:latin typeface="Trebuchet MS" panose="020B0603020202020204" pitchFamily="34" charset="0"/>
            </a:endParaRPr>
          </a:p>
          <a:p>
            <a:pPr marL="285750" indent="-285750" eaLnBrk="1" fontAlgn="auto" hangingPunct="1">
              <a:spcBef>
                <a:spcPts val="1200"/>
              </a:spcBef>
              <a:spcAft>
                <a:spcPts val="0"/>
              </a:spcAft>
              <a:buFont typeface="Arial" panose="020B0604020202020204" pitchFamily="34" charset="0"/>
              <a:buChar char="•"/>
              <a:defRPr/>
            </a:pPr>
            <a:r>
              <a:rPr lang="en-US" sz="2000" dirty="0">
                <a:solidFill>
                  <a:schemeClr val="accent5">
                    <a:lumMod val="50000"/>
                  </a:schemeClr>
                </a:solidFill>
                <a:latin typeface="Trebuchet MS" panose="020B0603020202020204" pitchFamily="34" charset="0"/>
              </a:rPr>
              <a:t>Grants directly fund farmers and ranchers who are looking for innovative sustainable agriculture solutions to production or marketing problems on the farm or ranch</a:t>
            </a:r>
          </a:p>
          <a:p>
            <a:pPr marL="285750" indent="-285750" eaLnBrk="1" fontAlgn="auto" hangingPunct="1">
              <a:spcBef>
                <a:spcPts val="1200"/>
              </a:spcBef>
              <a:spcAft>
                <a:spcPts val="0"/>
              </a:spcAft>
              <a:buFont typeface="Arial" panose="020B0604020202020204" pitchFamily="34" charset="0"/>
              <a:buChar char="•"/>
              <a:defRPr/>
            </a:pPr>
            <a:r>
              <a:rPr lang="en-US" sz="2000" dirty="0">
                <a:solidFill>
                  <a:schemeClr val="accent5">
                    <a:lumMod val="50000"/>
                  </a:schemeClr>
                </a:solidFill>
                <a:latin typeface="Trebuchet MS" panose="020B0603020202020204" pitchFamily="34" charset="0"/>
              </a:rPr>
              <a:t>Up to $15,000 for an Individual farmer or rancher and up to $30,000 for Teams (two or more farmers or ranchers)</a:t>
            </a:r>
          </a:p>
          <a:p>
            <a:pPr marL="285750" indent="-285750" eaLnBrk="1" fontAlgn="auto" hangingPunct="1">
              <a:spcBef>
                <a:spcPts val="1200"/>
              </a:spcBef>
              <a:spcAft>
                <a:spcPts val="0"/>
              </a:spcAft>
              <a:buFont typeface="Arial" panose="020B0604020202020204" pitchFamily="34" charset="0"/>
              <a:buChar char="•"/>
              <a:defRPr/>
            </a:pPr>
            <a:r>
              <a:rPr lang="en-US" sz="2000" dirty="0">
                <a:solidFill>
                  <a:schemeClr val="accent5">
                    <a:lumMod val="50000"/>
                  </a:schemeClr>
                </a:solidFill>
                <a:latin typeface="Trebuchet MS" panose="020B0603020202020204" pitchFamily="34" charset="0"/>
              </a:rPr>
              <a:t>Applicants are encouraged to work with university or non-profit partners</a:t>
            </a:r>
          </a:p>
          <a:p>
            <a:pPr marL="285750" indent="-285750" eaLnBrk="1" fontAlgn="auto" hangingPunct="1">
              <a:spcBef>
                <a:spcPts val="1200"/>
              </a:spcBef>
              <a:spcAft>
                <a:spcPts val="0"/>
              </a:spcAft>
              <a:buFont typeface="Arial" panose="020B0604020202020204" pitchFamily="34" charset="0"/>
              <a:buChar char="•"/>
              <a:defRPr/>
            </a:pPr>
            <a:r>
              <a:rPr lang="en-US" sz="2000" dirty="0">
                <a:solidFill>
                  <a:schemeClr val="accent5">
                    <a:lumMod val="50000"/>
                  </a:schemeClr>
                </a:solidFill>
                <a:latin typeface="Trebuchet MS" panose="020B0603020202020204" pitchFamily="34" charset="0"/>
              </a:rPr>
              <a:t>About 40 projects funded per year</a:t>
            </a:r>
          </a:p>
          <a:p>
            <a:pPr marL="285750" indent="-285750" eaLnBrk="1" fontAlgn="auto" hangingPunct="1">
              <a:spcBef>
                <a:spcPts val="1200"/>
              </a:spcBef>
              <a:spcAft>
                <a:spcPts val="0"/>
              </a:spcAft>
              <a:buFont typeface="Arial" panose="020B0604020202020204" pitchFamily="34" charset="0"/>
              <a:buChar char="•"/>
              <a:defRPr/>
            </a:pPr>
            <a:r>
              <a:rPr lang="en-US" sz="2000" dirty="0">
                <a:solidFill>
                  <a:schemeClr val="accent5">
                    <a:lumMod val="50000"/>
                  </a:schemeClr>
                </a:solidFill>
                <a:latin typeface="Trebuchet MS" panose="020B0603020202020204" pitchFamily="34" charset="0"/>
              </a:rPr>
              <a:t>Coordinated by Joan Benjamin</a:t>
            </a:r>
            <a:endParaRPr lang="en-US" dirty="0">
              <a:latin typeface="Trebuchet MS" panose="020B0603020202020204" pitchFamily="34" charset="0"/>
            </a:endParaRPr>
          </a:p>
          <a:p>
            <a:pPr eaLnBrk="1" fontAlgn="auto" hangingPunct="1">
              <a:spcBef>
                <a:spcPts val="1200"/>
              </a:spcBef>
              <a:spcAft>
                <a:spcPts val="0"/>
              </a:spcAft>
              <a:defRPr/>
            </a:pPr>
            <a:endParaRPr lang="en-US" dirty="0">
              <a:latin typeface="Trebuchet MS" panose="020B0603020202020204" pitchFamily="34" charset="0"/>
            </a:endParaRPr>
          </a:p>
          <a:p>
            <a:pPr eaLnBrk="1" fontAlgn="auto" hangingPunct="1">
              <a:spcBef>
                <a:spcPts val="1200"/>
              </a:spcBef>
              <a:spcAft>
                <a:spcPts val="0"/>
              </a:spcAft>
              <a:defRPr/>
            </a:pPr>
            <a:endParaRPr lang="en-US" dirty="0">
              <a:latin typeface="Trebuchet MS" panose="020B0603020202020204" pitchFamily="34" charset="0"/>
            </a:endParaRPr>
          </a:p>
        </p:txBody>
      </p:sp>
      <p:sp>
        <p:nvSpPr>
          <p:cNvPr id="18436" name="TextBox 6">
            <a:extLst>
              <a:ext uri="{FF2B5EF4-FFF2-40B4-BE49-F238E27FC236}">
                <a16:creationId xmlns:a16="http://schemas.microsoft.com/office/drawing/2014/main" id="{0F6839F9-4843-C187-6580-68A45B88E4B2}"/>
              </a:ext>
            </a:extLst>
          </p:cNvPr>
          <p:cNvSpPr txBox="1">
            <a:spLocks noChangeArrowheads="1"/>
          </p:cNvSpPr>
          <p:nvPr>
            <p:custDataLst>
              <p:tags r:id="rId3"/>
            </p:custDataLst>
          </p:nvPr>
        </p:nvSpPr>
        <p:spPr bwMode="auto">
          <a:xfrm>
            <a:off x="4800600" y="6400800"/>
            <a:ext cx="1676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chemeClr val="bg1"/>
                </a:solidFill>
              </a:rPr>
              <a:t>photo credit: Joan Benjamin</a:t>
            </a:r>
          </a:p>
        </p:txBody>
      </p:sp>
      <p:sp>
        <p:nvSpPr>
          <p:cNvPr id="13314" name="Rectangle 2">
            <a:extLst>
              <a:ext uri="{FF2B5EF4-FFF2-40B4-BE49-F238E27FC236}">
                <a16:creationId xmlns:a16="http://schemas.microsoft.com/office/drawing/2014/main" id="{82DE5740-4A48-70E6-A0C2-88DD640175A4}"/>
              </a:ext>
            </a:extLst>
          </p:cNvPr>
          <p:cNvSpPr>
            <a:spLocks noGrp="1" noChangeArrowheads="1"/>
          </p:cNvSpPr>
          <p:nvPr>
            <p:ph type="title"/>
            <p:custDataLst>
              <p:tags r:id="rId4"/>
            </p:custDataLst>
          </p:nvPr>
        </p:nvSpPr>
        <p:spPr>
          <a:xfrm>
            <a:off x="0" y="0"/>
            <a:ext cx="4648200" cy="1905000"/>
          </a:xfrm>
          <a:solidFill>
            <a:schemeClr val="accent5">
              <a:lumMod val="50000"/>
            </a:schemeClr>
          </a:solidFill>
        </p:spPr>
        <p:txBody>
          <a:bodyPr rtlCol="0">
            <a:normAutofit/>
          </a:bodyPr>
          <a:lstStyle/>
          <a:p>
            <a:pPr eaLnBrk="1" fontAlgn="auto" hangingPunct="1">
              <a:spcAft>
                <a:spcPts val="0"/>
              </a:spcAft>
              <a:defRPr/>
            </a:pPr>
            <a:r>
              <a:rPr lang="en-US" sz="3400" dirty="0">
                <a:solidFill>
                  <a:schemeClr val="bg1"/>
                </a:solidFill>
                <a:latin typeface="Georgia" panose="02040502050405020303" pitchFamily="18" charset="0"/>
              </a:rPr>
              <a:t>Farmer Rancher </a:t>
            </a:r>
            <a:br>
              <a:rPr lang="en-US" sz="3400" dirty="0">
                <a:solidFill>
                  <a:schemeClr val="bg1"/>
                </a:solidFill>
                <a:latin typeface="Georgia" panose="02040502050405020303" pitchFamily="18" charset="0"/>
              </a:rPr>
            </a:br>
            <a:r>
              <a:rPr lang="en-US" sz="3400" dirty="0">
                <a:solidFill>
                  <a:schemeClr val="bg1"/>
                </a:solidFill>
                <a:latin typeface="Georgia" panose="02040502050405020303" pitchFamily="18" charset="0"/>
              </a:rPr>
              <a:t>Grant Program</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BE129-DDB1-4D7A-ED59-CEE037F96829}"/>
              </a:ext>
            </a:extLst>
          </p:cNvPr>
          <p:cNvSpPr>
            <a:spLocks noGrp="1"/>
          </p:cNvSpPr>
          <p:nvPr>
            <p:ph type="title"/>
          </p:nvPr>
        </p:nvSpPr>
        <p:spPr>
          <a:solidFill>
            <a:srgbClr val="92D050"/>
          </a:solidFill>
        </p:spPr>
        <p:txBody>
          <a:bodyPr>
            <a:normAutofit fontScale="90000"/>
          </a:bodyPr>
          <a:lstStyle/>
          <a:p>
            <a:pPr>
              <a:defRPr/>
            </a:pPr>
            <a:r>
              <a:rPr lang="en-US" altLang="en-US" kern="0" dirty="0">
                <a:solidFill>
                  <a:srgbClr val="000000"/>
                </a:solidFill>
                <a:latin typeface="Georgia" panose="02040502050405020303" pitchFamily="18" charset="0"/>
              </a:rPr>
              <a:t>Grant Writing Basics: top ten tips</a:t>
            </a:r>
            <a:endParaRPr lang="en-US" dirty="0">
              <a:latin typeface="Georgia" panose="02040502050405020303" pitchFamily="18" charset="0"/>
            </a:endParaRPr>
          </a:p>
        </p:txBody>
      </p:sp>
      <p:sp>
        <p:nvSpPr>
          <p:cNvPr id="3" name="Content Placeholder 2">
            <a:extLst>
              <a:ext uri="{FF2B5EF4-FFF2-40B4-BE49-F238E27FC236}">
                <a16:creationId xmlns:a16="http://schemas.microsoft.com/office/drawing/2014/main" id="{4D786487-5673-BA05-95C6-02EFE8AAA287}"/>
              </a:ext>
            </a:extLst>
          </p:cNvPr>
          <p:cNvSpPr>
            <a:spLocks noGrp="1"/>
          </p:cNvSpPr>
          <p:nvPr>
            <p:ph sz="half" idx="1"/>
          </p:nvPr>
        </p:nvSpPr>
        <p:spPr>
          <a:xfrm>
            <a:off x="457200" y="1600200"/>
            <a:ext cx="8229600" cy="4800600"/>
          </a:xfrm>
        </p:spPr>
        <p:txBody>
          <a:bodyPr>
            <a:normAutofit fontScale="70000" lnSpcReduction="20000"/>
          </a:bodyPr>
          <a:lstStyle/>
          <a:p>
            <a:pPr>
              <a:defRPr/>
            </a:pPr>
            <a:r>
              <a:rPr lang="en-US" sz="3600" b="1" kern="0" dirty="0">
                <a:solidFill>
                  <a:srgbClr val="000000"/>
                </a:solidFill>
                <a:latin typeface="Trebuchet MS" panose="020B0603020202020204" pitchFamily="34" charset="0"/>
              </a:rPr>
              <a:t>Determine if this is the right grant for you. </a:t>
            </a:r>
            <a:r>
              <a:rPr lang="en-US" sz="3600" kern="0" dirty="0">
                <a:solidFill>
                  <a:srgbClr val="000000"/>
                </a:solidFill>
                <a:latin typeface="Trebuchet MS" panose="020B0603020202020204" pitchFamily="34" charset="0"/>
              </a:rPr>
              <a:t>Make sure your idea fits program priorities.</a:t>
            </a:r>
          </a:p>
          <a:p>
            <a:pPr marL="0" indent="0">
              <a:buFont typeface="Arial" panose="020B0604020202020204" pitchFamily="34" charset="0"/>
              <a:buNone/>
              <a:defRPr/>
            </a:pPr>
            <a:r>
              <a:rPr lang="en-US" sz="3600" kern="0" dirty="0">
                <a:solidFill>
                  <a:srgbClr val="000000"/>
                </a:solidFill>
                <a:latin typeface="Trebuchet MS" panose="020B0603020202020204" pitchFamily="34" charset="0"/>
              </a:rPr>
              <a:t> </a:t>
            </a:r>
          </a:p>
          <a:p>
            <a:pPr>
              <a:defRPr/>
            </a:pPr>
            <a:r>
              <a:rPr lang="en-US" sz="3600" b="1" kern="0" dirty="0">
                <a:solidFill>
                  <a:srgbClr val="000000"/>
                </a:solidFill>
                <a:latin typeface="Trebuchet MS" panose="020B0603020202020204" pitchFamily="34" charset="0"/>
              </a:rPr>
              <a:t>Read the Call for Proposals carefully.</a:t>
            </a:r>
            <a:r>
              <a:rPr lang="en-US" sz="3600" kern="0" dirty="0">
                <a:solidFill>
                  <a:srgbClr val="000000"/>
                </a:solidFill>
                <a:latin typeface="Trebuchet MS" panose="020B0603020202020204" pitchFamily="34" charset="0"/>
              </a:rPr>
              <a:t> Highlight important points &amp; deadlines.</a:t>
            </a:r>
          </a:p>
          <a:p>
            <a:pPr marL="0" indent="0">
              <a:buFont typeface="Arial" panose="020B0604020202020204" pitchFamily="34" charset="0"/>
              <a:buNone/>
              <a:defRPr/>
            </a:pPr>
            <a:endParaRPr lang="en-US" sz="3600" kern="0" dirty="0">
              <a:solidFill>
                <a:srgbClr val="000000"/>
              </a:solidFill>
              <a:latin typeface="Trebuchet MS" panose="020B0603020202020204" pitchFamily="34" charset="0"/>
            </a:endParaRPr>
          </a:p>
          <a:p>
            <a:pPr>
              <a:defRPr/>
            </a:pPr>
            <a:r>
              <a:rPr lang="en-US" sz="3600" b="1" kern="0" dirty="0">
                <a:solidFill>
                  <a:srgbClr val="000000"/>
                </a:solidFill>
                <a:latin typeface="Trebuchet MS" panose="020B0603020202020204" pitchFamily="34" charset="0"/>
              </a:rPr>
              <a:t>Plan ahead on how to accomplish your project. </a:t>
            </a:r>
            <a:r>
              <a:rPr lang="en-US" sz="3600" dirty="0">
                <a:solidFill>
                  <a:srgbClr val="000000"/>
                </a:solidFill>
                <a:latin typeface="Trebuchet MS" panose="020B0603020202020204" pitchFamily="34" charset="0"/>
              </a:rPr>
              <a:t> Think about the details before you fill out the proposal. </a:t>
            </a:r>
          </a:p>
          <a:p>
            <a:pPr marL="0" indent="0">
              <a:buFont typeface="Arial" panose="020B0604020202020204" pitchFamily="34" charset="0"/>
              <a:buNone/>
              <a:defRPr/>
            </a:pPr>
            <a:endParaRPr lang="en-US" sz="3600" dirty="0">
              <a:solidFill>
                <a:srgbClr val="000000"/>
              </a:solidFill>
              <a:latin typeface="Trebuchet MS" panose="020B0603020202020204" pitchFamily="34" charset="0"/>
            </a:endParaRPr>
          </a:p>
          <a:p>
            <a:pPr>
              <a:defRPr/>
            </a:pPr>
            <a:r>
              <a:rPr lang="en-US" sz="3600" b="1" kern="0" dirty="0">
                <a:solidFill>
                  <a:srgbClr val="000000"/>
                </a:solidFill>
                <a:latin typeface="Trebuchet MS" panose="020B0603020202020204" pitchFamily="34" charset="0"/>
              </a:rPr>
              <a:t>Keep the writing simple and explain terms. </a:t>
            </a:r>
            <a:r>
              <a:rPr lang="en-US" sz="3600" kern="0" dirty="0">
                <a:solidFill>
                  <a:srgbClr val="000000"/>
                </a:solidFill>
                <a:latin typeface="Trebuchet MS" panose="020B0603020202020204" pitchFamily="34" charset="0"/>
              </a:rPr>
              <a:t>A grant proposal is not a mystery novel - get to the point quickly, concisely, logically. </a:t>
            </a:r>
          </a:p>
          <a:p>
            <a:pPr marL="0" indent="0">
              <a:buFont typeface="Arial" panose="020B0604020202020204" pitchFamily="34" charset="0"/>
              <a:buNone/>
              <a:defRPr/>
            </a:pP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1.0&quot;&gt;&lt;object type=&quot;1&quot; unique_id=&quot;10001&quot;&gt;&lt;property id=&quot;20141&quot; value=&quot;FR application presentation 2020&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UMConnect Server&quot;/&gt;&lt;property id=&quot;20192&quot; value=&quot;http://umconnect.umn.edu&quot;/&gt;&lt;property id=&quot;20193&quot; value=&quot;0&quot;/&gt;&lt;property id=&quot;20224&quot; value=&quot;C:\Users\jandreas\Desktop&quot;/&gt;&lt;property id=&quot;20250&quot; value=&quot;6&quot;/&gt;&lt;property id=&quot;20251&quot; value=&quot;1&quot;/&gt;&lt;property id=&quot;20259&quot; value=&quot;0&quot;/&gt;&lt;property id=&quot;20262&quot; value=&quot;19691875&quot;/&gt;&lt;property id=&quot;20263&quot; value=&quot;2&quot;/&gt;&lt;property id=&quot;20264&quot; value=&quot;1&quot;/&gt;&lt;property id=&quot;20519&quot; value=&quot;0&quot;/&gt;&lt;property id=&quot;20700&quot; value=&quot;0&quot;/&gt;&lt;object type=&quot;2&quot; unique_id=&quot;10500&quot;&gt;&lt;object type=&quot;3&quot; unique_id=&quot;10501&quot;&gt;&lt;property id=&quot;20148&quot; value=&quot;5&quot;/&gt;&lt;property id=&quot;20300&quot; value=&quot;Slide 1 - &amp;quot;Introduction&amp;quot;&quot;/&gt;&lt;property id=&quot;20303&quot; value=&quot;-1&quot;/&gt;&lt;property id=&quot;20307&quot; value=&quot;257&quot;/&gt;&lt;property id=&quot;20309&quot; value=&quot;-1&quot;/&gt;&lt;/object&gt;&lt;object type=&quot;3&quot; unique_id=&quot;11193&quot;&gt;&lt;property id=&quot;20148&quot; value=&quot;5&quot;/&gt;&lt;property id=&quot;20300&quot; value=&quot;Slide 45 - &amp;quot;Good luck with your proposal!&amp;quot;&quot;/&gt;&lt;property id=&quot;20303&quot; value=&quot;-1&quot;/&gt;&lt;property id=&quot;20307&quot; value=&quot;293&quot;/&gt;&lt;property id=&quot;20309&quot; value=&quot;-1&quot;/&gt;&lt;/object&gt;&lt;object type=&quot;3&quot; unique_id=&quot;11581&quot;&gt;&lt;property id=&quot;20148&quot; value=&quot;5&quot;/&gt;&lt;property id=&quot;20300&quot; value=&quot;Slide 11 - &amp;quot;Download the Call for Proposals&amp;quot;&quot;/&gt;&lt;property id=&quot;20303&quot; value=&quot;-1&quot;/&gt;&lt;property id=&quot;20307&quot; value=&quot;295&quot;/&gt;&lt;property id=&quot;20309&quot; value=&quot;-1&quot;/&gt;&lt;/object&gt;&lt;object type=&quot;3&quot; unique_id=&quot;11773&quot;&gt;&lt;property id=&quot;20148&quot; value=&quot;5&quot;/&gt;&lt;property id=&quot;20300&quot; value=&quot;Slide 2 - &amp;quot; What is SARE? &amp;quot;&quot;/&gt;&lt;property id=&quot;20303&quot; value=&quot;-1&quot;/&gt;&lt;property id=&quot;20307&quot; value=&quot;298&quot;/&gt;&lt;property id=&quot;20309&quot; value=&quot;-1&quot;/&gt;&lt;/object&gt;&lt;object type=&quot;3&quot; unique_id=&quot;11774&quot;&gt;&lt;property id=&quot;20148&quot; value=&quot;5&quot;/&gt;&lt;property id=&quot;20300&quot; value=&quot;Slide 3 - &amp;quot;Something New  and Different&amp;quot;&quot;/&gt;&lt;property id=&quot;20303&quot; value=&quot;-1&quot;/&gt;&lt;property id=&quot;20307&quot; value=&quot;299&quot;/&gt;&lt;property id=&quot;20309&quot; value=&quot;-1&quot;/&gt;&lt;/object&gt;&lt;object type=&quot;3&quot; unique_id=&quot;11775&quot;&gt;&lt;property id=&quot;20148&quot; value=&quot;5&quot;/&gt;&lt;property id=&quot;20300&quot; value=&quot;Slide 4 - &amp;quot;The SARE Model&amp;#x0D;&amp;quot;&quot;/&gt;&lt;property id=&quot;20303&quot; value=&quot;-1&quot;/&gt;&lt;property id=&quot;20307&quot; value=&quot;300&quot;/&gt;&lt;property id=&quot;20309&quot; value=&quot;-1&quot;/&gt;&lt;/object&gt;&lt;object type=&quot;3&quot; unique_id=&quot;11778&quot;&gt;&lt;property id=&quot;20148&quot; value=&quot;5&quot;/&gt;&lt;property id=&quot;20300&quot; value=&quot;Slide 7 - &amp;quot;Stakeholder Involvement&amp;quot;&quot;/&gt;&lt;property id=&quot;20303&quot; value=&quot;-1&quot;/&gt;&lt;property id=&quot;20307&quot; value=&quot;305&quot;/&gt;&lt;property id=&quot;20309&quot; value=&quot;-1&quot;/&gt;&lt;/object&gt;&lt;object type=&quot;3&quot; unique_id=&quot;11779&quot;&gt;&lt;property id=&quot;20148&quot; value=&quot;5&quot;/&gt;&lt;property id=&quot;20300&quot; value=&quot;Slide 8 - &amp;quot;The SARE Portfolio&amp;quot;&quot;/&gt;&lt;property id=&quot;20303&quot; value=&quot;-1&quot;/&gt;&lt;property id=&quot;20307&quot; value=&quot;303&quot;/&gt;&lt;property id=&quot;20309&quot; value=&quot;-1&quot;/&gt;&lt;/object&gt;&lt;object type=&quot;3&quot; unique_id=&quot;11780&quot;&gt;&lt;property id=&quot;20148&quot; value=&quot;5&quot;/&gt;&lt;property id=&quot;20300&quot; value=&quot;Slide 10 - &amp;quot;Farmer Rancher  Grant Program&amp;quot;&quot;/&gt;&lt;property id=&quot;20303&quot; value=&quot;-1&quot;/&gt;&lt;property id=&quot;20307&quot; value=&quot;296&quot;/&gt;&lt;property id=&quot;20309&quot; value=&quot;-1&quot;/&gt;&lt;/object&gt;&lt;object type=&quot;3&quot; unique_id=&quot;11787&quot;&gt;&lt;property id=&quot;20148&quot; value=&quot;5&quot;/&gt;&lt;property id=&quot;20300&quot; value=&quot;Slide 5 - &amp;quot;The Three Principles&amp;quot;&quot;/&gt;&lt;property id=&quot;20303&quot; value=&quot;-1&quot;/&gt;&lt;property id=&quot;20307&quot; value=&quot;319&quot;/&gt;&lt;property id=&quot;20309&quot; value=&quot;-1&quot;/&gt;&lt;/object&gt;&lt;object type=&quot;3&quot; unique_id=&quot;25532&quot;&gt;&lt;property id=&quot;20148&quot; value=&quot;5&quot;/&gt;&lt;property id=&quot;20300&quot; value=&quot;Slide 9 - &amp;quot;Farmer Rancher Grants Funded 1988-2019&amp;quot;&quot;/&gt;&lt;property id=&quot;20303&quot; value=&quot;-1&quot;/&gt;&lt;property id=&quot;20307&quot; value=&quot;320&quot;/&gt;&lt;property id=&quot;20309&quot; value=&quot;-1&quot;/&gt;&lt;/object&gt;&lt;object type=&quot;3&quot; unique_id=&quot;25733&quot;&gt;&lt;property id=&quot;20148&quot; value=&quot;5&quot;/&gt;&lt;property id=&quot;20300&quot; value=&quot;Slide 6 - &amp;quot;NCR-SARE Grants Funded 1988-2019&amp;quot;&quot;/&gt;&lt;property id=&quot;20303&quot; value=&quot;-1&quot;/&gt;&lt;property id=&quot;20307&quot; value=&quot;321&quot;/&gt;&lt;property id=&quot;20309&quot; value=&quot;-1&quot;/&gt;&lt;/object&gt;&lt;object type=&quot;3&quot; unique_id=&quot;28125&quot;&gt;&lt;property id=&quot;20148&quot; value=&quot;5&quot;/&gt;&lt;property id=&quot;20300&quot; value=&quot;Slide 12&quot;/&gt;&lt;property id=&quot;20307&quot; value=&quot;336&quot;/&gt;&lt;property id=&quot;20309&quot; value=&quot;-1&quot;/&gt;&lt;/object&gt;&lt;object type=&quot;3&quot; unique_id=&quot;28126&quot;&gt;&lt;property id=&quot;20148&quot; value=&quot;5&quot;/&gt;&lt;property id=&quot;20300&quot; value=&quot;Slide 13&quot;/&gt;&lt;property id=&quot;20307&quot; value=&quot;337&quot;/&gt;&lt;property id=&quot;20309&quot; value=&quot;-1&quot;/&gt;&lt;/object&gt;&lt;object type=&quot;3&quot; unique_id=&quot;28127&quot;&gt;&lt;property id=&quot;20148&quot; value=&quot;5&quot;/&gt;&lt;property id=&quot;20300&quot; value=&quot;Slide 14&quot;/&gt;&lt;property id=&quot;20307&quot; value=&quot;338&quot;/&gt;&lt;property id=&quot;20309&quot; value=&quot;-1&quot;/&gt;&lt;/object&gt;&lt;object type=&quot;3&quot; unique_id=&quot;28128&quot;&gt;&lt;property id=&quot;20148&quot; value=&quot;5&quot;/&gt;&lt;property id=&quot;20300&quot; value=&quot;Slide 15&quot;/&gt;&lt;property id=&quot;20307&quot; value=&quot;339&quot;/&gt;&lt;property id=&quot;20309&quot; value=&quot;-1&quot;/&gt;&lt;/object&gt;&lt;object type=&quot;3&quot; unique_id=&quot;28129&quot;&gt;&lt;property id=&quot;20148&quot; value=&quot;5&quot;/&gt;&lt;property id=&quot;20300&quot; value=&quot;Slide 16&quot;/&gt;&lt;property id=&quot;20307&quot; value=&quot;340&quot;/&gt;&lt;property id=&quot;20309&quot; value=&quot;-1&quot;/&gt;&lt;/object&gt;&lt;object type=&quot;3&quot; unique_id=&quot;28130&quot;&gt;&lt;property id=&quot;20148&quot; value=&quot;5&quot;/&gt;&lt;property id=&quot;20300&quot; value=&quot;Slide 17&quot;/&gt;&lt;property id=&quot;20307&quot; value=&quot;341&quot;/&gt;&lt;property id=&quot;20309&quot; value=&quot;-1&quot;/&gt;&lt;/object&gt;&lt;object type=&quot;3&quot; unique_id=&quot;28131&quot;&gt;&lt;property id=&quot;20148&quot; value=&quot;5&quot;/&gt;&lt;property id=&quot;20300&quot; value=&quot;Slide 18&quot;/&gt;&lt;property id=&quot;20307&quot; value=&quot;342&quot;/&gt;&lt;property id=&quot;20309&quot; value=&quot;-1&quot;/&gt;&lt;/object&gt;&lt;object type=&quot;3&quot; unique_id=&quot;28132&quot;&gt;&lt;property id=&quot;20148&quot; value=&quot;5&quot;/&gt;&lt;property id=&quot;20300&quot; value=&quot;Slide 19&quot;/&gt;&lt;property id=&quot;20307&quot; value=&quot;343&quot;/&gt;&lt;property id=&quot;20309&quot; value=&quot;-1&quot;/&gt;&lt;/object&gt;&lt;object type=&quot;3&quot; unique_id=&quot;28133&quot;&gt;&lt;property id=&quot;20148&quot; value=&quot;5&quot;/&gt;&lt;property id=&quot;20300&quot; value=&quot;Slide 20&quot;/&gt;&lt;property id=&quot;20307&quot; value=&quot;344&quot;/&gt;&lt;property id=&quot;20309&quot; value=&quot;-1&quot;/&gt;&lt;/object&gt;&lt;object type=&quot;3&quot; unique_id=&quot;28134&quot;&gt;&lt;property id=&quot;20148&quot; value=&quot;5&quot;/&gt;&lt;property id=&quot;20300&quot; value=&quot;Slide 21&quot;/&gt;&lt;property id=&quot;20307&quot; value=&quot;345&quot;/&gt;&lt;property id=&quot;20309&quot; value=&quot;-1&quot;/&gt;&lt;/object&gt;&lt;object type=&quot;3&quot; unique_id=&quot;29828&quot;&gt;&lt;property id=&quot;20148&quot; value=&quot;5&quot;/&gt;&lt;property id=&quot;20300&quot; value=&quot;Slide 22&quot;/&gt;&lt;property id=&quot;20307&quot; value=&quot;346&quot;/&gt;&lt;property id=&quot;20309&quot; value=&quot;-1&quot;/&gt;&lt;/object&gt;&lt;object type=&quot;3&quot; unique_id=&quot;29829&quot;&gt;&lt;property id=&quot;20148&quot; value=&quot;5&quot;/&gt;&lt;property id=&quot;20300&quot; value=&quot;Slide 23&quot;/&gt;&lt;property id=&quot;20307&quot; value=&quot;347&quot;/&gt;&lt;property id=&quot;20309&quot; value=&quot;-1&quot;/&gt;&lt;/object&gt;&lt;object type=&quot;3&quot; unique_id=&quot;29830&quot;&gt;&lt;property id=&quot;20148&quot; value=&quot;5&quot;/&gt;&lt;property id=&quot;20300&quot; value=&quot;Slide 24&quot;/&gt;&lt;property id=&quot;20307&quot; value=&quot;348&quot;/&gt;&lt;property id=&quot;20309&quot; value=&quot;-1&quot;/&gt;&lt;/object&gt;&lt;object type=&quot;3&quot; unique_id=&quot;29831&quot;&gt;&lt;property id=&quot;20148&quot; value=&quot;5&quot;/&gt;&lt;property id=&quot;20300&quot; value=&quot;Slide 25&quot;/&gt;&lt;property id=&quot;20307&quot; value=&quot;350&quot;/&gt;&lt;property id=&quot;20309&quot; value=&quot;-1&quot;/&gt;&lt;/object&gt;&lt;object type=&quot;3&quot; unique_id=&quot;29832&quot;&gt;&lt;property id=&quot;20148&quot; value=&quot;5&quot;/&gt;&lt;property id=&quot;20300&quot; value=&quot;Slide 26&quot;/&gt;&lt;property id=&quot;20307&quot; value=&quot;351&quot;/&gt;&lt;property id=&quot;20309&quot; value=&quot;-1&quot;/&gt;&lt;/object&gt;&lt;object type=&quot;3&quot; unique_id=&quot;29833&quot;&gt;&lt;property id=&quot;20148&quot; value=&quot;5&quot;/&gt;&lt;property id=&quot;20300&quot; value=&quot;Slide 27&quot;/&gt;&lt;property id=&quot;20307&quot; value=&quot;352&quot;/&gt;&lt;property id=&quot;20309&quot; value=&quot;-1&quot;/&gt;&lt;/object&gt;&lt;object type=&quot;3&quot; unique_id=&quot;29834&quot;&gt;&lt;property id=&quot;20148&quot; value=&quot;5&quot;/&gt;&lt;property id=&quot;20300&quot; value=&quot;Slide 28&quot;/&gt;&lt;property id=&quot;20307&quot; value=&quot;353&quot;/&gt;&lt;property id=&quot;20309&quot; value=&quot;-1&quot;/&gt;&lt;/object&gt;&lt;object type=&quot;3&quot; unique_id=&quot;29835&quot;&gt;&lt;property id=&quot;20148&quot; value=&quot;5&quot;/&gt;&lt;property id=&quot;20300&quot; value=&quot;Slide 29&quot;/&gt;&lt;property id=&quot;20307&quot; value=&quot;354&quot;/&gt;&lt;property id=&quot;20309&quot; value=&quot;-1&quot;/&gt;&lt;/object&gt;&lt;object type=&quot;3&quot; unique_id=&quot;29836&quot;&gt;&lt;property id=&quot;20148&quot; value=&quot;5&quot;/&gt;&lt;property id=&quot;20300&quot; value=&quot;Slide 30&quot;/&gt;&lt;property id=&quot;20307&quot; value=&quot;355&quot;/&gt;&lt;property id=&quot;20309&quot; value=&quot;-1&quot;/&gt;&lt;/object&gt;&lt;object type=&quot;3&quot; unique_id=&quot;29837&quot;&gt;&lt;property id=&quot;20148&quot; value=&quot;5&quot;/&gt;&lt;property id=&quot;20300&quot; value=&quot;Slide 31&quot;/&gt;&lt;property id=&quot;20307&quot; value=&quot;357&quot;/&gt;&lt;property id=&quot;20309&quot; value=&quot;-1&quot;/&gt;&lt;/object&gt;&lt;object type=&quot;3&quot; unique_id=&quot;29838&quot;&gt;&lt;property id=&quot;20148&quot; value=&quot;5&quot;/&gt;&lt;property id=&quot;20300&quot; value=&quot;Slide 32&quot;/&gt;&lt;property id=&quot;20307&quot; value=&quot;358&quot;/&gt;&lt;property id=&quot;20309&quot; value=&quot;-1&quot;/&gt;&lt;/object&gt;&lt;object type=&quot;3&quot; unique_id=&quot;29839&quot;&gt;&lt;property id=&quot;20148&quot; value=&quot;5&quot;/&gt;&lt;property id=&quot;20300&quot; value=&quot;Slide 33&quot;/&gt;&lt;property id=&quot;20307&quot; value=&quot;359&quot;/&gt;&lt;property id=&quot;20309&quot; value=&quot;-1&quot;/&gt;&lt;/object&gt;&lt;object type=&quot;3&quot; unique_id=&quot;29840&quot;&gt;&lt;property id=&quot;20148&quot; value=&quot;5&quot;/&gt;&lt;property id=&quot;20300&quot; value=&quot;Slide 34&quot;/&gt;&lt;property id=&quot;20307&quot; value=&quot;360&quot;/&gt;&lt;property id=&quot;20309&quot; value=&quot;-1&quot;/&gt;&lt;/object&gt;&lt;object type=&quot;3&quot; unique_id=&quot;29841&quot;&gt;&lt;property id=&quot;20148&quot; value=&quot;5&quot;/&gt;&lt;property id=&quot;20300&quot; value=&quot;Slide 35&quot;/&gt;&lt;property id=&quot;20307&quot; value=&quot;372&quot;/&gt;&lt;property id=&quot;20309&quot; value=&quot;-1&quot;/&gt;&lt;/object&gt;&lt;object type=&quot;3&quot; unique_id=&quot;29842&quot;&gt;&lt;property id=&quot;20148&quot; value=&quot;5&quot;/&gt;&lt;property id=&quot;20300&quot; value=&quot;Slide 36&quot;/&gt;&lt;property id=&quot;20307&quot; value=&quot;371&quot;/&gt;&lt;property id=&quot;20309&quot; value=&quot;-1&quot;/&gt;&lt;/object&gt;&lt;object type=&quot;3&quot; unique_id=&quot;29843&quot;&gt;&lt;property id=&quot;20148&quot; value=&quot;5&quot;/&gt;&lt;property id=&quot;20300&quot; value=&quot;Slide 37&quot;/&gt;&lt;property id=&quot;20307&quot; value=&quot;362&quot;/&gt;&lt;property id=&quot;20309&quot; value=&quot;-1&quot;/&gt;&lt;/object&gt;&lt;object type=&quot;3&quot; unique_id=&quot;29844&quot;&gt;&lt;property id=&quot;20148&quot; value=&quot;5&quot;/&gt;&lt;property id=&quot;20300&quot; value=&quot;Slide 38&quot;/&gt;&lt;property id=&quot;20307&quot; value=&quot;363&quot;/&gt;&lt;property id=&quot;20309&quot; value=&quot;-1&quot;/&gt;&lt;/object&gt;&lt;object type=&quot;3&quot; unique_id=&quot;29845&quot;&gt;&lt;property id=&quot;20148&quot; value=&quot;5&quot;/&gt;&lt;property id=&quot;20300&quot; value=&quot;Slide 39&quot;/&gt;&lt;property id=&quot;20307&quot; value=&quot;364&quot;/&gt;&lt;property id=&quot;20309&quot; value=&quot;-1&quot;/&gt;&lt;/object&gt;&lt;object type=&quot;3&quot; unique_id=&quot;29846&quot;&gt;&lt;property id=&quot;20148&quot; value=&quot;5&quot;/&gt;&lt;property id=&quot;20300&quot; value=&quot;Slide 40&quot;/&gt;&lt;property id=&quot;20307&quot; value=&quot;365&quot;/&gt;&lt;property id=&quot;20309&quot; value=&quot;-1&quot;/&gt;&lt;/object&gt;&lt;object type=&quot;3&quot; unique_id=&quot;29847&quot;&gt;&lt;property id=&quot;20148&quot; value=&quot;5&quot;/&gt;&lt;property id=&quot;20300&quot; value=&quot;Slide 41&quot;/&gt;&lt;property id=&quot;20307&quot; value=&quot;366&quot;/&gt;&lt;property id=&quot;20309&quot; value=&quot;-1&quot;/&gt;&lt;/object&gt;&lt;object type=&quot;3&quot; unique_id=&quot;29848&quot;&gt;&lt;property id=&quot;20148&quot; value=&quot;5&quot;/&gt;&lt;property id=&quot;20300&quot; value=&quot;Slide 42&quot;/&gt;&lt;property id=&quot;20307&quot; value=&quot;367&quot;/&gt;&lt;property id=&quot;20309&quot; value=&quot;-1&quot;/&gt;&lt;/object&gt;&lt;object type=&quot;3&quot; unique_id=&quot;29849&quot;&gt;&lt;property id=&quot;20148&quot; value=&quot;5&quot;/&gt;&lt;property id=&quot;20300&quot; value=&quot;Slide 43&quot;/&gt;&lt;property id=&quot;20307&quot; value=&quot;368&quot;/&gt;&lt;property id=&quot;20309&quot; value=&quot;-1&quot;/&gt;&lt;/object&gt;&lt;object type=&quot;3&quot; unique_id=&quot;29850&quot;&gt;&lt;property id=&quot;20148&quot; value=&quot;5&quot;/&gt;&lt;property id=&quot;20300&quot; value=&quot;Slide 44&quot;/&gt;&lt;property id=&quot;20307&quot; value=&quot;370&quot;/&gt;&lt;property id=&quot;20309&quot; value=&quot;-1&quot;/&gt;&lt;/object&gt;&lt;/object&gt;&lt;object type=&quot;8&quot; unique_id=&quot;10514&quot;&gt;&lt;/object&gt;&lt;object type=&quot;10&quot; unique_id=&quot;11327&quot;&gt;&lt;object type=&quot;11&quot; unique_id=&quot;11328&quot;&gt;&lt;property id=&quot;20180&quot; value=&quot;1&quot;/&gt;&lt;property id=&quot;20181&quot; value=&quot;1&quot;/&gt;&lt;property id=&quot;20183&quot; value=&quot;1&quot;/&gt;&lt;/object&gt;&lt;object type=&quot;12&quot; unique_id=&quot;11771&quot;&gt;&lt;/object&gt;&lt;/object&gt;&lt;object type=&quot;4&quot; unique_id=&quot;11770&quot;&gt;&lt;/object&gt;&lt;/object&gt;&lt;/database&gt;"/>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schre002\AppData\Local\Temp\PR\data\asimages\{71D88998-BE72-452E-BF8B-C10D6FE7297D}_5.png&quot;/&gt;&lt;left val=&quot;35&quot;/&gt;&lt;top val=&quot;21&quot;/&gt;&lt;width val=&quot;648&quot;/&gt;&lt;height val=&quot;98&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9332EFCA-4A79-4B12-84D2-147AA00B6952}_5.png&quot;/&gt;&lt;left val=&quot;353&quot;/&gt;&lt;top val=&quot;509&quot;/&gt;&lt;width val=&quot;132&quot;/&gt;&lt;height val=&quot;20&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5&quot;/&gt;&lt;/TableIndex&gt;&lt;/ShapeTextInfo&gt;"/>
  <p:tag name="HTML_SHAPEINFO" val="&lt;ThreeDShapeInfo&gt;&lt;uuid val=&quot;&quot;/&gt;&lt;isInvalidForFieldText val=&quot;0&quot;/&gt;&lt;Image&gt;&lt;filename val=&quot;C:\Users\schre002\AppData\Local\Temp\PR\data\asimages\{81A8F69D-B63E-4F7A-81BC-65AC5D791B6C}_5.png&quot;/&gt;&lt;left val=&quot;17&quot;/&gt;&lt;top val=&quot;8&quot;/&gt;&lt;width val=&quot;306&quot;/&gt;&lt;height val=&quot;139&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9&quot;/&gt;&lt;lineCharCount val=&quot;29&quot;/&gt;&lt;lineCharCount val=&quot;30&quot;/&gt;&lt;lineCharCount val=&quot;16&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schre002\AppData\Local\Temp\PR\data\asimages\{D2195579-E565-4B16-90D1-FA8E9AD703EE}_5.png&quot;/&gt;&lt;left val=&quot;0&quot;/&gt;&lt;top val=&quot;143&quot;/&gt;&lt;width val=&quot;342&quot;/&gt;&lt;height val=&quot;415&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chre002\AppData\Local\Temp\PR\data\asimages\{CE5BD5D8-0F04-4F51-8ADF-00D2C24E5413}_5.png&quot;/&gt;&lt;left val=&quot;10&quot;/&gt;&lt;top val=&quot;278&quot;/&gt;&lt;width val=&quot;308&quot;/&gt;&lt;height val=&quot;229&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0&quot;/&gt;&lt;lineCharCount val=&quot;19&quot;/&gt;&lt;lineCharCount val=&quot;10&quot;/&gt;&lt;lineCharCount val=&quot;11&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8&quot;/&gt;&lt;lineCharCount val=&quot;9&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13&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HTML_SHAPEINFO" val="&lt;SlideThumbPath val=&quot;Slide7.PNG&quot;/&gt;"/>
  <p:tag name="PPSNARRATION" val="7,771992474,G:\BBE\SARE\Grant Programs\Farmer Rancher\FRG 2020\power point presentation\FR_sareprojects_presentation_2020_091019_compressed_photos 091619_pptx\Media.ppcx"/>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schre002\AppData\Local\Temp\PR\data\asimages\{40DFD10C-1240-4220-A645-C4DD2CCE51C0}_7.png&quot;/&gt;&lt;left val=&quot;35&quot;/&gt;&lt;top val=&quot;21&quot;/&gt;&lt;width val=&quot;648&quot;/&gt;&lt;height val=&quot;98&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quot;/&gt;&lt;lineCharCount val=&quot;22&quot;/&gt;&lt;lineCharCount val=&quot;19&quot;/&gt;&lt;lineCharCount val=&quot;12&quot;/&gt;&lt;lineCharCount val=&quot;1&quot;/&gt;&lt;lineCharCount val=&quot;17&quot;/&gt;&lt;lineCharCount val=&quot;22&quot;/&gt;&lt;lineCharCount val=&quot;14&quot;/&gt;&lt;lineCharCount val=&quot;1&quot;/&gt;&lt;lineCharCount val=&quot;1&quot;/&gt;&lt;lineCharCount val=&quot;1&quot;/&gt;&lt;/TableIndex&gt;&lt;/ShapeTextInfo&gt;"/>
  <p:tag name="HTML_SHAPEINFO" val="&lt;ThreeDShapeInfo&gt;&lt;uuid val=&quot;&quot;/&gt;&lt;isInvalidForFieldText val=&quot;0&quot;/&gt;&lt;Image&gt;&lt;filename val=&quot;C:\Users\schre002\AppData\Local\Temp\PR\data\asimages\{B232964C-94CA-42D9-9C8D-F5A170DE2729}_7.png&quot;/&gt;&lt;left val=&quot;19&quot;/&gt;&lt;top val=&quot;147&quot;/&gt;&lt;width val=&quot;334&quot;/&gt;&lt;height val=&quot;410&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12&quot;/&gt;&lt;lineCharCount val=&quot;12&quot;/&gt;&lt;/TableIndex&gt;&lt;/ShapeTextInfo&gt;"/>
  <p:tag name="HTML_SHAPEINFO" val="&lt;ThreeDShapeInfo&gt;&lt;uuid val=&quot;&quot;/&gt;&lt;isInvalidForFieldText val=&quot;0&quot;/&gt;&lt;Image&gt;&lt;filename val=&quot;C:\Users\schre002\AppData\Local\Temp\PR\data\asimages\{F9469D6E-27E8-4C53-8367-30E1433923B1}_7.png&quot;/&gt;&lt;left val=&quot;-4&quot;/&gt;&lt;top val=&quot;0&quot;/&gt;&lt;width val=&quot;358&quot;/&gt;&lt;height val=&quot;148&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schre002\AppData\Local\Temp\PR\data\asimages\{65249BF7-FD3B-4FA3-AAAA-768A717CD4E7}_7.png&quot;/&gt;&lt;left val=&quot;350&quot;/&gt;&lt;top val=&quot;495&quot;/&gt;&lt;width val=&quot;144&quot;/&gt;&lt;height val=&quot;21&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PPSNARRATION" val="8,771992474,G:\BBE\SARE\Grant Programs\Farmer Rancher\FRG 2020\power point presentation\FR_sareprojects_presentation_2020_091019_compressed_photos 091619_pptx\Media.ppcx"/>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schre002\AppData\Local\Temp\PR\data\asimages\{F92B5AA5-59AA-4E3C-A10A-02F999233FAB}_8.png&quot;/&gt;&lt;left val=&quot;35&quot;/&gt;&lt;top val=&quot;21&quot;/&gt;&lt;width val=&quot;648&quot;/&gt;&lt;height val=&quot;98&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quot;/&gt;&lt;lineCharCount val=&quot;33&quot;/&gt;&lt;lineCharCount val=&quot;13&quot;/&gt;&lt;lineCharCount val=&quot;10&quot;/&gt;&lt;lineCharCount val=&quot;31&quot;/&gt;&lt;lineCharCount val=&quot;17&quot;/&gt;&lt;lineCharCount val=&quot;22&quot;/&gt;&lt;lineCharCount val=&quot;21&quot;/&gt;&lt;lineCharCount val=&quot;13&quot;/&gt;&lt;lineCharCount val=&quot;20&quot;/&gt;&lt;lineCharCount val=&quot;19&quot;/&gt;&lt;lineCharCount val=&quot;14&quot;/&gt;&lt;/TableIndex&gt;&lt;/ShapeTextInfo&gt;"/>
  <p:tag name="HTML_SHAPEINFO" val="&lt;ThreeDShapeInfo&gt;&lt;uuid val=&quot;&quot;/&gt;&lt;isInvalidForFieldText val=&quot;0&quot;/&gt;&lt;Image&gt;&lt;filename val=&quot;C:\Users\schre002\AppData\Local\Temp\PR\data\asimages\{4AE146FF-11B6-4CDD-BD61-8D55963B28F2}_8.png&quot;/&gt;&lt;left val=&quot;8&quot;/&gt;&lt;top val=&quot;185&quot;/&gt;&lt;width val=&quot;342&quot;/&gt;&lt;height val=&quot;344&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schre002\AppData\Local\Temp\PR\data\asimages\{E0A372CA-D6BF-4B37-B8FC-DCE7A69ED4D4}_8.png&quot;/&gt;&lt;left val=&quot;350&quot;/&gt;&lt;top val=&quot;495&quot;/&gt;&lt;width val=&quot;144&quot;/&gt;&lt;height val=&quot;21&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9&quot;/&gt;&lt;lineCharCount val=&quot;10&quot;/&gt;&lt;/TableIndex&gt;&lt;/ShapeTextInfo&gt;"/>
  <p:tag name="HTML_SHAPEINFO" val="&lt;ThreeDShapeInfo&gt;&lt;uuid val=&quot;&quot;/&gt;&lt;isInvalidForFieldText val=&quot;0&quot;/&gt;&lt;Image&gt;&lt;filename val=&quot;C:\Users\schre002\AppData\Local\Temp\PR\data\asimages\{29AE5F88-4F07-4743-9577-9CA76A466F6A}_8.png&quot;/&gt;&lt;left val=&quot;0&quot;/&gt;&lt;top val=&quot;-22&quot;/&gt;&lt;width val=&quot;360&quot;/&gt;&lt;height val=&quot;209&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HTML_SHAPEINFO" val="&lt;SlideThumbPath val=&quot;Slide10.PNG&quot;/&gt;"/>
  <p:tag name="PPSNARRATION" val="10,771992474,G:\BBE\SARE\Grant Programs\Farmer Rancher\FRG 2020\power point presentation\FR_sareprojects_presentation_2020_091019_compressed_photos 091619_pptx\Media.ppcx"/>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quot;/&gt;&lt;lineCharCount val=&quot;33&quot;/&gt;&lt;lineCharCount val=&quot;35&quot;/&gt;&lt;lineCharCount val=&quot;32&quot;/&gt;&lt;lineCharCount val=&quot;15&quot;/&gt;&lt;lineCharCount val=&quot;37&quot;/&gt;&lt;lineCharCount val=&quot;30&quot;/&gt;&lt;lineCharCount val=&quot;32&quot;/&gt;&lt;lineCharCount val=&quot;35&quot;/&gt;&lt;lineCharCount val=&quot;23&quot;/&gt;&lt;lineCharCount val=&quot;28&quot;/&gt;&lt;lineCharCount val=&quot;29&quot;/&gt;&lt;lineCharCount val=&quot;1&quot;/&gt;&lt;/TableIndex&gt;&lt;/ShapeTextInfo&gt;"/>
  <p:tag name="HTML_SHAPEINFO" val="&lt;ThreeDShapeInfo&gt;&lt;uuid val=&quot;&quot;/&gt;&lt;isInvalidForFieldText val=&quot;0&quot;/&gt;&lt;Image&gt;&lt;filename val=&quot;C:\Users\schre002\AppData\Local\Temp\PR\data\asimages\{9672BDB9-0F56-4406-97D9-75B7282CD918}_10.png&quot;/&gt;&lt;left val=&quot;-4&quot;/&gt;&lt;top val=&quot;135&quot;/&gt;&lt;width val=&quot;375&quot;/&gt;&lt;height val=&quot;419&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AEF9C830-97FD-4351-909C-26052560985B}_10.png&quot;/&gt;&lt;left val=&quot;377&quot;/&gt;&lt;top val=&quot;503&quot;/&gt;&lt;width val=&quot;132&quot;/&gt;&lt;height val=&quot;20&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3&quot;/&gt;&lt;/TableIndex&gt;&lt;/ShapeTextInfo&gt;"/>
  <p:tag name="HTML_SHAPEINFO" val="&lt;ThreeDShapeInfo&gt;&lt;uuid val=&quot;&quot;/&gt;&lt;isInvalidForFieldText val=&quot;0&quot;/&gt;&lt;Image&gt;&lt;filename val=&quot;C:\Users\schre002\AppData\Local\Temp\PR\data\asimages\{221AC57C-4899-4D6C-AC84-7D297480217D}_10.png&quot;/&gt;&lt;left val=&quot;0&quot;/&gt;&lt;top val=&quot;0&quot;/&gt;&lt;width val=&quot;366&quot;/&gt;&lt;height val=&quot;150&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 name="PPSNARRATION" val="11,771992474,G:\BBE\SARE\Grant Programs\Farmer Rancher\FRG 2020\power point presentation\FR_sareprojects_presentation_2020_091019_compressed_photos 091619_pptx\Media.ppcx"/>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PSNARRATION" val="13,771992474,G:\BBE\SARE\Grant Programs\Farmer Rancher\FRG 2020\power point presentation\FR_sareprojects_presentation_2020_091019_compressed_photos 091619_pptx\Media.ppcx"/>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PSNARRATION" val="14,771992474,G:\BBE\SARE\Grant Programs\Farmer Rancher\FRG 2020\power point presentation\FR_sareprojects_presentation_2020_091019_compressed_photos 091619_pptx\Media.ppcx"/>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PSNARRATION" val="16,771992474,G:\BBE\SARE\Grant Programs\Farmer Rancher\FRG 2020\power point presentation\FR_sareprojects_presentation_2020_091019_compressed_photos 091619_pptx\Media.ppcx"/>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PSNARRATION" val="17,771992474,G:\BBE\SARE\Grant Programs\Farmer Rancher\FRG 2020\power point presentation\FR_sareprojects_presentation_2020_091019_compressed_photos 091619_pptx\Media.ppcx"/>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PSNARRATION" val="18,771992474,G:\BBE\SARE\Grant Programs\Farmer Rancher\FRG 2020\power point presentation\FR_sareprojects_presentation_2020_091019_compressed_photos 091619_pptx\Media.ppcx"/>
</p:tagLst>
</file>

<file path=ppt/tags/tag144.xml><?xml version="1.0" encoding="utf-8"?>
<p:tagLst xmlns:a="http://schemas.openxmlformats.org/drawingml/2006/main" xmlns:r="http://schemas.openxmlformats.org/officeDocument/2006/relationships" xmlns:p="http://schemas.openxmlformats.org/presentationml/2006/main">
  <p:tag name="PPSNARRATION" val="19,771992474,G:\BBE\SARE\Grant Programs\Farmer Rancher\FRG 2020\power point presentation\FR_sareprojects_presentation_2020_091019_compressed_photos 091619_pptx\Media.ppcx"/>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PSNARRATION" val="20,771992474,G:\BBE\SARE\Grant Programs\Farmer Rancher\FRG 2020\power point presentation\FR_sareprojects_presentation_2020_091019_compressed_photos 091619_pptx\Media.ppcx"/>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PSNARRATION" val="21,771992474,G:\BBE\SARE\Grant Programs\Farmer Rancher\FRG 2020\power point presentation\FR_sareprojects_presentation_2020_091019_compressed_photos 091619_pptx\Media.ppcx"/>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1&quot;/&gt;&lt;lineCharCount val=&quot;12&quot;/&gt;&lt;lineCharCount val=&quot;9&quot;/&gt;&lt;lineCharCount val=&quot;9&quot;/&gt;&lt;lineCharCount val=&quot;17&quot;/&gt;&lt;lineCharCount val=&quot;16&quot;/&gt;&lt;lineCharCount val=&quot;16&quot;/&gt;&lt;lineCharCount val=&quot;10&quot;/&gt;&lt;lineCharCount val=&quot;18&quot;/&gt;&lt;lineCharCount val=&quot;15&quot;/&gt;&lt;lineCharCount val=&quot;15&quot;/&gt;&lt;lineCharCount val=&quot;16&quot;/&gt;&lt;lineCharCount val=&quot;16&quot;/&gt;&lt;lineCharCount val=&quot;14&quot;/&gt;&lt;lineCharCount val=&quot;16&quot;/&gt;&lt;lineCharCount val=&quot;16&quot;/&gt;&lt;lineCharCount val=&quot;14&quot;/&gt;&lt;lineCharCount val=&quot;13&quot;/&gt;&lt;lineCharCount val=&quot;18&quot;/&gt;&lt;lineCharCount val=&quot;17&quot;/&gt;&lt;lineCharCount val=&quot;14&quot;/&gt;&lt;lineCharCount val=&quot;15&quot;/&gt;&lt;/TableIndex&gt;&lt;/ShapeTextInfo&gt;"/>
  <p:tag name="HTML_SHAPEINFO" val="&lt;ThreeDShapeInfo&gt;&lt;uuid val=&quot;&quot;/&gt;&lt;isInvalidForFieldText val=&quot;0&quot;/&gt;&lt;Image&gt;&lt;filename val=&quot;C:\Users\schre002\AppData\Local\Temp\PR\data\asimages\{D2817979-796E-40CB-A343-146E9E9F67B6}_21.png&quot;/&gt;&lt;left val=&quot;19&quot;/&gt;&lt;top val=&quot;22&quot;/&gt;&lt;width val=&quot;153&quot;/&gt;&lt;height val=&quot;471&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PSNARRATION" val="22,771992474,G:\BBE\SARE\Grant Programs\Farmer Rancher\FRG 2020\power point presentation\FR_sareprojects_presentation_2020_091019_compressed_photos 091619_pptx\Media.ppcx"/>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0&quot;/&gt;&lt;lineCharCount val=&quot;21&quot;/&gt;&lt;lineCharCount val=&quot;14&quot;/&gt;&lt;lineCharCount val=&quot;20&quot;/&gt;&lt;lineCharCount val=&quot;22&quot;/&gt;&lt;lineCharCount val=&quot;20&quot;/&gt;&lt;lineCharCount val=&quot;20&quot;/&gt;&lt;lineCharCount val=&quot;21&quot;/&gt;&lt;lineCharCount val=&quot;22&quot;/&gt;&lt;lineCharCount val=&quot;21&quot;/&gt;&lt;lineCharCount val=&quot;18&quot;/&gt;&lt;lineCharCount val=&quot;17&quot;/&gt;&lt;lineCharCount val=&quot;12&quot;/&gt;&lt;lineCharCount val=&quot;18&quot;/&gt;&lt;lineCharCount val=&quot;9&quot;/&gt;&lt;/TableIndex&gt;&lt;/ShapeTextInfo&gt;"/>
  <p:tag name="HTML_SHAPEINFO" val="&lt;ThreeDShapeInfo&gt;&lt;uuid val=&quot;&quot;/&gt;&lt;isInvalidForFieldText val=&quot;0&quot;/&gt;&lt;Image&gt;&lt;filename val=&quot;C:\Users\schre002\AppData\Local\Temp\PR\data\asimages\{96764947-D65C-45BA-B34E-0E926D83EF47}_22.png&quot;/&gt;&lt;left val=&quot;36&quot;/&gt;&lt;top val=&quot;105&quot;/&gt;&lt;width val=&quot;180&quot;/&gt;&lt;height val=&quot;341&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PSNARRATION" val="23,771992474,G:\BBE\SARE\Grant Programs\Farmer Rancher\FRG 2020\power point presentation\FR_sareprojects_presentation_2020_091019_compressed_photos 091619_pptx\Media.ppcx"/>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PSNARRATION" val="24,771992474,G:\BBE\SARE\Grant Programs\Farmer Rancher\FRG 2020\power point presentation\FR_sareprojects_presentation_2020_091019_compressed_photos 091619_pptx\Media.ppcx"/>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PSNARRATION" val="26,771992474,G:\BBE\SARE\Grant Programs\Farmer Rancher\FRG 2020\power point presentation\FR_sareprojects_presentation_2020_091019_compressed_photos 091619_pptx\Media.ppcx"/>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PSNARRATION" val="27,771992474,G:\BBE\SARE\Grant Programs\Farmer Rancher\FRG 2020\power point presentation\FR_sareprojects_presentation_2020_091019_compressed_photos 091619_pptx\Media.ppcx"/>
</p:tagLst>
</file>

<file path=ppt/tags/tag165.xml><?xml version="1.0" encoding="utf-8"?>
<p:tagLst xmlns:a="http://schemas.openxmlformats.org/drawingml/2006/main" xmlns:r="http://schemas.openxmlformats.org/officeDocument/2006/relationships" xmlns:p="http://schemas.openxmlformats.org/presentationml/2006/main">
  <p:tag name="PPSNARRATION" val="28,771992474,G:\BBE\SARE\Grant Programs\Farmer Rancher\FRG 2020\power point presentation\FR_sareprojects_presentation_2020_091019_compressed_photos 091619_pptx\Media.ppcx"/>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PSNARRATION" val="29,771992474,G:\BBE\SARE\Grant Programs\Farmer Rancher\FRG 2020\power point presentation\FR_sareprojects_presentation_2020_091019_compressed_photos 091619_pptx\Media.ppcx"/>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PSNARRATION" val="30,771992474,G:\BBE\SARE\Grant Programs\Farmer Rancher\FRG 2020\power point presentation\FR_sareprojects_presentation_2020_091019_compressed_photos 091619_pptx\Media.ppcx"/>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PSNARRATION" val="35,771992474,G:\BBE\SARE\Grant Programs\Farmer Rancher\FRG 2020\power point presentation\FR_sareprojects_presentation_2020_091019_compressed_photos 091619_pptx\Media.ppcx"/>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PSNARRATION" val="41,771992474,G:\BBE\SARE\Grant Programs\Farmer Rancher\FRG 2020\power point presentation\FR_sareprojects_presentation_2020_091019_compressed_photos 091619_pptx\Media.ppcx"/>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PSNARRATION" val="31,771992474,G:\BBE\SARE\Grant Programs\Farmer Rancher\FRG 2020\power point presentation\FR_sareprojects_presentation_2020_091019_compressed_photos 091619_pptx\Media.ppcx"/>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PSNARRATION" val="37,771992474,G:\BBE\SARE\Grant Programs\Farmer Rancher\FRG 2020\power point presentation\FR_sareprojects_presentation_2020_091019_compressed_photos 091619_pptx\Media.ppcx"/>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PSNARRATION" val="38,771992474,G:\BBE\SARE\Grant Programs\Farmer Rancher\FRG 2020\power point presentation\FR_sareprojects_presentation_2020_091019_compressed_photos 091619_pptx\Media.ppcx"/>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PSNARRATION" val="39,771992474,G:\BBE\SARE\Grant Programs\Farmer Rancher\FRG 2020\power point presentation\FR_sareprojects_presentation_2020_091019_compressed_photos 091619_pptx\Media.ppcx"/>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PSNARRATION" val="40,771992474,G:\BBE\SARE\Grant Programs\Farmer Rancher\FRG 2020\power point presentation\FR_sareprojects_presentation_2020_091019_compressed_photos 091619_pptx\Media.ppcx"/>
</p:tagLst>
</file>

<file path=ppt/tags/tag189.xml><?xml version="1.0" encoding="utf-8"?>
<p:tagLst xmlns:a="http://schemas.openxmlformats.org/drawingml/2006/main" xmlns:r="http://schemas.openxmlformats.org/officeDocument/2006/relationships" xmlns:p="http://schemas.openxmlformats.org/presentationml/2006/main">
  <p:tag name="PPSNARRATION" val="42,771992474,G:\BBE\SARE\Grant Programs\Farmer Rancher\FRG 2020\power point presentation\FR_sareprojects_presentation_2020_091019_compressed_photos 091619_pptx\Media.ppcx"/>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HTML_SHAPEINFO" val="&lt;SlideThumbPath val=&quot;Slide36.PNG&quot;/&gt;"/>
  <p:tag name="PPSNARRATION" val="45,771992474,G:\BBE\SARE\Grant Programs\Farmer Rancher\FRG 2020\power point presentation\FR_sareprojects_presentation_2020_091019_compressed_photos 091619_pptx\Media.ppcx"/>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14&quot;/&gt;&lt;/TableIndex&gt;&lt;/ShapeTextInfo&gt;"/>
  <p:tag name="HTML_SHAPEINFO" val="&lt;ThreeDShapeInfo&gt;&lt;uuid val=&quot;&quot;/&gt;&lt;isInvalidForFieldText val=&quot;0&quot;/&gt;&lt;Image&gt;&lt;filename val=&quot;C:\Users\schre002\AppData\Local\Temp\PR\data\asimages\{E3E248DA-DFEC-473A-BC9B-4CCD25EE0C51}_45.png&quot;/&gt;&lt;left val=&quot;0&quot;/&gt;&lt;top val=&quot;0&quot;/&gt;&lt;width val=&quot;364&quot;/&gt;&lt;height val=&quot;192&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1&quot;/&gt;&lt;lineCharCount val=&quot;31&quot;/&gt;&lt;lineCharCount val=&quot;1&quot;/&gt;&lt;lineCharCount val=&quot;23&quot;/&gt;&lt;lineCharCount val=&quot;1&quot;/&gt;&lt;lineCharCount val=&quot;26&quot;/&gt;&lt;lineCharCount val=&quot;1&quot;/&gt;&lt;lineCharCount val=&quot;25&quot;/&gt;&lt;lineCharCount val=&quot;1&quot;/&gt;&lt;lineCharCount val=&quot;14&quot;/&gt;&lt;lineCharCount val=&quot;1&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schre002\AppData\Local\Temp\PR\data\asimages\{E22D81C5-EB1B-4C7E-95A2-B65328BB5C30}_45.png&quot;/&gt;&lt;left val=&quot;-4&quot;/&gt;&lt;top val=&quot;191&quot;/&gt;&lt;width val=&quot;368&quot;/&gt;&lt;height val=&quot;408&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3886F565-B97D-4A31-B483-BB1E2C9E8582}_45.png&quot;/&gt;&lt;left val=&quot;371&quot;/&gt;&lt;top val=&quot;509&quot;/&gt;&lt;width val=&quot;132&quot;/&gt;&lt;height val=&quot;2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PPSNARRATION" val="1,771992474,G:\BBE\SARE\Grant Programs\Farmer Rancher\FRG 2020\power point presentation\FR_sareprojects_presentation_2020_091019_compressed_photos 091619_pptx\Media.ppcx"/>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2&quot;/&gt;&lt;/TableIndex&gt;&lt;/ShapeTextInfo&gt;"/>
  <p:tag name="HTML_SHAPEINFO" val="&lt;ThreeDShapeInfo&gt;&lt;uuid val=&quot;&quot;/&gt;&lt;isInvalidForFieldText val=&quot;0&quot;/&gt;&lt;Image&gt;&lt;filename val=&quot;C:\Users\schre002\AppData\Local\Temp\PR\data\asimages\{F5654287-DC25-4358-9EA6-CA336C8427F8}_1.png&quot;/&gt;&lt;left val=&quot;369&quot;/&gt;&lt;top val=&quot;12&quot;/&gt;&lt;width val=&quot;209&quot;/&gt;&lt;height val=&quot;133&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1&quot;/&gt;&lt;/TableIndex&gt;&lt;/ShapeTextInfo&gt;"/>
  <p:tag name="HTML_SHAPEINFO" val="&lt;ThreeDShapeInfo&gt;&lt;uuid val=&quot;&quot;/&gt;&lt;isInvalidForFieldText val=&quot;0&quot;/&gt;&lt;Image&gt;&lt;filename val=&quot;C:\Users\schre002\AppData\Local\Temp\PR\data\asimages\{152A5FCB-68F2-41F4-8557-8399F4FF7A3F}_1.png&quot;/&gt;&lt;left val=&quot;35&quot;/&gt;&lt;top val=&quot;125&quot;/&gt;&lt;width val=&quot;318&quot;/&gt;&lt;height val=&quot;357&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8&quot;/&gt;&lt;lineCharCount val=&quot;1&quot;/&gt;&lt;lineCharCount val=&quot;24&quot;/&gt;&lt;lineCharCount val=&quot;23&quot;/&gt;&lt;lineCharCount val=&quot;22&quot;/&gt;&lt;lineCharCount val=&quot;8&quot;/&gt;&lt;/TableIndex&gt;&lt;/ShapeTextInfo&gt;"/>
  <p:tag name="HTML_SHAPEINFO" val="&lt;ThreeDShapeInfo&gt;&lt;uuid val=&quot;&quot;/&gt;&lt;isInvalidForFieldText val=&quot;0&quot;/&gt;&lt;Image&gt;&lt;filename val=&quot;C:\Users\schre002\AppData\Local\Temp\PR\data\asimages\{7F747621-2B14-4D52-92AB-01867B9276AE}_1.png&quot;/&gt;&lt;left val=&quot;53&quot;/&gt;&lt;top val=&quot;350&quot;/&gt;&lt;width val=&quot;264&quot;/&gt;&lt;height val=&quot;151&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schre002\AppData\Local\Temp\PR\data\asimages\{64F381F9-3C41-48EF-B5D5-65B3FDD90B21}_1.png&quot;/&gt;&lt;left val=&quot;377&quot;/&gt;&lt;top val=&quot;509&quot;/&gt;&lt;width val=&quot;132&quot;/&gt;&lt;height val=&quot;20&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 name="PPSNARRATION" val="2,771992474,G:\BBE\SARE\Grant Programs\Farmer Rancher\FRG 2020\power point presentation\FR_sareprojects_presentation_2020_091019_compressed_photos 091619_pptx\Media.ppcx"/>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schre002\AppData\Local\Temp\PR\data\asimages\{C99D7342-3117-4A5C-B4AE-CA62665F5814}_2.png&quot;/&gt;&lt;left val=&quot;371&quot;/&gt;&lt;top val=&quot;587&quot;/&gt;&lt;width val=&quot;132&quot;/&gt;&lt;height val=&quot;20&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4&quot;/&gt;&lt;/TableIndex&gt;&lt;/ShapeTextInfo&gt;"/>
  <p:tag name="HTML_SHAPEINFO" val="&lt;ThreeDShapeInfo&gt;&lt;uuid val=&quot;&quot;/&gt;&lt;isInvalidForFieldText val=&quot;0&quot;/&gt;&lt;Image&gt;&lt;filename val=&quot;C:\Users\schre002\AppData\Local\Temp\PR\data\asimages\{DC5618AE-416F-47EC-B77B-2A8419AB26C8}_2.png&quot;/&gt;&lt;left val=&quot;2&quot;/&gt;&lt;top val=&quot;21&quot;/&gt;&lt;width val=&quot;354&quot;/&gt;&lt;height val=&quot;93&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quot;/&gt;&lt;lineCharCount val=&quot;23&quot;/&gt;&lt;lineCharCount val=&quot;20&quot;/&gt;&lt;lineCharCount val=&quot;16&quot;/&gt;&lt;lineCharCount val=&quot;22&quot;/&gt;&lt;lineCharCount val=&quot;13&quot;/&gt;&lt;lineCharCount val=&quot;1&quot;/&gt;&lt;lineCharCount val=&quot;1&quot;/&gt;&lt;lineCharCount val=&quot;1&quot;/&gt;&lt;/TableIndex&gt;&lt;/ShapeTextInfo&gt;"/>
  <p:tag name="HTML_SHAPEINFO" val="&lt;ThreeDShapeInfo&gt;&lt;uuid val=&quot;&quot;/&gt;&lt;isInvalidForFieldText val=&quot;0&quot;/&gt;&lt;Image&gt;&lt;filename val=&quot;C:\Users\schre002\AppData\Local\Temp\PR\data\asimages\{389C14BF-9136-45F6-B336-B00559811446}_2.png&quot;/&gt;&lt;left val=&quot;0&quot;/&gt;&lt;top val=&quot;143&quot;/&gt;&lt;width val=&quot;360&quot;/&gt;&lt;height val=&quot;466&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quot;/&gt;&lt;/TableIndex&gt;&lt;/ShapeTextInfo&gt;"/>
  <p:tag name="HTML_SHAPEINFO" val="&lt;ThreeDShapeInfo&gt;&lt;uuid val=&quot;&quot;/&gt;&lt;isInvalidForFieldText val=&quot;0&quot;/&gt;&lt;Image&gt;&lt;filename val=&quot;C:\Users\schre002\AppData\Local\Temp\PR\data\asimages\{10574D30-DCAF-4451-917B-63EEF6D993E7}_2.png&quot;/&gt;&lt;left val=&quot;377&quot;/&gt;&lt;top val=&quot;506&quot;/&gt;&lt;width val=&quot;138&quot;/&gt;&lt;height val=&quot;30&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PPSNARRATION" val="3,771992474,G:\BBE\SARE\Grant Programs\Farmer Rancher\FRG 2020\power point presentation\FR_sareprojects_presentation_2020_091019_compressed_photos 091619_pptx\Media.ppcx"/>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F88AB52A-D09C-4E20-AB58-E496923DC759}_3.png&quot;/&gt;&lt;left val=&quot;371&quot;/&gt;&lt;top val=&quot;509&quot;/&gt;&lt;width val=&quot;132&quot;/&gt;&lt;height val=&quot;20&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13&quot;/&gt;&lt;/TableIndex&gt;&lt;/ShapeTextInfo&gt;"/>
  <p:tag name="HTML_SHAPEINFO" val="&lt;ThreeDShapeInfo&gt;&lt;uuid val=&quot;&quot;/&gt;&lt;isInvalidForFieldText val=&quot;0&quot;/&gt;&lt;Image&gt;&lt;filename val=&quot;C:\Users\schre002\AppData\Local\Temp\PR\data\asimages\{33A9CAF8-9D58-42C6-ABBC-14489B0041B4}_3.png&quot;/&gt;&lt;left val=&quot;0&quot;/&gt;&lt;top val=&quot;0&quot;/&gt;&lt;width val=&quot;360&quot;/&gt;&lt;height val=&quot;186&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6&quot;/&gt;&lt;lineCharCount val=&quot;15&quot;/&gt;&lt;lineCharCount val=&quot;30&quot;/&gt;&lt;lineCharCount val=&quot;24&quot;/&gt;&lt;lineCharCount val=&quot;18&quot;/&gt;&lt;lineCharCount val=&quot;15&quot;/&gt;&lt;lineCharCount val=&quot;29&quot;/&gt;&lt;lineCharCount val=&quot;17&quot;/&gt;&lt;/TableIndex&gt;&lt;/ShapeTextInfo&gt;"/>
  <p:tag name="HTML_SHAPEINFO" val="&lt;ThreeDShapeInfo&gt;&lt;uuid val=&quot;&quot;/&gt;&lt;isInvalidForFieldText val=&quot;0&quot;/&gt;&lt;Image&gt;&lt;filename val=&quot;C:\Users\schre002\AppData\Local\Temp\PR\data\asimages\{42AD1267-8E45-4E34-BA0A-BE25605705DA}_3.png&quot;/&gt;&lt;left val=&quot;6&quot;/&gt;&lt;top val=&quot;203&quot;/&gt;&lt;width val=&quot;342&quot;/&gt;&lt;height val=&quot;299&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PPSNARRATION" val="4,771992474,G:\BBE\SARE\Grant Programs\Farmer Rancher\FRG 2020\power point presentation\FR_sareprojects_presentation_2020_091019_compressed_photos 091619_pptx\Media.ppcx"/>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schre002\AppData\Local\Temp\PR\data\asimages\{5A21E647-2201-42C4-BBEE-D792B769FA10}_4.png&quot;/&gt;&lt;left val=&quot;35&quot;/&gt;&lt;top val=&quot;1&quot;/&gt;&lt;width val=&quot;648&quot;/&gt;&lt;height val=&quot;110&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schre002\AppData\Local\Temp\PR\data\asimages\{4496D721-9288-4644-8C1B-DA0A5A098AB2}_4.png&quot;/&gt;&lt;left val=&quot;389&quot;/&gt;&lt;top val=&quot;509&quot;/&gt;&lt;width val=&quot;156&quot;/&gt;&lt;height val=&quot;20&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6&quot;/&gt;&lt;lineCharCount val=&quot;1&quot;/&gt;&lt;/TableIndex&gt;&lt;/ShapeTextInfo&gt;"/>
  <p:tag name="HTML_SHAPEINFO" val="&lt;ThreeDShapeInfo&gt;&lt;uuid val=&quot;&quot;/&gt;&lt;isInvalidForFieldText val=&quot;0&quot;/&gt;&lt;Image&gt;&lt;filename val=&quot;C:\Users\schre002\AppData\Local\Temp\PR\data\asimages\{FC069285-319F-412D-9EFA-CF53723AD0BA}_4.png&quot;/&gt;&lt;left val=&quot;17&quot;/&gt;&lt;top val=&quot;34&quot;/&gt;&lt;width val=&quot;336&quot;/&gt;&lt;height val=&quot;21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7&quot;/&gt;&lt;lineCharCount val=&quot;28&quot;/&gt;&lt;lineCharCount val=&quot;23&quot;/&gt;&lt;lineCharCount val=&quot;15&quot;/&gt;&lt;lineCharCount val=&quot;24&quot;/&gt;&lt;lineCharCount val=&quot;24&quot;/&gt;&lt;lineCharCount val=&quot;28&quot;/&gt;&lt;lineCharCount val=&quot;8&quot;/&gt;&lt;/TableIndex&gt;&lt;/ShapeTextInfo&gt;"/>
  <p:tag name="HTML_SHAPEINFO" val="&lt;ThreeDShapeInfo&gt;&lt;uuid val=&quot;&quot;/&gt;&lt;isInvalidForFieldText val=&quot;0&quot;/&gt;&lt;Image&gt;&lt;filename val=&quot;C:\Users\schre002\AppData\Local\Temp\PR\data\asimages\{A7DCAAA6-DD0E-415D-A7F4-1A974B1B677B}_4.png&quot;/&gt;&lt;left val=&quot;30&quot;/&gt;&lt;top val=&quot;203&quot;/&gt;&lt;width val=&quot;311&quot;/&gt;&lt;height val=&quot;316&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PPSNARRATION" val="5,771992474,G:\BBE\SARE\Grant Programs\Farmer Rancher\FRG 2020\power point presentation\FR_sareprojects_presentation_2020_091019_compressed_photos 091619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9557</TotalTime>
  <Words>7385</Words>
  <Application>Microsoft Macintosh PowerPoint</Application>
  <PresentationFormat>On-screen Show (4:3)</PresentationFormat>
  <Paragraphs>403</Paragraphs>
  <Slides>44</Slides>
  <Notes>44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Arial</vt:lpstr>
      <vt:lpstr>arial, helvetica, sans-serif</vt:lpstr>
      <vt:lpstr>Calibri</vt:lpstr>
      <vt:lpstr>Georgia</vt:lpstr>
      <vt:lpstr>Symbol</vt:lpstr>
      <vt:lpstr>Times New Roman</vt:lpstr>
      <vt:lpstr>Trebuchet MS</vt:lpstr>
      <vt:lpstr>Wingdings</vt:lpstr>
      <vt:lpstr>Office Theme</vt:lpstr>
      <vt:lpstr>1_Office Theme</vt:lpstr>
      <vt:lpstr>Introduction</vt:lpstr>
      <vt:lpstr> What is SARE? </vt:lpstr>
      <vt:lpstr>A Different  Kind of  Grant Program</vt:lpstr>
      <vt:lpstr>The SARE Model </vt:lpstr>
      <vt:lpstr>The Three Principles</vt:lpstr>
      <vt:lpstr>Stakeholder Involvement</vt:lpstr>
      <vt:lpstr>The SARE Portfolio</vt:lpstr>
      <vt:lpstr>Farmer Rancher  Grant Program</vt:lpstr>
      <vt:lpstr>Grant Writing Basics: top ten tips</vt:lpstr>
      <vt:lpstr>Grant Writing Basics: top ten tips</vt:lpstr>
      <vt:lpstr> Grant Writing Basics: top ten tips </vt:lpstr>
      <vt:lpstr> Grant Writing Help: Each NCR-SARE State has one or more State SARE Coordinators. Find your state coordinator here. </vt:lpstr>
      <vt:lpstr> More Grant Writing Help:  Grants Advising for Farmers and Ranchers in the Midwest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luck with your proposal!</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M Andreasen</dc:creator>
  <cp:lastModifiedBy>Marie J Flanagan</cp:lastModifiedBy>
  <cp:revision>806</cp:revision>
  <cp:lastPrinted>2021-08-20T17:24:28Z</cp:lastPrinted>
  <dcterms:created xsi:type="dcterms:W3CDTF">2013-09-24T16:53:22Z</dcterms:created>
  <dcterms:modified xsi:type="dcterms:W3CDTF">2023-10-06T20:10:40Z</dcterms:modified>
</cp:coreProperties>
</file>