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9.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7.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9.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0.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1.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2.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3.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7"/>
  </p:notesMasterIdLst>
  <p:sldIdLst>
    <p:sldId id="256" r:id="rId2"/>
    <p:sldId id="257" r:id="rId3"/>
    <p:sldId id="259" r:id="rId4"/>
    <p:sldId id="260" r:id="rId5"/>
    <p:sldId id="306" r:id="rId6"/>
    <p:sldId id="299" r:id="rId7"/>
    <p:sldId id="261" r:id="rId8"/>
    <p:sldId id="316" r:id="rId9"/>
    <p:sldId id="311" r:id="rId10"/>
    <p:sldId id="300" r:id="rId11"/>
    <p:sldId id="302" r:id="rId12"/>
    <p:sldId id="317" r:id="rId13"/>
    <p:sldId id="319" r:id="rId14"/>
    <p:sldId id="303" r:id="rId15"/>
    <p:sldId id="258" r:id="rId16"/>
    <p:sldId id="312" r:id="rId17"/>
    <p:sldId id="318" r:id="rId18"/>
    <p:sldId id="262" r:id="rId19"/>
    <p:sldId id="275" r:id="rId20"/>
    <p:sldId id="267" r:id="rId21"/>
    <p:sldId id="278" r:id="rId22"/>
    <p:sldId id="298" r:id="rId23"/>
    <p:sldId id="270" r:id="rId24"/>
    <p:sldId id="313" r:id="rId25"/>
    <p:sldId id="288"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1B1B"/>
    <a:srgbClr val="4A7834"/>
    <a:srgbClr val="233877"/>
    <a:srgbClr val="007400"/>
    <a:srgbClr val="B72323"/>
    <a:srgbClr val="F6CD1E"/>
    <a:srgbClr val="CC3300"/>
    <a:srgbClr val="153943"/>
    <a:srgbClr val="4C216D"/>
    <a:srgbClr val="5725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autoAdjust="0"/>
    <p:restoredTop sz="69225" autoAdjust="0"/>
  </p:normalViewPr>
  <p:slideViewPr>
    <p:cSldViewPr>
      <p:cViewPr varScale="1">
        <p:scale>
          <a:sx n="79" d="100"/>
          <a:sy n="79" d="100"/>
        </p:scale>
        <p:origin x="1296" y="184"/>
      </p:cViewPr>
      <p:guideLst>
        <p:guide orient="horz" pos="2160"/>
        <p:guide pos="2880"/>
      </p:guideLst>
    </p:cSldViewPr>
  </p:slideViewPr>
  <p:outlineViewPr>
    <p:cViewPr>
      <p:scale>
        <a:sx n="33" d="100"/>
        <a:sy n="33" d="100"/>
      </p:scale>
      <p:origin x="0" y="285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5" d="100"/>
          <a:sy n="125" d="100"/>
        </p:scale>
        <p:origin x="-1356" y="10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fans-bbe.ad.umn.edu\cfans-bbe$\SARE\Communications\PowerPoints\Powerpoint%202012\R&amp;E%201988%20through%202012%20final.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3" Type="http://schemas.openxmlformats.org/officeDocument/2006/relationships/oleObject" Target="file:////files.umn.edu\cfans\BBE\SARE\Communications%20&amp;%20Outreach\Communications\PowerPoints\PowerPoint%202019\all%20programs%202019.xlsx" TargetMode="External"/><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oleObject" Target="file:////Users/mart1817/Desktop/Program%20Impacts/NCR%20Proposal%20and%20Funding%20Data%202019-2023.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oleObject" Target="file:////ad.umn.edu\CFANS\Dept\BBE\SARE\Communications\PowerPoints\Powerpoint%202013\all%20programs%202013.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oleObject" Target="file:////files.umn.edu\cfans\BBE\SARE\Communications%20&amp;%20Outreach\Communications\PowerPoints\PowerPoint%202019\all%20programs%202019.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file:////Users\mart1817\Desktop\NCR-SARE-Summary,%201988-2022.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oleObject" Target="file:////cfans-bbe.ad.umn.edu\cfans-bbe$\SARE\Communications\PowerPoints\Powerpoint%202012\R&amp;E%201988%20through%202012%20fin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d.umn.edu\CFANS\Dept\BBE\SARE\Communications\PowerPoints\Powerpoint%202013\all%20programs%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4654798584999"/>
          <c:y val="7.4596925265276906E-2"/>
          <c:w val="0.73549241127468001"/>
          <c:h val="0.81854747042425302"/>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2525994519800699"/>
          <c:y val="8.4680981595092006E-2"/>
          <c:w val="0.59087845084833002"/>
          <c:h val="0.91115434500648496"/>
        </c:manualLayout>
      </c:layout>
      <c:pieChart>
        <c:varyColors val="1"/>
        <c:dLbls>
          <c:showLegendKey val="0"/>
          <c:showVal val="0"/>
          <c:showCatName val="0"/>
          <c:showSerName val="0"/>
          <c:showPercent val="0"/>
          <c:showBubbleSize val="0"/>
          <c:showLeaderLines val="0"/>
        </c:dLbls>
        <c:firstSliceAng val="30"/>
      </c:pie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dLbls>
          <c:showLegendKey val="0"/>
          <c:showVal val="0"/>
          <c:showCatName val="0"/>
          <c:showSerName val="0"/>
          <c:showPercent val="0"/>
          <c:showBubbleSize val="0"/>
          <c:showLeaderLines val="0"/>
        </c:dLbls>
        <c:firstSliceAng val="240"/>
      </c:pie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NCR-SARE 2023 Grants Submitted and Selected</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'Submitted vs Funded 2023'!$B$1</c:f>
              <c:strCache>
                <c:ptCount val="1"/>
                <c:pt idx="0">
                  <c:v>Submitted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'Submitted vs Funded 2023'!$A$2:$A$8</c:f>
              <c:strCache>
                <c:ptCount val="7"/>
                <c:pt idx="0">
                  <c:v>Farmer Rancher </c:v>
                </c:pt>
                <c:pt idx="1">
                  <c:v>Graduate Student </c:v>
                </c:pt>
                <c:pt idx="2">
                  <c:v>Partnership </c:v>
                </c:pt>
                <c:pt idx="3">
                  <c:v>PDP </c:v>
                </c:pt>
                <c:pt idx="4">
                  <c:v>R&amp;E Preproposal</c:v>
                </c:pt>
                <c:pt idx="5">
                  <c:v>R&amp;E Full Proposal</c:v>
                </c:pt>
                <c:pt idx="6">
                  <c:v>Youth Educator </c:v>
                </c:pt>
              </c:strCache>
            </c:strRef>
          </c:cat>
          <c:val>
            <c:numRef>
              <c:f>'Submitted vs Funded 2023'!$B$2:$B$8</c:f>
              <c:numCache>
                <c:formatCode>General</c:formatCode>
                <c:ptCount val="7"/>
                <c:pt idx="0">
                  <c:v>140</c:v>
                </c:pt>
                <c:pt idx="1">
                  <c:v>58</c:v>
                </c:pt>
                <c:pt idx="2">
                  <c:v>44</c:v>
                </c:pt>
                <c:pt idx="3">
                  <c:v>30</c:v>
                </c:pt>
                <c:pt idx="4">
                  <c:v>139</c:v>
                </c:pt>
                <c:pt idx="5">
                  <c:v>35</c:v>
                </c:pt>
                <c:pt idx="6">
                  <c:v>69</c:v>
                </c:pt>
              </c:numCache>
            </c:numRef>
          </c:val>
          <c:extLst>
            <c:ext xmlns:c16="http://schemas.microsoft.com/office/drawing/2014/chart" uri="{C3380CC4-5D6E-409C-BE32-E72D297353CC}">
              <c16:uniqueId val="{00000000-ECF7-1E4D-8493-7DDA9B60485D}"/>
            </c:ext>
          </c:extLst>
        </c:ser>
        <c:ser>
          <c:idx val="1"/>
          <c:order val="1"/>
          <c:tx>
            <c:strRef>
              <c:f>'Submitted vs Funded 2023'!$C$1</c:f>
              <c:strCache>
                <c:ptCount val="1"/>
                <c:pt idx="0">
                  <c:v>Selected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'Submitted vs Funded 2023'!$A$2:$A$8</c:f>
              <c:strCache>
                <c:ptCount val="7"/>
                <c:pt idx="0">
                  <c:v>Farmer Rancher </c:v>
                </c:pt>
                <c:pt idx="1">
                  <c:v>Graduate Student </c:v>
                </c:pt>
                <c:pt idx="2">
                  <c:v>Partnership </c:v>
                </c:pt>
                <c:pt idx="3">
                  <c:v>PDP </c:v>
                </c:pt>
                <c:pt idx="4">
                  <c:v>R&amp;E Preproposal</c:v>
                </c:pt>
                <c:pt idx="5">
                  <c:v>R&amp;E Full Proposal</c:v>
                </c:pt>
                <c:pt idx="6">
                  <c:v>Youth Educator </c:v>
                </c:pt>
              </c:strCache>
            </c:strRef>
          </c:cat>
          <c:val>
            <c:numRef>
              <c:f>'Submitted vs Funded 2023'!$C$2:$C$8</c:f>
              <c:numCache>
                <c:formatCode>General</c:formatCode>
                <c:ptCount val="7"/>
                <c:pt idx="0">
                  <c:v>42</c:v>
                </c:pt>
                <c:pt idx="1">
                  <c:v>22</c:v>
                </c:pt>
                <c:pt idx="2">
                  <c:v>21</c:v>
                </c:pt>
                <c:pt idx="3">
                  <c:v>13</c:v>
                </c:pt>
                <c:pt idx="4">
                  <c:v>35</c:v>
                </c:pt>
                <c:pt idx="5">
                  <c:v>17</c:v>
                </c:pt>
                <c:pt idx="6">
                  <c:v>18</c:v>
                </c:pt>
              </c:numCache>
            </c:numRef>
          </c:val>
          <c:extLst>
            <c:ext xmlns:c16="http://schemas.microsoft.com/office/drawing/2014/chart" uri="{C3380CC4-5D6E-409C-BE32-E72D297353CC}">
              <c16:uniqueId val="{00000001-ECF7-1E4D-8493-7DDA9B60485D}"/>
            </c:ext>
          </c:extLst>
        </c:ser>
        <c:dLbls>
          <c:dLblPos val="inEnd"/>
          <c:showLegendKey val="0"/>
          <c:showVal val="1"/>
          <c:showCatName val="0"/>
          <c:showSerName val="0"/>
          <c:showPercent val="0"/>
          <c:showBubbleSize val="0"/>
        </c:dLbls>
        <c:gapWidth val="219"/>
        <c:overlap val="-27"/>
        <c:axId val="756900015"/>
        <c:axId val="777643295"/>
      </c:barChart>
      <c:catAx>
        <c:axId val="756900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7643295"/>
        <c:crosses val="autoZero"/>
        <c:auto val="1"/>
        <c:lblAlgn val="ctr"/>
        <c:lblOffset val="100"/>
        <c:noMultiLvlLbl val="0"/>
      </c:catAx>
      <c:valAx>
        <c:axId val="77764329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690001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96641984970299"/>
          <c:y val="8.2359104067427497E-2"/>
          <c:w val="0.66544341596115397"/>
          <c:h val="0.820387372190437"/>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15619812726112"/>
          <c:y val="0.114197530864198"/>
          <c:w val="0.55630630630630595"/>
          <c:h val="0.76234567901234596"/>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2525994519800699"/>
          <c:y val="8.4680981595092006E-2"/>
          <c:w val="0.59087845084833002"/>
          <c:h val="0.91115434500648496"/>
        </c:manualLayout>
      </c:layout>
      <c:pieChart>
        <c:varyColors val="1"/>
        <c:dLbls>
          <c:showLegendKey val="0"/>
          <c:showVal val="0"/>
          <c:showCatName val="0"/>
          <c:showSerName val="0"/>
          <c:showPercent val="0"/>
          <c:showBubbleSize val="0"/>
          <c:showLeaderLines val="0"/>
        </c:dLbls>
        <c:firstSliceAng val="3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dLbls>
          <c:showLegendKey val="0"/>
          <c:showVal val="0"/>
          <c:showCatName val="0"/>
          <c:showSerName val="0"/>
          <c:showPercent val="0"/>
          <c:showBubbleSize val="0"/>
          <c:showLeaderLines val="0"/>
        </c:dLbls>
        <c:firstSliceAng val="24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'All Programs'!$B$1</c:f>
              <c:strCache>
                <c:ptCount val="1"/>
                <c:pt idx="0">
                  <c:v>Amount Awarded</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D83A-264A-91D9-F42C557E578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D83A-264A-91D9-F42C557E578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D83A-264A-91D9-F42C557E578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D83A-264A-91D9-F42C557E578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D83A-264A-91D9-F42C557E578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D83A-264A-91D9-F42C557E5780}"/>
              </c:ext>
            </c:extLst>
          </c:dPt>
          <c:dLbls>
            <c:dLbl>
              <c:idx val="0"/>
              <c:layout>
                <c:manualLayout>
                  <c:x val="-7.7338860286694936E-3"/>
                  <c:y val="6.4695143285490059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fld id="{9F6DAB55-AE91-484C-A0E3-9433BF421EEE}" type="CATEGORYNAME">
                      <a:rPr lang="en-US" sz="1400" b="1"/>
                      <a:pPr>
                        <a:defRPr sz="1400" b="1"/>
                      </a:pPr>
                      <a:t>[CATEGORY NAME]</a:t>
                    </a:fld>
                    <a:r>
                      <a:rPr lang="en-US" sz="1400" b="1" baseline="0" dirty="0"/>
                      <a:t>, </a:t>
                    </a:r>
                    <a:r>
                      <a:rPr lang="en-US" sz="1400" b="1" i="0" u="none" strike="noStrike" baseline="0" dirty="0">
                        <a:effectLst/>
                      </a:rPr>
                      <a:t>$16,307,330</a:t>
                    </a:r>
                    <a:r>
                      <a:rPr lang="en-US" sz="1400" b="1" baseline="0" dirty="0"/>
                      <a:t> / 256 total</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9558878457500498"/>
                      <c:h val="0.11096655401377245"/>
                    </c:manualLayout>
                  </c15:layout>
                  <c15:dlblFieldTable/>
                  <c15:showDataLabelsRange val="1"/>
                </c:ext>
                <c:ext xmlns:c16="http://schemas.microsoft.com/office/drawing/2014/chart" uri="{C3380CC4-5D6E-409C-BE32-E72D297353CC}">
                  <c16:uniqueId val="{00000001-D83A-264A-91D9-F42C557E5780}"/>
                </c:ext>
              </c:extLst>
            </c:dLbl>
            <c:dLbl>
              <c:idx val="1"/>
              <c:layout>
                <c:manualLayout>
                  <c:x val="-4.1043811831213403E-2"/>
                  <c:y val="3.2019874863418951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fld id="{8D50DFF2-B426-834F-9BFA-3B88498523DA}" type="CATEGORYNAME">
                      <a:rPr lang="en-US" sz="1400" b="1"/>
                      <a:pPr>
                        <a:defRPr sz="1400" b="1"/>
                      </a:pPr>
                      <a:t>[CATEGORY NAME]</a:t>
                    </a:fld>
                    <a:endParaRPr lang="en-US" sz="1400" b="1" baseline="0" dirty="0"/>
                  </a:p>
                  <a:p>
                    <a:pPr>
                      <a:defRPr sz="1400" b="1"/>
                    </a:pPr>
                    <a:r>
                      <a:rPr lang="en-US" sz="1400" b="1" i="0" u="none" strike="noStrike" baseline="0" dirty="0">
                        <a:effectLst/>
                      </a:rPr>
                      <a:t>$569,962</a:t>
                    </a:r>
                    <a:r>
                      <a:rPr lang="en-US" sz="1400" b="1" baseline="0" dirty="0"/>
                      <a:t> /194 total</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41383095499451"/>
                      <c:h val="0.16638888888888889"/>
                    </c:manualLayout>
                  </c15:layout>
                  <c15:dlblFieldTable/>
                  <c15:showDataLabelsRange val="1"/>
                </c:ext>
                <c:ext xmlns:c16="http://schemas.microsoft.com/office/drawing/2014/chart" uri="{C3380CC4-5D6E-409C-BE32-E72D297353CC}">
                  <c16:uniqueId val="{00000003-D83A-264A-91D9-F42C557E5780}"/>
                </c:ext>
              </c:extLst>
            </c:dLbl>
            <c:dLbl>
              <c:idx val="2"/>
              <c:layout>
                <c:manualLayout>
                  <c:x val="0.28964592166363817"/>
                  <c:y val="-0.38050951815965955"/>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r>
                      <a:rPr lang="en-US" sz="1400" b="1" baseline="0" dirty="0"/>
                      <a:t>Research and Education, </a:t>
                    </a:r>
                    <a:r>
                      <a:rPr lang="en-US" sz="1400" b="1" i="0" u="none" strike="noStrike" baseline="0" dirty="0">
                        <a:effectLst/>
                      </a:rPr>
                      <a:t>$63,015,011</a:t>
                    </a:r>
                    <a:r>
                      <a:rPr lang="en-US" sz="1400" b="1" baseline="0" dirty="0"/>
                      <a:t> / 564 total</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3716981132075468"/>
                      <c:h val="0.15801120448179271"/>
                    </c:manualLayout>
                  </c15:layout>
                  <c15:showDataLabelsRange val="1"/>
                </c:ext>
                <c:ext xmlns:c16="http://schemas.microsoft.com/office/drawing/2014/chart" uri="{C3380CC4-5D6E-409C-BE32-E72D297353CC}">
                  <c16:uniqueId val="{00000005-D83A-264A-91D9-F42C557E5780}"/>
                </c:ext>
              </c:extLst>
            </c:dLbl>
            <c:dLbl>
              <c:idx val="3"/>
              <c:layout>
                <c:manualLayout>
                  <c:x val="1.2518360084797092E-2"/>
                  <c:y val="1.1057738354694381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fld id="{797EF24A-7758-1844-A88A-F0CC7E13C68C}" type="CATEGORYNAME">
                      <a:rPr lang="en-US" sz="1400" b="1"/>
                      <a:pPr>
                        <a:defRPr sz="1400" b="1"/>
                      </a:pPr>
                      <a:t>[CATEGORY NAME]</a:t>
                    </a:fld>
                    <a:endParaRPr lang="en-US" sz="1400" b="1" baseline="0" dirty="0"/>
                  </a:p>
                  <a:p>
                    <a:pPr>
                      <a:defRPr sz="1400" b="1"/>
                    </a:pPr>
                    <a:r>
                      <a:rPr lang="en-US" sz="1400" b="1" baseline="0" dirty="0"/>
                      <a:t> </a:t>
                    </a:r>
                    <a:r>
                      <a:rPr lang="en-US" sz="1400" b="1" i="0" u="none" strike="noStrike" baseline="0" dirty="0">
                        <a:effectLst/>
                      </a:rPr>
                      <a:t>$4,896,457</a:t>
                    </a:r>
                    <a:r>
                      <a:rPr lang="en-US" sz="1400" b="1" baseline="0" dirty="0"/>
                      <a:t> / 135 total</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483179386230564"/>
                      <c:h val="0.13472002595772875"/>
                    </c:manualLayout>
                  </c15:layout>
                  <c15:dlblFieldTable/>
                  <c15:showDataLabelsRange val="1"/>
                </c:ext>
                <c:ext xmlns:c16="http://schemas.microsoft.com/office/drawing/2014/chart" uri="{C3380CC4-5D6E-409C-BE32-E72D297353CC}">
                  <c16:uniqueId val="{00000007-D83A-264A-91D9-F42C557E5780}"/>
                </c:ext>
              </c:extLst>
            </c:dLbl>
            <c:dLbl>
              <c:idx val="4"/>
              <c:layout>
                <c:manualLayout>
                  <c:x val="-5.5374899051080151E-3"/>
                  <c:y val="6.4635331049001071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fld id="{36ADCA31-42F6-7149-9BD1-91993E953484}" type="CATEGORYNAME">
                      <a:rPr lang="en-US" sz="1400" b="1"/>
                      <a:pPr>
                        <a:defRPr sz="1400" b="1"/>
                      </a:pPr>
                      <a:t>[CATEGORY NAME]</a:t>
                    </a:fld>
                    <a:r>
                      <a:rPr lang="en-US" sz="1400" b="1" baseline="0" dirty="0"/>
                      <a:t> </a:t>
                    </a:r>
                    <a:r>
                      <a:rPr lang="en-US" sz="1400" b="1" i="0" u="none" strike="noStrike" baseline="0" dirty="0">
                        <a:effectLst/>
                      </a:rPr>
                      <a:t>$12,322,892</a:t>
                    </a:r>
                    <a:r>
                      <a:rPr lang="en-US" sz="1400" b="1" baseline="0" dirty="0"/>
                      <a:t>/ </a:t>
                    </a:r>
                    <a:r>
                      <a:rPr lang="en-US" sz="1400" b="1" i="0" u="none" strike="noStrike" baseline="0" dirty="0">
                        <a:effectLst/>
                      </a:rPr>
                      <a:t>1,360</a:t>
                    </a:r>
                    <a:r>
                      <a:rPr lang="en-US" sz="1400" b="1" baseline="0" dirty="0"/>
                      <a:t> total</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088355542095697"/>
                      <c:h val="0.10816534760487176"/>
                    </c:manualLayout>
                  </c15:layout>
                  <c15:dlblFieldTable/>
                  <c15:showDataLabelsRange val="1"/>
                </c:ext>
                <c:ext xmlns:c16="http://schemas.microsoft.com/office/drawing/2014/chart" uri="{C3380CC4-5D6E-409C-BE32-E72D297353CC}">
                  <c16:uniqueId val="{00000009-D83A-264A-91D9-F42C557E5780}"/>
                </c:ext>
              </c:extLst>
            </c:dLbl>
            <c:dLbl>
              <c:idx val="5"/>
              <c:layout>
                <c:manualLayout>
                  <c:x val="5.1747173430244299E-2"/>
                  <c:y val="1.2286332513032617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fld id="{10117F52-28DB-3148-B323-9158DAECA2A8}" type="CATEGORYNAME">
                      <a:rPr lang="en-US" sz="1400" b="1" smtClean="0"/>
                      <a:pPr>
                        <a:defRPr sz="1400" b="1"/>
                      </a:pPr>
                      <a:t>[CATEGORY NAME]</a:t>
                    </a:fld>
                    <a:r>
                      <a:rPr lang="en-US" sz="1400" b="1" baseline="0" dirty="0"/>
                      <a:t> </a:t>
                    </a:r>
                    <a:r>
                      <a:rPr lang="en-US" sz="1400" b="1" i="0" u="none" strike="noStrike" baseline="0" dirty="0">
                        <a:effectLst/>
                      </a:rPr>
                      <a:t>$4,269,288</a:t>
                    </a:r>
                    <a:r>
                      <a:rPr lang="en-US" sz="1400" b="1" baseline="0" dirty="0"/>
                      <a:t> / 375 total</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41805824752675147"/>
                      <c:h val="7.8319237061694566E-2"/>
                    </c:manualLayout>
                  </c15:layout>
                  <c15:dlblFieldTable/>
                  <c15:showDataLabelsRange val="1"/>
                </c:ext>
                <c:ext xmlns:c16="http://schemas.microsoft.com/office/drawing/2014/chart" uri="{C3380CC4-5D6E-409C-BE32-E72D297353CC}">
                  <c16:uniqueId val="{0000000B-D83A-264A-91D9-F42C557E578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howDataLabelsRange val="1"/>
              </c:ext>
            </c:extLst>
          </c:dLbls>
          <c:cat>
            <c:strRef>
              <c:f>'All Programs'!$A$2:$A$7</c:f>
              <c:strCache>
                <c:ptCount val="6"/>
                <c:pt idx="0">
                  <c:v>Professional Development</c:v>
                </c:pt>
                <c:pt idx="1">
                  <c:v>Youth Educator</c:v>
                </c:pt>
                <c:pt idx="2">
                  <c:v>Research and Eduation</c:v>
                </c:pt>
                <c:pt idx="3">
                  <c:v>Partnership</c:v>
                </c:pt>
                <c:pt idx="4">
                  <c:v>Farmer Rancher</c:v>
                </c:pt>
                <c:pt idx="5">
                  <c:v>Graduate Student</c:v>
                </c:pt>
              </c:strCache>
            </c:strRef>
          </c:cat>
          <c:val>
            <c:numRef>
              <c:f>'All Programs'!$B$2:$B$7</c:f>
              <c:numCache>
                <c:formatCode>"$"#,##0;[Red]"$"#,##0</c:formatCode>
                <c:ptCount val="6"/>
                <c:pt idx="0">
                  <c:v>14804870.91</c:v>
                </c:pt>
                <c:pt idx="1">
                  <c:v>472826</c:v>
                </c:pt>
                <c:pt idx="2">
                  <c:v>58610487.640000001</c:v>
                </c:pt>
                <c:pt idx="3">
                  <c:v>3861589.36</c:v>
                </c:pt>
                <c:pt idx="4" formatCode="&quot;$&quot;#,##0">
                  <c:v>11582811.849999998</c:v>
                </c:pt>
                <c:pt idx="5">
                  <c:v>3949197.6500000004</c:v>
                </c:pt>
              </c:numCache>
            </c:numRef>
          </c:val>
          <c:extLst>
            <c:ext xmlns:c16="http://schemas.microsoft.com/office/drawing/2014/chart" uri="{C3380CC4-5D6E-409C-BE32-E72D297353CC}">
              <c16:uniqueId val="{0000000C-D83A-264A-91D9-F42C557E5780}"/>
            </c:ext>
          </c:extLst>
        </c:ser>
        <c:ser>
          <c:idx val="1"/>
          <c:order val="1"/>
          <c:tx>
            <c:strRef>
              <c:f>'All Programs'!$C$1</c:f>
              <c:strCache>
                <c:ptCount val="1"/>
                <c:pt idx="0">
                  <c:v>Total Awarded</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E-D83A-264A-91D9-F42C557E578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0-D83A-264A-91D9-F42C557E578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2-D83A-264A-91D9-F42C557E578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4-D83A-264A-91D9-F42C557E578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6-D83A-264A-91D9-F42C557E578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8-D83A-264A-91D9-F42C557E57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'All Programs'!$A$2:$A$7</c:f>
              <c:strCache>
                <c:ptCount val="6"/>
                <c:pt idx="0">
                  <c:v>Professional Development</c:v>
                </c:pt>
                <c:pt idx="1">
                  <c:v>Youth Educator</c:v>
                </c:pt>
                <c:pt idx="2">
                  <c:v>Research and Eduation</c:v>
                </c:pt>
                <c:pt idx="3">
                  <c:v>Partnership</c:v>
                </c:pt>
                <c:pt idx="4">
                  <c:v>Farmer Rancher</c:v>
                </c:pt>
                <c:pt idx="5">
                  <c:v>Graduate Student</c:v>
                </c:pt>
              </c:strCache>
            </c:strRef>
          </c:cat>
          <c:val>
            <c:numRef>
              <c:f>'All Programs'!$C$2:$C$7</c:f>
              <c:numCache>
                <c:formatCode>General</c:formatCode>
                <c:ptCount val="6"/>
                <c:pt idx="0">
                  <c:v>230</c:v>
                </c:pt>
                <c:pt idx="1">
                  <c:v>177</c:v>
                </c:pt>
                <c:pt idx="2">
                  <c:v>528</c:v>
                </c:pt>
                <c:pt idx="3">
                  <c:v>113</c:v>
                </c:pt>
                <c:pt idx="4">
                  <c:v>1317</c:v>
                </c:pt>
                <c:pt idx="5">
                  <c:v>353</c:v>
                </c:pt>
              </c:numCache>
            </c:numRef>
          </c:val>
          <c:extLst>
            <c:ext xmlns:c16="http://schemas.microsoft.com/office/drawing/2014/chart" uri="{C3380CC4-5D6E-409C-BE32-E72D297353CC}">
              <c16:uniqueId val="{00000019-D83A-264A-91D9-F42C557E5780}"/>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4654798584999"/>
          <c:y val="7.4596925265276906E-2"/>
          <c:w val="0.73549241127468001"/>
          <c:h val="0.81854747042425302"/>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15619812726112"/>
          <c:y val="0.114197530864198"/>
          <c:w val="0.55630630630630595"/>
          <c:h val="0.76234567901234596"/>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FFCA7967-8AC8-4420-A44C-E13D3E550A47}" type="datetimeFigureOut">
              <a:rPr lang="en-US"/>
              <a:pPr>
                <a:defRPr/>
              </a:pPr>
              <a:t>11/14/23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5D3373D4-5458-4B6E-A5C7-5DD8F8CFA8CB}" type="slidenum">
              <a:rPr lang="en-US"/>
              <a:pPr>
                <a:defRPr/>
              </a:pPr>
              <a:t>‹#›</a:t>
            </a:fld>
            <a:endParaRPr lang="en-US"/>
          </a:p>
        </p:txBody>
      </p:sp>
    </p:spTree>
    <p:extLst>
      <p:ext uri="{BB962C8B-B14F-4D97-AF65-F5344CB8AC3E}">
        <p14:creationId xmlns:p14="http://schemas.microsoft.com/office/powerpoint/2010/main" val="1974335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a:t>This presentation is an introduction to the USDA Sustainable Agriculture Research and Education program in the North Central region, commonly referred to by our acronym, NCR-SARE.
</a:t>
            </a:r>
            <a:endParaRPr lang="en-US" dirty="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E0C2AD-9D89-43C1-A18E-DCCD2FF95B01}" type="slidenum">
              <a:rPr lang="en-US" smtClean="0"/>
              <a:pPr/>
              <a:t>1</a:t>
            </a:fld>
            <a:endParaRPr lang="en-US"/>
          </a:p>
        </p:txBody>
      </p:sp>
    </p:spTree>
    <p:extLst>
      <p:ext uri="{BB962C8B-B14F-4D97-AF65-F5344CB8AC3E}">
        <p14:creationId xmlns:p14="http://schemas.microsoft.com/office/powerpoint/2010/main" val="1904086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fld id="{6D0AE945-14CC-4CF8-9F5C-1135CC7692ED}" type="slidenum">
              <a:rPr lang="en-US" sz="1200" smtClean="0">
                <a:latin typeface="Arial" pitchFamily="34" charset="0"/>
              </a:rPr>
              <a:pPr eaLnBrk="1" hangingPunct="1"/>
              <a:t>10</a:t>
            </a:fld>
            <a:endParaRPr lang="en-US" sz="120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en-US" altLang="en-US" dirty="0"/>
              <a:t>The SARE portfolio includes projects that address some of the following areas in sustainable agriculture:</a:t>
            </a:r>
          </a:p>
          <a:p>
            <a:pPr eaLnBrk="1" hangingPunct="1"/>
            <a:endParaRPr lang="en-US" altLang="en-US" dirty="0"/>
          </a:p>
          <a:p>
            <a:pPr eaLnBrk="1" hangingPunct="1">
              <a:lnSpc>
                <a:spcPct val="150000"/>
              </a:lnSpc>
              <a:buFontTx/>
              <a:buChar char="•"/>
            </a:pPr>
            <a:r>
              <a:rPr lang="en-US" altLang="en-US" sz="1200" b="0" dirty="0">
                <a:solidFill>
                  <a:schemeClr val="accent6">
                    <a:lumMod val="50000"/>
                  </a:schemeClr>
                </a:solidFill>
              </a:rPr>
              <a:t>Sustainable pest and weed management</a:t>
            </a:r>
          </a:p>
          <a:p>
            <a:pPr eaLnBrk="1" hangingPunct="1">
              <a:lnSpc>
                <a:spcPct val="150000"/>
              </a:lnSpc>
              <a:buFontTx/>
              <a:buChar char="•"/>
            </a:pPr>
            <a:r>
              <a:rPr lang="en-US" altLang="en-US" sz="1200" b="0" dirty="0">
                <a:solidFill>
                  <a:schemeClr val="accent6">
                    <a:lumMod val="50000"/>
                  </a:schemeClr>
                </a:solidFill>
              </a:rPr>
              <a:t>Marketing and local food systems</a:t>
            </a:r>
          </a:p>
          <a:p>
            <a:pPr eaLnBrk="1" hangingPunct="1">
              <a:lnSpc>
                <a:spcPct val="150000"/>
              </a:lnSpc>
              <a:buFontTx/>
              <a:buChar char="•"/>
            </a:pPr>
            <a:r>
              <a:rPr lang="en-US" altLang="en-US" sz="1200" b="0" dirty="0">
                <a:solidFill>
                  <a:schemeClr val="accent6">
                    <a:lumMod val="50000"/>
                  </a:schemeClr>
                </a:solidFill>
              </a:rPr>
              <a:t>Water quality and nutrient management</a:t>
            </a:r>
          </a:p>
          <a:p>
            <a:pPr eaLnBrk="1" hangingPunct="1">
              <a:lnSpc>
                <a:spcPct val="150000"/>
              </a:lnSpc>
              <a:buFontTx/>
              <a:buChar char="•"/>
            </a:pPr>
            <a:r>
              <a:rPr lang="en-US" altLang="en-US" sz="1200" b="0" dirty="0">
                <a:solidFill>
                  <a:schemeClr val="accent6">
                    <a:lumMod val="50000"/>
                  </a:schemeClr>
                </a:solidFill>
              </a:rPr>
              <a:t>Systems research</a:t>
            </a:r>
          </a:p>
          <a:p>
            <a:pPr eaLnBrk="1" hangingPunct="1">
              <a:lnSpc>
                <a:spcPct val="150000"/>
              </a:lnSpc>
              <a:buFontTx/>
              <a:buChar char="•"/>
            </a:pPr>
            <a:r>
              <a:rPr lang="en-US" altLang="en-US" sz="1200" b="0" dirty="0">
                <a:solidFill>
                  <a:schemeClr val="accent6">
                    <a:lumMod val="50000"/>
                  </a:schemeClr>
                </a:solidFill>
              </a:rPr>
              <a:t>High tunnels and season extension</a:t>
            </a:r>
          </a:p>
          <a:p>
            <a:pPr eaLnBrk="1" hangingPunct="1">
              <a:lnSpc>
                <a:spcPct val="150000"/>
              </a:lnSpc>
              <a:buFontTx/>
              <a:buChar char="•"/>
            </a:pPr>
            <a:r>
              <a:rPr lang="en-US" altLang="en-US" sz="1200" b="0" dirty="0">
                <a:solidFill>
                  <a:schemeClr val="accent6">
                    <a:lumMod val="50000"/>
                  </a:schemeClr>
                </a:solidFill>
              </a:rPr>
              <a:t>Crop diversification</a:t>
            </a:r>
          </a:p>
          <a:p>
            <a:pPr eaLnBrk="1" hangingPunct="1">
              <a:lnSpc>
                <a:spcPct val="150000"/>
              </a:lnSpc>
              <a:buFontTx/>
              <a:buChar char="•"/>
            </a:pPr>
            <a:r>
              <a:rPr lang="en-US" altLang="en-US" sz="1200" b="0" dirty="0">
                <a:solidFill>
                  <a:schemeClr val="accent6">
                    <a:lumMod val="50000"/>
                  </a:schemeClr>
                </a:solidFill>
              </a:rPr>
              <a:t>Cover crops and soil health</a:t>
            </a:r>
          </a:p>
          <a:p>
            <a:pPr eaLnBrk="1" hangingPunct="1">
              <a:lnSpc>
                <a:spcPct val="150000"/>
              </a:lnSpc>
              <a:buFontTx/>
              <a:buChar char="•"/>
            </a:pPr>
            <a:r>
              <a:rPr lang="en-US" altLang="en-US" sz="1200" b="0" dirty="0">
                <a:solidFill>
                  <a:schemeClr val="accent6">
                    <a:lumMod val="50000"/>
                  </a:schemeClr>
                </a:solidFill>
              </a:rPr>
              <a:t>Small ruminants/poultry/cattle</a:t>
            </a:r>
          </a:p>
          <a:p>
            <a:pPr eaLnBrk="1" hangingPunct="1">
              <a:lnSpc>
                <a:spcPct val="150000"/>
              </a:lnSpc>
              <a:buFontTx/>
              <a:buChar char="•"/>
            </a:pPr>
            <a:r>
              <a:rPr lang="en-US" altLang="en-US" sz="1200" b="0" dirty="0">
                <a:solidFill>
                  <a:schemeClr val="accent6">
                    <a:lumMod val="50000"/>
                  </a:schemeClr>
                </a:solidFill>
              </a:rPr>
              <a:t>Pastured livestock/grazing systems</a:t>
            </a:r>
          </a:p>
          <a:p>
            <a:pPr eaLnBrk="1" hangingPunct="1">
              <a:lnSpc>
                <a:spcPct val="150000"/>
              </a:lnSpc>
              <a:buFontTx/>
              <a:buChar char="•"/>
            </a:pPr>
            <a:r>
              <a:rPr lang="en-US" altLang="en-US" sz="1200" b="0" dirty="0">
                <a:solidFill>
                  <a:schemeClr val="accent6">
                    <a:lumMod val="50000"/>
                  </a:schemeClr>
                </a:solidFill>
              </a:rPr>
              <a:t>Pollinators and biodiversity</a:t>
            </a:r>
          </a:p>
          <a:p>
            <a:pPr eaLnBrk="1" hangingPunct="1">
              <a:lnSpc>
                <a:spcPct val="150000"/>
              </a:lnSpc>
              <a:buFontTx/>
              <a:buChar char="•"/>
            </a:pPr>
            <a:r>
              <a:rPr lang="en-US" altLang="en-US" sz="1200" b="0" dirty="0">
                <a:solidFill>
                  <a:schemeClr val="accent6">
                    <a:lumMod val="50000"/>
                  </a:schemeClr>
                </a:solidFill>
              </a:rPr>
              <a:t>Urban agriculture</a:t>
            </a:r>
          </a:p>
          <a:p>
            <a:pPr eaLnBrk="1" hangingPunct="1"/>
            <a:endParaRPr lang="en-US" dirty="0">
              <a:latin typeface="Arial" pitchFamily="34" charset="0"/>
            </a:endParaRPr>
          </a:p>
        </p:txBody>
      </p:sp>
    </p:spTree>
    <p:extLst>
      <p:ext uri="{BB962C8B-B14F-4D97-AF65-F5344CB8AC3E}">
        <p14:creationId xmlns:p14="http://schemas.microsoft.com/office/powerpoint/2010/main" val="1053448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fld id="{C7304DC6-67EF-4983-A5F1-6AAF91994EFD}" type="slidenum">
              <a:rPr lang="en-US" sz="1200" smtClean="0">
                <a:latin typeface="Arial" pitchFamily="34" charset="0"/>
              </a:rPr>
              <a:pPr eaLnBrk="1" hangingPunct="1"/>
              <a:t>11</a:t>
            </a:fld>
            <a:endParaRPr lang="en-US" sz="120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0" i="0" dirty="0">
                <a:solidFill>
                  <a:srgbClr val="212121"/>
                </a:solidFill>
                <a:effectLst/>
                <a:latin typeface="Roboto" panose="02000000000000000000" pitchFamily="2" charset="0"/>
              </a:rPr>
              <a:t>As part of the contract for receiving SARE funds, project coordinators provide progress and final reports on their research efforts. </a:t>
            </a:r>
          </a:p>
          <a:p>
            <a:pPr algn="l"/>
            <a:endParaRPr lang="en-US" b="0" i="0" dirty="0">
              <a:solidFill>
                <a:srgbClr val="212121"/>
              </a:solidFill>
              <a:effectLst/>
              <a:latin typeface="Roboto" panose="02000000000000000000" pitchFamily="2" charset="0"/>
            </a:endParaRPr>
          </a:p>
          <a:p>
            <a:pPr algn="l"/>
            <a:r>
              <a:rPr lang="en-US" b="0" i="0" dirty="0">
                <a:solidFill>
                  <a:srgbClr val="212121"/>
                </a:solidFill>
                <a:effectLst/>
                <a:latin typeface="Roboto" panose="02000000000000000000" pitchFamily="2" charset="0"/>
              </a:rPr>
              <a:t>These reports list the contact information, the participants and their cooperators. They summarize project findings and outline objectives, research methods and results. This growing body of knowledge on sustainable agriculture can be accessed in a variety of ways.</a:t>
            </a:r>
          </a:p>
          <a:p>
            <a:pPr algn="l"/>
            <a:endParaRPr lang="en-US" b="0" i="0" dirty="0">
              <a:solidFill>
                <a:srgbClr val="212121"/>
              </a:solidFill>
              <a:effectLst/>
              <a:latin typeface="Roboto" panose="02000000000000000000" pitchFamily="2" charset="0"/>
            </a:endParaRPr>
          </a:p>
          <a:p>
            <a:pPr algn="l"/>
            <a:r>
              <a:rPr lang="en-US" b="0" i="0" dirty="0">
                <a:solidFill>
                  <a:srgbClr val="212121"/>
                </a:solidFill>
                <a:effectLst/>
                <a:latin typeface="Roboto" panose="02000000000000000000" pitchFamily="2" charset="0"/>
              </a:rPr>
              <a:t>https://</a:t>
            </a:r>
            <a:r>
              <a:rPr lang="en-US" b="0" i="0" dirty="0" err="1">
                <a:solidFill>
                  <a:srgbClr val="212121"/>
                </a:solidFill>
                <a:effectLst/>
                <a:latin typeface="Roboto" panose="02000000000000000000" pitchFamily="2" charset="0"/>
              </a:rPr>
              <a:t>projects.sare.org</a:t>
            </a:r>
            <a:r>
              <a:rPr lang="en-US" b="0" i="0" dirty="0">
                <a:solidFill>
                  <a:srgbClr val="212121"/>
                </a:solidFill>
                <a:effectLst/>
                <a:latin typeface="Roboto" panose="02000000000000000000" pitchFamily="2" charset="0"/>
              </a:rPr>
              <a:t>/</a:t>
            </a:r>
          </a:p>
          <a:p>
            <a:br>
              <a:rPr lang="en-US" dirty="0"/>
            </a:br>
            <a:endParaRPr lang="en-US" dirty="0"/>
          </a:p>
        </p:txBody>
      </p:sp>
    </p:spTree>
    <p:extLst>
      <p:ext uri="{BB962C8B-B14F-4D97-AF65-F5344CB8AC3E}">
        <p14:creationId xmlns:p14="http://schemas.microsoft.com/office/powerpoint/2010/main" val="1748320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SARE has a network of state coordinators working in each state and island protectorate. </a:t>
            </a:r>
          </a:p>
          <a:p>
            <a:pPr eaLnBrk="1" hangingPunct="1">
              <a:spcBef>
                <a:spcPct val="0"/>
              </a:spcBef>
            </a:pPr>
            <a:r>
              <a:rPr lang="en-US" dirty="0"/>
              <a:t>Your SARE state coordinator can provide advice and feedback as you work on your grant proposal. </a:t>
            </a:r>
          </a:p>
          <a:p>
            <a:pPr eaLnBrk="1" hangingPunct="1">
              <a:spcBef>
                <a:spcPct val="0"/>
              </a:spcBef>
            </a:pPr>
            <a:endParaRPr lang="en-US" dirty="0"/>
          </a:p>
          <a:p>
            <a:pPr eaLnBrk="1" hangingPunct="1">
              <a:spcBef>
                <a:spcPct val="0"/>
              </a:spcBef>
            </a:pPr>
            <a:r>
              <a:rPr lang="en-US" dirty="0"/>
              <a:t>Find your SARE State Coordinator and view documents about funded grants in your state by visiting NCR-SARE online at </a:t>
            </a:r>
          </a:p>
          <a:p>
            <a:pPr eaLnBrk="1" hangingPunct="1">
              <a:spcBef>
                <a:spcPct val="0"/>
              </a:spcBef>
            </a:pPr>
            <a:r>
              <a:rPr lang="en-US" dirty="0"/>
              <a:t>https://</a:t>
            </a:r>
            <a:r>
              <a:rPr lang="en-US" dirty="0" err="1"/>
              <a:t>northcentral.sare.org</a:t>
            </a:r>
            <a:r>
              <a:rPr lang="en-US" dirty="0"/>
              <a:t>/state-programs/</a:t>
            </a:r>
            <a:r>
              <a:rPr lang="en-US" dirty="0" err="1"/>
              <a:t>statecoordinators</a:t>
            </a:r>
            <a:r>
              <a:rPr lang="en-US" dirty="0"/>
              <a:t>/.</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342B92-FA81-4F22-80A8-7C70EE6669A2}" type="slidenum">
              <a:rPr lang="en-US" smtClean="0"/>
              <a:pPr/>
              <a:t>12</a:t>
            </a:fld>
            <a:endParaRPr lang="en-US"/>
          </a:p>
        </p:txBody>
      </p:sp>
    </p:spTree>
    <p:extLst>
      <p:ext uri="{BB962C8B-B14F-4D97-AF65-F5344CB8AC3E}">
        <p14:creationId xmlns:p14="http://schemas.microsoft.com/office/powerpoint/2010/main" val="3271611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fld id="{9297DC55-3D78-429D-AB03-B6E4A51F4080}" type="slidenum">
              <a:rPr lang="en-US" sz="1200" smtClean="0">
                <a:latin typeface="Arial" pitchFamily="34" charset="0"/>
              </a:rPr>
              <a:pPr eaLnBrk="1" hangingPunct="1"/>
              <a:t>14</a:t>
            </a:fld>
            <a:endParaRPr lang="en-US" sz="120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t>The North Central region is made up of 12 Midwestern states—a highly productive, critical agricultural region.  These states are: Illinois, Indiana, Iowa, Kansas, Michigan, Minnesota, Missouri, Nebraska, North Dakota, Ohio, South Dakota and Wisconsin.
NCR-SARE offers six grant programs:
Information on all of the grant programs, including timelines, can be found on NCR-SARE’s website:
https://</a:t>
            </a:r>
            <a:r>
              <a:rPr lang="en-US" altLang="en-US" dirty="0" err="1"/>
              <a:t>northcentral.sare.org</a:t>
            </a:r>
            <a:r>
              <a:rPr lang="en-US" altLang="en-US" dirty="0"/>
              <a:t>/grants/apply-for-a-grant/
The following slides will give you an overview of NCR-SARE’s grant programs.
</a:t>
            </a:r>
            <a:endParaRPr lang="en-US" dirty="0">
              <a:latin typeface="Arial" pitchFamily="34" charset="0"/>
            </a:endParaRPr>
          </a:p>
        </p:txBody>
      </p:sp>
    </p:spTree>
    <p:extLst>
      <p:ext uri="{BB962C8B-B14F-4D97-AF65-F5344CB8AC3E}">
        <p14:creationId xmlns:p14="http://schemas.microsoft.com/office/powerpoint/2010/main" val="686956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3b1090590a_0_7:notes"/>
          <p:cNvSpPr txBox="1">
            <a:spLocks noGrp="1"/>
          </p:cNvSpPr>
          <p:nvPr>
            <p:ph type="body" idx="1"/>
          </p:nvPr>
        </p:nvSpPr>
        <p:spPr>
          <a:xfrm>
            <a:off x="685800" y="4416425"/>
            <a:ext cx="5486400" cy="418320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r>
              <a:rPr lang="en-US"/>
              <a:t>These grant programs are offered in each of the four regions, and you can find information about specific grants on each region’s website, but you’ll also hear more about them in the region-specific breakouts.</a:t>
            </a:r>
            <a:endParaRPr/>
          </a:p>
        </p:txBody>
      </p:sp>
      <p:sp>
        <p:nvSpPr>
          <p:cNvPr id="151" name="Google Shape;151;g23b1090590a_0_7:notes"/>
          <p:cNvSpPr>
            <a:spLocks noGrp="1" noRot="1" noChangeAspect="1"/>
          </p:cNvSpPr>
          <p:nvPr>
            <p:ph type="sldImg" idx="2"/>
          </p:nvPr>
        </p:nvSpPr>
        <p:spPr>
          <a:xfrm>
            <a:off x="11064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880584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NCR-SARE has awarded over $107 million and funded more than 3000 projects across the twelve-state region since 1988.
</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517E81-204E-49B0-A3BF-86B5953FFCB4}" type="slidenum">
              <a:rPr lang="en-US" smtClean="0"/>
              <a:pPr/>
              <a:t>16</a:t>
            </a:fld>
            <a:endParaRPr lang="en-US"/>
          </a:p>
        </p:txBody>
      </p:sp>
    </p:spTree>
    <p:extLst>
      <p:ext uri="{BB962C8B-B14F-4D97-AF65-F5344CB8AC3E}">
        <p14:creationId xmlns:p14="http://schemas.microsoft.com/office/powerpoint/2010/main" val="805994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NCR-SARE has awarded over $107 million and funded more than 3000 projects across the twelve-state region since 1988.
The Partnership Grant Program was recently added to the NCR-SARE portfolio and began funding projects in 2015.
</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517E81-204E-49B0-A3BF-86B5953FFCB4}" type="slidenum">
              <a:rPr lang="en-US" smtClean="0"/>
              <a:pPr/>
              <a:t>17</a:t>
            </a:fld>
            <a:endParaRPr lang="en-US"/>
          </a:p>
        </p:txBody>
      </p:sp>
    </p:spTree>
    <p:extLst>
      <p:ext uri="{BB962C8B-B14F-4D97-AF65-F5344CB8AC3E}">
        <p14:creationId xmlns:p14="http://schemas.microsoft.com/office/powerpoint/2010/main" val="937652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a:t>The Research and Education Grant Program is a competitive grant program for researchers and educators involved in projects that explore and promote environmentally sound, profitable, and socially responsible food and/or fiber systems.
These projects include a strong outreach component and significant farmer/rancher involvement from the inception of the idea through the implementation of the project. 
R&amp;E preproposals are reviewed by the Administrative Council with regard to their relevance to sustainable agriculture in our region: its potential impact, suitability of approach to address an issue or problem, and farmer involvement. 
The Administrative Council determines which preproposals should be invited to submit full proposals. A separate review committee evaluates the invited full proposals based on the technical merit of the proposals. Their recommendations are presented to the Administrative  Council, who determine final funding.
One of the  unique aspects of NCR-SARE is our personal contact with grantees involved in the program once they are funded. Beth Nelson is the Research and Education Program Coordinator and specific questions about this program can be directed to her.</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9C0518-A545-4884-AF30-47BCC191F521}" type="slidenum">
              <a:rPr lang="en-US" smtClean="0"/>
              <a:pPr/>
              <a:t>18</a:t>
            </a:fld>
            <a:endParaRPr lang="en-US"/>
          </a:p>
        </p:txBody>
      </p:sp>
    </p:spTree>
    <p:extLst>
      <p:ext uri="{BB962C8B-B14F-4D97-AF65-F5344CB8AC3E}">
        <p14:creationId xmlns:p14="http://schemas.microsoft.com/office/powerpoint/2010/main" val="16077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lvl="0" eaLnBrk="1" hangingPunct="1">
              <a:spcBef>
                <a:spcPct val="0"/>
              </a:spcBef>
              <a:defRPr/>
            </a:pPr>
            <a:r>
              <a:rPr lang="en-US" dirty="0"/>
              <a:t>The NCR-SARE Graduate Student Grant Program supports projects by graduate students that address sustainable agriculture issues and are part of the student’s degree program. 
NCR-SARE instituted the Graduate Student Grant Program in 2002 for officially registered Masters and Ph.D. graduate students enrolled at accredited colleges or universities. Projects must be of benefit to agriculture in the North Central region.
NCR-SARE’s Graduate Student Grant Program is a competitive grant program and a candidate may only receive one NCR-SARE Graduate Student award during her or his graduate student career. This program strongly encourages students to involve farmers and ranchers in their Graduate Student research projects.
Funding decisions are made by NCR-SARE's Administrative Council after receiving feedback from a review committee made up of farmers, ranchers, university representatives, nonprofit representatives, Extension, NRCS, other government employees, and agribusiness representatives, as well as past Graduate student grant recipients. 
</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6DDB80-6B3F-41BD-94FD-00F34F74CE12}" type="slidenum">
              <a:rPr lang="en-US" smtClean="0"/>
              <a:pPr/>
              <a:t>19</a:t>
            </a:fld>
            <a:endParaRPr lang="en-US"/>
          </a:p>
        </p:txBody>
      </p:sp>
    </p:spTree>
    <p:extLst>
      <p:ext uri="{BB962C8B-B14F-4D97-AF65-F5344CB8AC3E}">
        <p14:creationId xmlns:p14="http://schemas.microsoft.com/office/powerpoint/2010/main" val="850022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a:t>In 1992, NCR-SARE began a competitive Farmer Rancher Grant Program exclusively to fund farmers and ranchers striving for agricultural sustainability. </a:t>
            </a:r>
          </a:p>
          <a:p>
            <a:endParaRPr lang="en-US" dirty="0"/>
          </a:p>
          <a:p>
            <a:r>
              <a:rPr lang="en-US" dirty="0"/>
              <a:t>Farmers and ranchers have a critical insight when it comes to improving their systems. Whether they need to limit off-farm inputs, reduce erosion, create more time for family or community activities, learn marketing skills, or find other ways to enhance their livelihoods, farmers and ranchers can turn to NCR-SARE for grant opportunities and information. </a:t>
            </a:r>
          </a:p>
          <a:p>
            <a:endParaRPr lang="en-US" dirty="0"/>
          </a:p>
          <a:p>
            <a:r>
              <a:rPr lang="en-US" dirty="0"/>
              <a:t>Before writing a grant proposal, applicants should determine a clear project goal and explore previous research. It often helps to contact NCR-SARE, local agriculture groups, the Natural Resources Conservation Service, and/or Extension educators to share ideas and invite their participation.</a:t>
            </a:r>
          </a:p>
          <a:p>
            <a:endParaRPr lang="en-US" dirty="0"/>
          </a:p>
          <a:p>
            <a:r>
              <a:rPr lang="en-US" dirty="0"/>
              <a:t>Funding decisions are made by NCR-SARE's Administrative Council, after receiving feedback from a review committee made up of primarily  farmers and ranchers within the north central region. </a:t>
            </a:r>
          </a:p>
          <a:p>
            <a:endParaRPr lang="en-US" dirty="0"/>
          </a:p>
          <a:p>
            <a:r>
              <a:rPr lang="en-US" dirty="0"/>
              <a:t>The Farmer Rancher Grant Program has a full-time liaison, Joan Benjamin. Feel free to contact Joan Benjamin with any questions about this program.</a:t>
            </a:r>
          </a:p>
          <a:p>
            <a:pPr eaLnBrk="1" hangingPunct="1">
              <a:spcBef>
                <a:spcPct val="0"/>
              </a:spcBef>
            </a:pPr>
            <a:endParaRPr lang="en-US" dirty="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104DE6-A0DF-4447-98A1-BD85AB9E248A}" type="slidenum">
              <a:rPr lang="en-US" smtClean="0"/>
              <a:pPr/>
              <a:t>20</a:t>
            </a:fld>
            <a:endParaRPr lang="en-US"/>
          </a:p>
        </p:txBody>
      </p:sp>
    </p:spTree>
    <p:extLst>
      <p:ext uri="{BB962C8B-B14F-4D97-AF65-F5344CB8AC3E}">
        <p14:creationId xmlns:p14="http://schemas.microsoft.com/office/powerpoint/2010/main" val="148464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Sustainable Agriculture Research and Education (or SARE) program is a competitive grants and education program operating in every state and island protectorate. 
The purpose of the SARE program is to provide grants and educational outreach to advance sustainable innovations to the whole of American agriculture. 
Depending on the region, applicants can be farmers, ranchers, researchers, graduate students, community development practitioners, and ag educators conducting on-farm research  or carrying out education or demonstration projects in sustainable agriculture.
</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07AD1B-8029-428D-9FF3-A93EE6C7781B}" type="slidenum">
              <a:rPr lang="en-US" smtClean="0"/>
              <a:pPr/>
              <a:t>2</a:t>
            </a:fld>
            <a:endParaRPr lang="en-US"/>
          </a:p>
        </p:txBody>
      </p:sp>
    </p:spTree>
    <p:extLst>
      <p:ext uri="{BB962C8B-B14F-4D97-AF65-F5344CB8AC3E}">
        <p14:creationId xmlns:p14="http://schemas.microsoft.com/office/powerpoint/2010/main" val="180447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NCR-SARE recognizes that youth programs are a way to introduce new and exciting farming and ranching options to youth, parents, and community members.</a:t>
            </a:r>
          </a:p>
          <a:p>
            <a:endParaRPr lang="en-US" dirty="0"/>
          </a:p>
          <a:p>
            <a:r>
              <a:rPr lang="en-US" dirty="0"/>
              <a:t>Youth Educator Grants are competitive grants for educators to provide programming on sustainable agriculture for youth, and supports opportunities for youth educators to learn more about sustainable agriculture through research and demonstration projects. </a:t>
            </a:r>
          </a:p>
          <a:p>
            <a:endParaRPr lang="en-US" dirty="0"/>
          </a:p>
          <a:p>
            <a:r>
              <a:rPr lang="en-US" dirty="0"/>
              <a:t>A Youth Educator is someone who teaches youth about sustainable agriculture; this may include professional educators (4-H, FFA, Extension, grade school, high school, community college, college, university), farmers/ranchers, home-school teachers, other youth, or educators from non-profit organizations.</a:t>
            </a:r>
          </a:p>
          <a:p>
            <a:endParaRPr lang="en-US" dirty="0"/>
          </a:p>
          <a:p>
            <a:r>
              <a:rPr lang="en-US" dirty="0"/>
              <a:t>The Youth Educator Grant Program’s liaison is also Joan Benjamin.</a:t>
            </a:r>
          </a:p>
          <a:p>
            <a:br>
              <a:rPr lang="en-US" dirty="0"/>
            </a:br>
            <a:endParaRPr lang="en-US" dirty="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37D729-28FE-4EBF-B105-0688FF8C4430}" type="slidenum">
              <a:rPr lang="en-US" smtClean="0"/>
              <a:pPr/>
              <a:t>21</a:t>
            </a:fld>
            <a:endParaRPr lang="en-US"/>
          </a:p>
        </p:txBody>
      </p:sp>
    </p:spTree>
    <p:extLst>
      <p:ext uri="{BB962C8B-B14F-4D97-AF65-F5344CB8AC3E}">
        <p14:creationId xmlns:p14="http://schemas.microsoft.com/office/powerpoint/2010/main" val="527210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Partnership Grant program is intended to foster cooperation between agriculture professionals and small groups of farmers and ranchers to catalyze on-farm research, demonstration, and education activities related to sustainable agriculture. 
Examples of appropriate projects include:  developing a curriculum about food storage for farmers and processors, on-farm testing of cropping system strategies or grazing systems, cooperative efforts to develop new marketing approaches, or investigations into new approaches to processing and/or adding value to sustainably produced farm products. 
Any agriculture/natural resource professional in the North Central region may apply. These professionals include:
University educators including extension agents and specialists
NRCS field staff, agricultural consultants (individuals who actively consult with farmers and ranchers such as certified crop advisors, soils consultants, ranching consultants, etc.), nonprofit or agency staff assisting farmer and ranchers at the local level who directly working with them.
Beth Nelson and Rob Myers work together to coordinate the Partnership Grant Program. Feel free to contact either Beth or Rob with questions.</a:t>
            </a:r>
          </a:p>
        </p:txBody>
      </p:sp>
      <p:sp>
        <p:nvSpPr>
          <p:cNvPr id="4" name="Slide Number Placeholder 3"/>
          <p:cNvSpPr>
            <a:spLocks noGrp="1"/>
          </p:cNvSpPr>
          <p:nvPr>
            <p:ph type="sldNum" sz="quarter" idx="10"/>
          </p:nvPr>
        </p:nvSpPr>
        <p:spPr/>
        <p:txBody>
          <a:bodyPr/>
          <a:lstStyle/>
          <a:p>
            <a:pPr>
              <a:defRPr/>
            </a:pPr>
            <a:fld id="{5D3373D4-5458-4B6E-A5C7-5DD8F8CFA8CB}" type="slidenum">
              <a:rPr lang="en-US" smtClean="0"/>
              <a:pPr>
                <a:defRPr/>
              </a:pPr>
              <a:t>22</a:t>
            </a:fld>
            <a:endParaRPr lang="en-US"/>
          </a:p>
        </p:txBody>
      </p:sp>
    </p:spTree>
    <p:extLst>
      <p:ext uri="{BB962C8B-B14F-4D97-AF65-F5344CB8AC3E}">
        <p14:creationId xmlns:p14="http://schemas.microsoft.com/office/powerpoint/2010/main" val="13823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dirty="0"/>
              <a:t>Every state has a SARE State Coordinator who promotes, networks, and coordinates annual sustainable agriculture training and educational program opportunities for all appropriate field office personnel and agriculture professionals in their state.
State Coordinators also raise awareness of SARE Outreach educational materials and services,  and promote the availability of SARE funding opportunities, program activities and opportunities to farmers, ranchers, and the general public.
The State Coordinators take a bottom-up approach through their SARE state advisory committees in identifying Professional Development Program initiatives each year. 
However, in 2009, a consensus developed among  the north central region state coordinators to start having a region-wide training focus for professional development, with the tentative goal of a new training topic area every two years.
State coordinators work closely with each other on conference planning, material development, and follow-up as part of these trainings.
The NCR-SARE Professional Development competitive grant program supports professional development programs and competitive grants for state and multi-state projects that emphasize the cross-agency training of agricultural professionals.
Contact Rob Myers, the Professional Development Program Coordinator, if you have questions about the Professional Development Grant Program.
</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B1EAAE-35F3-4D7E-89F5-5CB1C4E7D05D}" type="slidenum">
              <a:rPr lang="en-US" smtClean="0"/>
              <a:pPr/>
              <a:t>23</a:t>
            </a:fld>
            <a:endParaRPr lang="en-US"/>
          </a:p>
        </p:txBody>
      </p:sp>
    </p:spTree>
    <p:extLst>
      <p:ext uri="{BB962C8B-B14F-4D97-AF65-F5344CB8AC3E}">
        <p14:creationId xmlns:p14="http://schemas.microsoft.com/office/powerpoint/2010/main" val="1514785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fld id="{772DE05F-1000-4412-9E15-E9BFDB994C6F}" type="slidenum">
              <a:rPr lang="en-US" sz="1200" smtClean="0">
                <a:latin typeface="Arial" pitchFamily="34" charset="0"/>
              </a:rPr>
              <a:pPr eaLnBrk="1" hangingPunct="1"/>
              <a:t>24</a:t>
            </a:fld>
            <a:endParaRPr lang="en-US" sz="120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dirty="0"/>
              <a:t>NCR-SARE continues to build on existing partnerships, while creating new ones and new opportunities for participation throughout the North Central region. </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NCR-SARE </a:t>
            </a:r>
            <a:r>
              <a:rPr lang="en-US" b="0" i="0" dirty="0">
                <a:solidFill>
                  <a:srgbClr val="212121"/>
                </a:solidFill>
                <a:effectLst/>
                <a:latin typeface="Roboto" panose="020F0502020204030204" pitchFamily="34" charset="0"/>
              </a:rPr>
              <a:t>supports conferences and educational events relevant to sustainable agriculture through our Conference Support Funding and our Farmers Forums.</a:t>
            </a:r>
            <a:endParaRPr lang="en-US" dirty="0"/>
          </a:p>
          <a:p>
            <a:pPr eaLnBrk="1" hangingPunct="1"/>
            <a:endParaRPr lang="en-US" dirty="0"/>
          </a:p>
          <a:p>
            <a:pPr algn="l"/>
            <a:r>
              <a:rPr lang="en-US" b="0" i="0" dirty="0">
                <a:solidFill>
                  <a:srgbClr val="212121"/>
                </a:solidFill>
                <a:effectLst/>
                <a:latin typeface="Roboto" panose="02000000000000000000" pitchFamily="2" charset="0"/>
              </a:rPr>
              <a:t>In June 2020, NCR-SARE worked with Maggie Norton, farmer outreach coordinator for Practical Farmers of Iowa, to offer two webinars for SARE grantees about hosting virtual field days. The first webinar was hosted with agricultural professionals and educators in mind, while the second webinar was geared toward farmers and ranchers. </a:t>
            </a:r>
          </a:p>
          <a:p>
            <a:pPr algn="l"/>
            <a:endParaRPr lang="en-US" dirty="0"/>
          </a:p>
        </p:txBody>
      </p:sp>
    </p:spTree>
    <p:extLst>
      <p:ext uri="{BB962C8B-B14F-4D97-AF65-F5344CB8AC3E}">
        <p14:creationId xmlns:p14="http://schemas.microsoft.com/office/powerpoint/2010/main" val="269068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NCR-SARE contact our Saint Paul office:</a:t>
            </a:r>
          </a:p>
          <a:p>
            <a:endParaRPr lang="en-US" dirty="0"/>
          </a:p>
          <a:p>
            <a:r>
              <a:rPr lang="en-US" dirty="0"/>
              <a:t>By phone: 612.626.3113</a:t>
            </a:r>
          </a:p>
          <a:p>
            <a:endParaRPr lang="en-US" dirty="0"/>
          </a:p>
          <a:p>
            <a:r>
              <a:rPr lang="en-US" dirty="0"/>
              <a:t>By email: ncrsare@umn.edu</a:t>
            </a:r>
          </a:p>
          <a:p>
            <a:endParaRPr lang="en-US" dirty="0"/>
          </a:p>
          <a:p>
            <a:r>
              <a:rPr lang="en-US" dirty="0"/>
              <a:t>Or visit our website: www.northcentralsare.org</a:t>
            </a:r>
          </a:p>
          <a:p>
            <a:endParaRPr lang="en-US" dirty="0"/>
          </a:p>
          <a:p>
            <a:r>
              <a:rPr lang="en-US" dirty="0"/>
              <a:t>You can also follow us on Facebook, twitter, and YouTube</a:t>
            </a:r>
          </a:p>
        </p:txBody>
      </p:sp>
      <p:sp>
        <p:nvSpPr>
          <p:cNvPr id="4" name="Slide Number Placeholder 3"/>
          <p:cNvSpPr>
            <a:spLocks noGrp="1"/>
          </p:cNvSpPr>
          <p:nvPr>
            <p:ph type="sldNum" sz="quarter" idx="10"/>
          </p:nvPr>
        </p:nvSpPr>
        <p:spPr/>
        <p:txBody>
          <a:bodyPr/>
          <a:lstStyle/>
          <a:p>
            <a:pPr>
              <a:defRPr/>
            </a:pPr>
            <a:fld id="{5D3373D4-5458-4B6E-A5C7-5DD8F8CFA8CB}" type="slidenum">
              <a:rPr lang="en-US" smtClean="0"/>
              <a:pPr>
                <a:defRPr/>
              </a:pPr>
              <a:t>25</a:t>
            </a:fld>
            <a:endParaRPr lang="en-US"/>
          </a:p>
        </p:txBody>
      </p:sp>
      <p:pic>
        <p:nvPicPr>
          <p:cNvPr id="2050" name="Picture 2" descr="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07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
SARE is a science-based, grassroots grant program, and looks to fund projects with strong farmer/rancher or end-user involvement.  
The program is run by four regions—North Central, Northeast, South and West. Each region is guided by a volunteer Administrative Council that makes funding decisions and sets regional priorities. SARE is decentralized, in that each of the four regions make their own funding decisions, including which types of grant programs to offer.
The regional Administrative Councils and the grant review committees, who are also volunteers, include farmers and ranchers, extension educators, researchers, and personnel from state and federal agencies. </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778B93-8EEF-4B91-926C-E1276700D0F2}" type="slidenum">
              <a:rPr lang="en-US" smtClean="0"/>
              <a:pPr/>
              <a:t>3</a:t>
            </a:fld>
            <a:endParaRPr lang="en-US"/>
          </a:p>
        </p:txBody>
      </p:sp>
    </p:spTree>
    <p:extLst>
      <p:ext uri="{BB962C8B-B14F-4D97-AF65-F5344CB8AC3E}">
        <p14:creationId xmlns:p14="http://schemas.microsoft.com/office/powerpoint/2010/main" val="53397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Since 1988, SARE, funded through USDA’s National Institute of Food and Agriculture or NIFA program, has funded more than 8,000 grant projects throughout its four regions. SARE’s national project database features the project reports from the funded research. </a:t>
            </a:r>
          </a:p>
          <a:p>
            <a:pPr eaLnBrk="1" hangingPunct="1">
              <a:spcBef>
                <a:spcPct val="0"/>
              </a:spcBef>
            </a:pPr>
            <a:endParaRPr lang="en-US" dirty="0"/>
          </a:p>
          <a:p>
            <a:pPr eaLnBrk="1" hangingPunct="1">
              <a:spcBef>
                <a:spcPct val="0"/>
              </a:spcBef>
            </a:pPr>
            <a:r>
              <a:rPr lang="en-US" dirty="0"/>
              <a:t>SARE Outreach is the national communications arm of SARE and works with SARE's regions to share research results with farmers, ranchers, educators, and the public at large. SARE Outreach products cover the gamut of sustainable agriculture practices, from books on cover crops and building soil health, to bulletins on managing rangeland and water resources, to online courses for ag educators.</a:t>
            </a: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63AC65-76F3-4A9C-A660-7D00E99501A2}" type="slidenum">
              <a:rPr lang="en-US" smtClean="0"/>
              <a:pPr/>
              <a:t>4</a:t>
            </a:fld>
            <a:endParaRPr lang="en-US"/>
          </a:p>
        </p:txBody>
      </p:sp>
    </p:spTree>
    <p:extLst>
      <p:ext uri="{BB962C8B-B14F-4D97-AF65-F5344CB8AC3E}">
        <p14:creationId xmlns:p14="http://schemas.microsoft.com/office/powerpoint/2010/main" val="11359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fld id="{3599FC7C-6FFB-4E18-BC7E-42761C490167}" type="slidenum">
              <a:rPr lang="en-US" sz="1200" smtClean="0">
                <a:latin typeface="Arial" pitchFamily="34" charset="0"/>
              </a:rPr>
              <a:pPr eaLnBrk="1" hangingPunct="1"/>
              <a:t>5</a:t>
            </a:fld>
            <a:endParaRPr lang="en-US" sz="120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a:t>SARE Outreach’s extensive Learning Center produces practical information like you see here, and you can find a wealth of information online by searching for the type (books, bulletins, fact sheets, topic rooms, newsletters, multi-media, courses and curricula, and SARE project reports) or by topic (including but not limited to: cover crops, crop production, energy conservation and renewable energy, local and regional food systems, pest management, soil health, specialty crops, and value added).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a:t> Many of these resources are free for downloading to your computer or tablet. </a:t>
            </a:r>
            <a:endParaRPr lang="en-US" dirty="0">
              <a:latin typeface="Arial" pitchFamily="34" charset="0"/>
            </a:endParaRPr>
          </a:p>
        </p:txBody>
      </p:sp>
    </p:spTree>
    <p:extLst>
      <p:ext uri="{BB962C8B-B14F-4D97-AF65-F5344CB8AC3E}">
        <p14:creationId xmlns:p14="http://schemas.microsoft.com/office/powerpoint/2010/main" val="136884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fld id="{6B2A46EE-C746-452D-B361-85F6EEDC1171}" type="slidenum">
              <a:rPr lang="en-US" sz="1200" smtClean="0">
                <a:latin typeface="Arial" pitchFamily="34" charset="0"/>
              </a:rPr>
              <a:pPr eaLnBrk="1" hangingPunct="1"/>
              <a:t>6</a:t>
            </a:fld>
            <a:endParaRPr lang="en-US" sz="120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a:t>The SARE model partners with other USDA agencies, land-grant universities—including 1862, 1890 and 1994 institutions—as well as Extension, other educational institutions, nonprofit organizations, and agricultural professionals in each region.</a:t>
            </a:r>
          </a:p>
          <a:p>
            <a:pPr eaLnBrk="1" hangingPunct="1"/>
            <a:endParaRPr lang="en-US" dirty="0">
              <a:latin typeface="Arial" pitchFamily="34" charset="0"/>
            </a:endParaRPr>
          </a:p>
        </p:txBody>
      </p:sp>
    </p:spTree>
    <p:extLst>
      <p:ext uri="{BB962C8B-B14F-4D97-AF65-F5344CB8AC3E}">
        <p14:creationId xmlns:p14="http://schemas.microsoft.com/office/powerpoint/2010/main" val="171907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Successful SARE grant projects simultaneously address the three principles of sustainability, even if the project emphasizes one principle more than the others.  </a:t>
            </a:r>
          </a:p>
          <a:p>
            <a:pPr eaLnBrk="1" hangingPunct="1"/>
            <a:endParaRPr lang="en-US" altLang="en-US" dirty="0"/>
          </a:p>
          <a:p>
            <a:pPr eaLnBrk="1" hangingPunct="1"/>
            <a:r>
              <a:rPr lang="en-US" altLang="en-US" dirty="0"/>
              <a:t>These principles are:</a:t>
            </a:r>
          </a:p>
          <a:p>
            <a:pPr eaLnBrk="1" hangingPunct="1"/>
            <a:endParaRPr lang="en-US" altLang="en-US" dirty="0"/>
          </a:p>
          <a:p>
            <a:pPr eaLnBrk="1" hangingPunct="1"/>
            <a:r>
              <a:rPr lang="en-US" altLang="en-US" dirty="0"/>
              <a:t>Improving the economic viability of farmers and associated agricultural businesses.</a:t>
            </a:r>
          </a:p>
          <a:p>
            <a:pPr eaLnBrk="1" hangingPunct="1"/>
            <a:r>
              <a:rPr lang="en-US" altLang="en-US" dirty="0"/>
              <a:t>Sustaining and improving the environmental quality and natural resource base on which agriculture depends.</a:t>
            </a:r>
          </a:p>
          <a:p>
            <a:pPr eaLnBrk="1" hangingPunct="1"/>
            <a:r>
              <a:rPr lang="en-US" altLang="en-US" dirty="0"/>
              <a:t>Enhancing the quality of life for farmers/ranchers, communities, and society as a whole.</a:t>
            </a:r>
          </a:p>
          <a:p>
            <a:pPr eaLnBrk="1" hangingPunct="1">
              <a:spcBef>
                <a:spcPct val="0"/>
              </a:spcBef>
            </a:pPr>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342B92-FA81-4F22-80A8-7C70EE6669A2}" type="slidenum">
              <a:rPr lang="en-US" smtClean="0"/>
              <a:pPr/>
              <a:t>7</a:t>
            </a:fld>
            <a:endParaRPr lang="en-US"/>
          </a:p>
        </p:txBody>
      </p:sp>
    </p:spTree>
    <p:extLst>
      <p:ext uri="{BB962C8B-B14F-4D97-AF65-F5344CB8AC3E}">
        <p14:creationId xmlns:p14="http://schemas.microsoft.com/office/powerpoint/2010/main" val="91715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Understanding and measuring social sustainability: </a:t>
            </a:r>
          </a:p>
          <a:p>
            <a:r>
              <a:rPr lang="en-US" dirty="0"/>
              <a:t>https://</a:t>
            </a:r>
            <a:r>
              <a:rPr lang="en-US" dirty="0" err="1"/>
              <a:t>www.sare.org</a:t>
            </a:r>
            <a:r>
              <a:rPr lang="en-US" dirty="0"/>
              <a:t>/resources/understanding-and-measuring-social-sustainability/</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517E81-204E-49B0-A3BF-86B5953FFCB4}" type="slidenum">
              <a:rPr lang="en-US" smtClean="0"/>
              <a:pPr/>
              <a:t>8</a:t>
            </a:fld>
            <a:endParaRPr lang="en-US"/>
          </a:p>
        </p:txBody>
      </p:sp>
    </p:spTree>
    <p:extLst>
      <p:ext uri="{BB962C8B-B14F-4D97-AF65-F5344CB8AC3E}">
        <p14:creationId xmlns:p14="http://schemas.microsoft.com/office/powerpoint/2010/main" val="56579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fld id="{5786BB24-0600-4CB5-8D80-A9C6F125342C}" type="slidenum">
              <a:rPr lang="en-US" sz="1200" smtClean="0">
                <a:latin typeface="Arial" pitchFamily="34" charset="0"/>
              </a:rPr>
              <a:pPr eaLnBrk="1" hangingPunct="1"/>
              <a:t>9</a:t>
            </a:fld>
            <a:endParaRPr lang="en-US" sz="1200">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Successful SARE grant projects involve farmers and ranchers, beyond identifying farmers/ranchers as the targeted recipients of the information. </a:t>
            </a:r>
          </a:p>
          <a:p>
            <a:pPr eaLnBrk="1" hangingPunct="1"/>
            <a:endParaRPr lang="en-US" altLang="en-US"/>
          </a:p>
          <a:p>
            <a:pPr eaLnBrk="1" hangingPunct="1"/>
            <a:r>
              <a:rPr lang="en-US" altLang="en-US"/>
              <a:t>If you are considering submitting a proposal to NCR-SARE, it is important to convey how farmers and ranchers are or will be involved in the project.</a:t>
            </a:r>
          </a:p>
          <a:p>
            <a:pPr eaLnBrk="1" hangingPunct="1"/>
            <a:endParaRPr lang="en-US" altLang="en-US"/>
          </a:p>
          <a:p>
            <a:pPr eaLnBrk="1" hangingPunct="1"/>
            <a:r>
              <a:rPr lang="en-US" altLang="en-US"/>
              <a:t>Farmers and ranchers themselves are invited to submit proposals to NCR-SARE’s Farmer Rancher grant program designated specifically for the purpose of conducting research on their own operations. </a:t>
            </a:r>
            <a:endParaRPr lang="en-US" dirty="0"/>
          </a:p>
        </p:txBody>
      </p:sp>
    </p:spTree>
    <p:extLst>
      <p:ext uri="{BB962C8B-B14F-4D97-AF65-F5344CB8AC3E}">
        <p14:creationId xmlns:p14="http://schemas.microsoft.com/office/powerpoint/2010/main" val="5918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6F81405-CC35-4241-B745-82E626ABFB0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DED460-F73B-4325-B12C-9C8B095D688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243423-8B6E-40B5-9774-5EB16AA5BF2C}"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custDataLst>
              <p:tags r:id="rId2"/>
            </p:custDataLst>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custDataLst>
              <p:tags r:id="rId4"/>
            </p:custDataLst>
          </p:nvPr>
        </p:nvSpPr>
        <p:spPr>
          <a:ln/>
        </p:spPr>
        <p:txBody>
          <a:bodyPr/>
          <a:lstStyle>
            <a:lvl1pPr>
              <a:defRPr/>
            </a:lvl1pPr>
          </a:lstStyle>
          <a:p>
            <a:pPr>
              <a:defRPr/>
            </a:pPr>
            <a:endParaRPr lang="en-US"/>
          </a:p>
        </p:txBody>
      </p:sp>
      <p:sp>
        <p:nvSpPr>
          <p:cNvPr id="6" name="Rectangle 9"/>
          <p:cNvSpPr>
            <a:spLocks noGrp="1" noChangeArrowheads="1"/>
          </p:cNvSpPr>
          <p:nvPr>
            <p:ph type="ftr" sz="quarter" idx="11"/>
            <p:custDataLst>
              <p:tags r:id="rId5"/>
            </p:custDataLst>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custDataLst>
              <p:tags r:id="rId6"/>
            </p:custDataLst>
          </p:nvPr>
        </p:nvSpPr>
        <p:spPr>
          <a:ln/>
        </p:spPr>
        <p:txBody>
          <a:bodyPr/>
          <a:lstStyle>
            <a:lvl1pPr>
              <a:defRPr/>
            </a:lvl1pPr>
          </a:lstStyle>
          <a:p>
            <a:pPr>
              <a:defRPr/>
            </a:pPr>
            <a:fld id="{F54D6429-61A7-4E38-B7EE-BE04DA7EA8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pPr>
              <a:defRPr/>
            </a:pPr>
            <a:endParaRPr lang="en-US"/>
          </a:p>
        </p:txBody>
      </p:sp>
      <p:sp>
        <p:nvSpPr>
          <p:cNvPr id="5" name="Footer Placeholder 4"/>
          <p:cNvSpPr>
            <a:spLocks noGrp="1"/>
          </p:cNvSpPr>
          <p:nvPr>
            <p:ph type="ftr" sz="quarter" idx="11"/>
            <p:custDataLst>
              <p:tags r:id="rId4"/>
            </p:custDataLst>
          </p:nvPr>
        </p:nvSpPr>
        <p:spPr/>
        <p:txBody>
          <a:bodyPr/>
          <a:lstStyle/>
          <a:p>
            <a:pPr>
              <a:defRPr/>
            </a:pPr>
            <a:endParaRPr lang="en-US"/>
          </a:p>
        </p:txBody>
      </p:sp>
      <p:sp>
        <p:nvSpPr>
          <p:cNvPr id="6" name="Slide Number Placeholder 5"/>
          <p:cNvSpPr>
            <a:spLocks noGrp="1"/>
          </p:cNvSpPr>
          <p:nvPr>
            <p:ph type="sldNum" sz="quarter" idx="12"/>
            <p:custDataLst>
              <p:tags r:id="rId5"/>
            </p:custDataLst>
          </p:nvPr>
        </p:nvSpPr>
        <p:spPr/>
        <p:txBody>
          <a:bodyPr/>
          <a:lstStyle/>
          <a:p>
            <a:pPr>
              <a:defRPr/>
            </a:pPr>
            <a:fld id="{36152AEC-AD70-4840-AF01-0EB7DE89589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4FD318-F28C-431C-A914-F0D6AB06D9D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pPr>
              <a:defRPr/>
            </a:pPr>
            <a:endParaRPr lang="en-US"/>
          </a:p>
        </p:txBody>
      </p:sp>
      <p:sp>
        <p:nvSpPr>
          <p:cNvPr id="6" name="Footer Placeholder 5"/>
          <p:cNvSpPr>
            <a:spLocks noGrp="1"/>
          </p:cNvSpPr>
          <p:nvPr>
            <p:ph type="ftr" sz="quarter" idx="11"/>
            <p:custDataLst>
              <p:tags r:id="rId5"/>
            </p:custDataLst>
          </p:nvPr>
        </p:nvSpPr>
        <p:spPr/>
        <p:txBody>
          <a:bodyPr/>
          <a:lstStyle/>
          <a:p>
            <a:pPr>
              <a:defRPr/>
            </a:pPr>
            <a:endParaRPr lang="en-US"/>
          </a:p>
        </p:txBody>
      </p:sp>
      <p:sp>
        <p:nvSpPr>
          <p:cNvPr id="7" name="Slide Number Placeholder 6"/>
          <p:cNvSpPr>
            <a:spLocks noGrp="1"/>
          </p:cNvSpPr>
          <p:nvPr>
            <p:ph type="sldNum" sz="quarter" idx="12"/>
            <p:custDataLst>
              <p:tags r:id="rId6"/>
            </p:custDataLst>
          </p:nvPr>
        </p:nvSpPr>
        <p:spPr/>
        <p:txBody>
          <a:bodyPr/>
          <a:lstStyle/>
          <a:p>
            <a:pPr>
              <a:defRPr/>
            </a:pPr>
            <a:fld id="{2E50C917-9DAD-4B92-AEB1-11711804BD9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F06F047-6FC9-47A7-8129-B587641A295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736CE42-563F-48DF-AD4C-CB167E010FA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pPr>
              <a:defRPr/>
            </a:pPr>
            <a:endParaRPr lang="en-US"/>
          </a:p>
        </p:txBody>
      </p:sp>
      <p:sp>
        <p:nvSpPr>
          <p:cNvPr id="3" name="Footer Placeholder 2"/>
          <p:cNvSpPr>
            <a:spLocks noGrp="1"/>
          </p:cNvSpPr>
          <p:nvPr>
            <p:ph type="ftr" sz="quarter" idx="11"/>
            <p:custDataLst>
              <p:tags r:id="rId2"/>
            </p:custDataLst>
          </p:nvPr>
        </p:nvSpPr>
        <p:spPr/>
        <p:txBody>
          <a:body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p>
            <a:pPr>
              <a:defRPr/>
            </a:pPr>
            <a:fld id="{EB2B90ED-EA39-455B-86B8-5C315EC3508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C076DA2-15C7-44A3-A228-53AC2E8EA00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E92351-3468-4433-BF33-9E17E37C41E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custDataLst>
              <p:tags r:id="rId15"/>
            </p:custDataLst>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6"/>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custDataLst>
              <p:tags r:id="rId17"/>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custDataLst>
              <p:tags r:id="rId18"/>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8ACE257-6E23-4736-86A8-BF7A1FA7BFF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9.xml"/><Relationship Id="rId7" Type="http://schemas.openxmlformats.org/officeDocument/2006/relationships/notesSlide" Target="../notesSlides/notesSlide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4.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86.xml"/><Relationship Id="rId7" Type="http://schemas.openxmlformats.org/officeDocument/2006/relationships/image" Target="../media/image17.jpe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6.jpeg"/><Relationship Id="rId5" Type="http://schemas.openxmlformats.org/officeDocument/2006/relationships/tags" Target="../tags/tag92.xml"/><Relationship Id="rId10" Type="http://schemas.openxmlformats.org/officeDocument/2006/relationships/image" Target="../media/image18.jpeg"/><Relationship Id="rId4" Type="http://schemas.openxmlformats.org/officeDocument/2006/relationships/tags" Target="../tags/tag9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19.jpg"/><Relationship Id="rId5" Type="http://schemas.openxmlformats.org/officeDocument/2006/relationships/tags" Target="../tags/tag99.xml"/><Relationship Id="rId10" Type="http://schemas.openxmlformats.org/officeDocument/2006/relationships/image" Target="../media/image6.jpeg"/><Relationship Id="rId4" Type="http://schemas.openxmlformats.org/officeDocument/2006/relationships/tags" Target="../tags/tag98.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02.xml"/><Relationship Id="rId4" Type="http://schemas.openxmlformats.org/officeDocument/2006/relationships/hyperlink" Target="https://tinyurl.com/NCRSAREreviewer" TargetMode="External"/></Relationships>
</file>

<file path=ppt/slides/_rels/slide14.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image" Target="../media/image21.jpeg"/><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notesSlide" Target="../notesSlides/notesSlide13.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slideLayout" Target="../slideLayouts/slideLayout7.xml"/><Relationship Id="rId5" Type="http://schemas.openxmlformats.org/officeDocument/2006/relationships/tags" Target="../tags/tag107.xml"/><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chart" Target="../charts/chart2.xml"/><Relationship Id="rId18" Type="http://schemas.openxmlformats.org/officeDocument/2006/relationships/image" Target="../media/image6.jpeg"/><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chart" Target="../charts/chart1.xml"/><Relationship Id="rId17" Type="http://schemas.openxmlformats.org/officeDocument/2006/relationships/chart" Target="../charts/chart6.xml"/><Relationship Id="rId2" Type="http://schemas.openxmlformats.org/officeDocument/2006/relationships/tags" Target="../tags/tag114.xml"/><Relationship Id="rId16" Type="http://schemas.openxmlformats.org/officeDocument/2006/relationships/chart" Target="../charts/chart5.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notesSlide" Target="../notesSlides/notesSlide15.xml"/><Relationship Id="rId5" Type="http://schemas.openxmlformats.org/officeDocument/2006/relationships/tags" Target="../tags/tag117.xml"/><Relationship Id="rId15" Type="http://schemas.openxmlformats.org/officeDocument/2006/relationships/chart" Target="../charts/chart4.xml"/><Relationship Id="rId10" Type="http://schemas.openxmlformats.org/officeDocument/2006/relationships/slideLayout" Target="../slideLayouts/slideLayout4.xml"/><Relationship Id="rId19" Type="http://schemas.openxmlformats.org/officeDocument/2006/relationships/chart" Target="../charts/chart7.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chart" Target="../charts/chart3.xml"/></Relationships>
</file>

<file path=ppt/slides/_rels/slide17.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chart" Target="../charts/chart10.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chart" Target="../charts/chart9.xml"/><Relationship Id="rId17" Type="http://schemas.openxmlformats.org/officeDocument/2006/relationships/image" Target="../media/image6.jpeg"/><Relationship Id="rId2" Type="http://schemas.openxmlformats.org/officeDocument/2006/relationships/tags" Target="../tags/tag123.xml"/><Relationship Id="rId16" Type="http://schemas.openxmlformats.org/officeDocument/2006/relationships/chart" Target="../charts/chart1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chart" Target="../charts/chart8.xml"/><Relationship Id="rId5" Type="http://schemas.openxmlformats.org/officeDocument/2006/relationships/tags" Target="../tags/tag126.xml"/><Relationship Id="rId15" Type="http://schemas.openxmlformats.org/officeDocument/2006/relationships/chart" Target="../charts/chart12.xml"/><Relationship Id="rId10" Type="http://schemas.openxmlformats.org/officeDocument/2006/relationships/notesSlide" Target="../notesSlides/notesSlide16.xml"/><Relationship Id="rId4" Type="http://schemas.openxmlformats.org/officeDocument/2006/relationships/tags" Target="../tags/tag125.xml"/><Relationship Id="rId9" Type="http://schemas.openxmlformats.org/officeDocument/2006/relationships/slideLayout" Target="../slideLayouts/slideLayout4.xml"/><Relationship Id="rId14" Type="http://schemas.openxmlformats.org/officeDocument/2006/relationships/chart" Target="../charts/chart11.xml"/></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32.xml"/><Relationship Id="rId7" Type="http://schemas.openxmlformats.org/officeDocument/2006/relationships/image" Target="../media/image23.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17.xml"/><Relationship Id="rId5" Type="http://schemas.openxmlformats.org/officeDocument/2006/relationships/slideLayout" Target="../slideLayouts/slideLayout12.xml"/><Relationship Id="rId4" Type="http://schemas.openxmlformats.org/officeDocument/2006/relationships/tags" Target="../tags/tag133.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136.xml"/><Relationship Id="rId7" Type="http://schemas.openxmlformats.org/officeDocument/2006/relationships/image" Target="../media/image24.jpe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137.xml"/></Relationships>
</file>

<file path=ppt/slides/_rels/slide2.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5.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4.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3.jpeg"/><Relationship Id="rId5" Type="http://schemas.openxmlformats.org/officeDocument/2006/relationships/tags" Target="../tags/tag36.xml"/><Relationship Id="rId10" Type="http://schemas.openxmlformats.org/officeDocument/2006/relationships/notesSlide" Target="../notesSlides/notesSlide2.xml"/><Relationship Id="rId4" Type="http://schemas.openxmlformats.org/officeDocument/2006/relationships/tags" Target="../tags/tag35.xml"/><Relationship Id="rId9"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40.xml"/><Relationship Id="rId7" Type="http://schemas.openxmlformats.org/officeDocument/2006/relationships/image" Target="../media/image26.jpe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41.xml"/></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44.xml"/><Relationship Id="rId7" Type="http://schemas.openxmlformats.org/officeDocument/2006/relationships/image" Target="../media/image27.jpe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45.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148.xml"/><Relationship Id="rId7" Type="http://schemas.openxmlformats.org/officeDocument/2006/relationships/image" Target="../media/image28.jpe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notesSlide" Target="../notesSlides/notesSlide21.xml"/><Relationship Id="rId5" Type="http://schemas.openxmlformats.org/officeDocument/2006/relationships/slideLayout" Target="../slideLayouts/slideLayout4.xml"/><Relationship Id="rId4" Type="http://schemas.openxmlformats.org/officeDocument/2006/relationships/tags" Target="../tags/tag149.xml"/></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52.xml"/><Relationship Id="rId7" Type="http://schemas.openxmlformats.org/officeDocument/2006/relationships/image" Target="../media/image30.jpe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22.xml"/><Relationship Id="rId5" Type="http://schemas.openxmlformats.org/officeDocument/2006/relationships/slideLayout" Target="../slideLayouts/slideLayout4.xml"/><Relationship Id="rId4" Type="http://schemas.openxmlformats.org/officeDocument/2006/relationships/tags" Target="../tags/tag153.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image" Target="../media/image6.jpe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image" Target="../media/image31.jpeg"/><Relationship Id="rId5" Type="http://schemas.openxmlformats.org/officeDocument/2006/relationships/tags" Target="../tags/tag158.xml"/><Relationship Id="rId10" Type="http://schemas.openxmlformats.org/officeDocument/2006/relationships/image" Target="../media/image29.jpeg"/><Relationship Id="rId4" Type="http://schemas.openxmlformats.org/officeDocument/2006/relationships/tags" Target="../tags/tag157.xml"/><Relationship Id="rId9"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63.xml"/><Relationship Id="rId7" Type="http://schemas.openxmlformats.org/officeDocument/2006/relationships/image" Target="../media/image32.jpe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notesSlide" Target="../notesSlides/notesSlide24.xml"/><Relationship Id="rId5" Type="http://schemas.openxmlformats.org/officeDocument/2006/relationships/slideLayout" Target="../slideLayouts/slideLayout4.xml"/><Relationship Id="rId4" Type="http://schemas.openxmlformats.org/officeDocument/2006/relationships/tags" Target="../tags/tag164.xml"/><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tags" Target="../tags/tag42.xml"/><Relationship Id="rId7" Type="http://schemas.openxmlformats.org/officeDocument/2006/relationships/image" Target="../media/image6.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4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46.xml"/><Relationship Id="rId7"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10" Type="http://schemas.openxmlformats.org/officeDocument/2006/relationships/image" Target="../media/image3.jpeg"/><Relationship Id="rId4" Type="http://schemas.openxmlformats.org/officeDocument/2006/relationships/tags" Target="../tags/tag47.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52.xml"/><Relationship Id="rId7" Type="http://schemas.openxmlformats.org/officeDocument/2006/relationships/slideLayout" Target="../slideLayouts/slideLayout7.xml"/><Relationship Id="rId12" Type="http://schemas.openxmlformats.org/officeDocument/2006/relationships/image" Target="../media/image12.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11.jpeg"/><Relationship Id="rId5" Type="http://schemas.openxmlformats.org/officeDocument/2006/relationships/tags" Target="../tags/tag54.xml"/><Relationship Id="rId10" Type="http://schemas.openxmlformats.org/officeDocument/2006/relationships/image" Target="../media/image10.jpeg"/><Relationship Id="rId4" Type="http://schemas.openxmlformats.org/officeDocument/2006/relationships/tags" Target="../tags/tag53.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58.xml"/><Relationship Id="rId7" Type="http://schemas.openxmlformats.org/officeDocument/2006/relationships/notesSlide" Target="../notesSlides/notesSlide6.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image" Target="../media/image6.jpeg"/><Relationship Id="rId2" Type="http://schemas.openxmlformats.org/officeDocument/2006/relationships/tags" Target="../tags/tag62.xml"/><Relationship Id="rId16" Type="http://schemas.openxmlformats.org/officeDocument/2006/relationships/image" Target="../media/image14.jpe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notesSlide" Target="../notesSlides/notesSlide7.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6.jpe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5.tmp"/><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image" Target="../media/image6.jpeg"/><Relationship Id="rId5" Type="http://schemas.openxmlformats.org/officeDocument/2006/relationships/tags" Target="../tags/tag81.xml"/><Relationship Id="rId10" Type="http://schemas.openxmlformats.org/officeDocument/2006/relationships/image" Target="../media/image16.jpeg"/><Relationship Id="rId4" Type="http://schemas.openxmlformats.org/officeDocument/2006/relationships/tags" Target="../tags/tag80.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257800" y="274638"/>
            <a:ext cx="3429000" cy="1020762"/>
          </a:xfrm>
        </p:spPr>
        <p:txBody>
          <a:bodyPr/>
          <a:lstStyle/>
          <a:p>
            <a:r>
              <a:rPr lang="en-US" dirty="0">
                <a:solidFill>
                  <a:schemeClr val="bg1"/>
                </a:solidFill>
              </a:rPr>
              <a:t>Introduction</a:t>
            </a:r>
          </a:p>
        </p:txBody>
      </p:sp>
      <p:sp>
        <p:nvSpPr>
          <p:cNvPr id="3075" name="Rectangle 8"/>
          <p:cNvSpPr>
            <a:spLocks noGrp="1" noChangeArrowheads="1"/>
          </p:cNvSpPr>
          <p:nvPr>
            <p:ph sz="half" idx="1"/>
            <p:custDataLst>
              <p:tags r:id="rId3"/>
            </p:custDataLst>
          </p:nvPr>
        </p:nvSpPr>
        <p:spPr>
          <a:xfrm>
            <a:off x="457200" y="1600200"/>
            <a:ext cx="4038600" cy="4525963"/>
          </a:xfrm>
        </p:spPr>
        <p:txBody>
          <a:bodyPr/>
          <a:lstStyle/>
          <a:p>
            <a:pPr eaLnBrk="1" hangingPunct="1">
              <a:buFont typeface="Wingdings" pitchFamily="2" charset="2"/>
              <a:buNone/>
            </a:pPr>
            <a:r>
              <a:rPr lang="en-US" dirty="0"/>
              <a:t>   </a:t>
            </a:r>
          </a:p>
          <a:p>
            <a:pPr eaLnBrk="1" hangingPunct="1">
              <a:buFont typeface="Wingdings" pitchFamily="2" charset="2"/>
              <a:buNone/>
            </a:pPr>
            <a:endParaRPr lang="en-US" dirty="0"/>
          </a:p>
          <a:p>
            <a:pPr eaLnBrk="1" hangingPunct="1"/>
            <a:endParaRPr lang="en-US" dirty="0"/>
          </a:p>
        </p:txBody>
      </p:sp>
      <p:pic>
        <p:nvPicPr>
          <p:cNvPr id="3077" name="Picture 6" descr="SARE_NorthCentral_RGB"/>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536" y="990600"/>
            <a:ext cx="3124200" cy="2820988"/>
          </a:xfrm>
          <a:prstGeom prst="rect">
            <a:avLst/>
          </a:prstGeom>
          <a:noFill/>
          <a:ln w="9525">
            <a:noFill/>
            <a:miter lim="800000"/>
            <a:headEnd/>
            <a:tailEnd/>
          </a:ln>
        </p:spPr>
      </p:pic>
      <p:sp>
        <p:nvSpPr>
          <p:cNvPr id="8" name="TextBox 7"/>
          <p:cNvSpPr txBox="1"/>
          <p:nvPr>
            <p:custDataLst>
              <p:tags r:id="rId4"/>
            </p:custDataLst>
          </p:nvPr>
        </p:nvSpPr>
        <p:spPr>
          <a:xfrm>
            <a:off x="685800" y="4191000"/>
            <a:ext cx="3352800" cy="1785104"/>
          </a:xfrm>
          <a:prstGeom prst="rect">
            <a:avLst/>
          </a:prstGeom>
          <a:noFill/>
        </p:spPr>
        <p:txBody>
          <a:bodyPr wrap="square" rtlCol="0">
            <a:spAutoFit/>
          </a:bodyPr>
          <a:lstStyle/>
          <a:p>
            <a:pPr algn="ctr"/>
            <a:r>
              <a:rPr lang="en-US" sz="2200" dirty="0">
                <a:solidFill>
                  <a:srgbClr val="4A7834"/>
                </a:solidFill>
                <a:latin typeface="Trebuchet MS" panose="020B0603020202020204" pitchFamily="34" charset="0"/>
              </a:rPr>
              <a:t>NCR-SARE offices:</a:t>
            </a:r>
          </a:p>
          <a:p>
            <a:pPr algn="ctr"/>
            <a:endParaRPr lang="en-US" sz="800" dirty="0">
              <a:solidFill>
                <a:srgbClr val="4A7834"/>
              </a:solidFill>
              <a:latin typeface="Trebuchet MS" panose="020B0603020202020204" pitchFamily="34" charset="0"/>
            </a:endParaRPr>
          </a:p>
          <a:p>
            <a:pPr algn="ctr"/>
            <a:r>
              <a:rPr lang="en-US" sz="2000" dirty="0">
                <a:solidFill>
                  <a:srgbClr val="4A7834"/>
                </a:solidFill>
                <a:latin typeface="Trebuchet MS" panose="020B0603020202020204" pitchFamily="34" charset="0"/>
              </a:rPr>
              <a:t>University of Minnesota</a:t>
            </a:r>
          </a:p>
          <a:p>
            <a:pPr algn="ctr"/>
            <a:r>
              <a:rPr lang="en-US" sz="2000" dirty="0">
                <a:solidFill>
                  <a:srgbClr val="4A7834"/>
                </a:solidFill>
                <a:latin typeface="Trebuchet MS" panose="020B0603020202020204" pitchFamily="34" charset="0"/>
              </a:rPr>
              <a:t>University of Missouri</a:t>
            </a:r>
          </a:p>
          <a:p>
            <a:pPr algn="ctr"/>
            <a:r>
              <a:rPr lang="en-US" sz="2000" dirty="0">
                <a:solidFill>
                  <a:srgbClr val="4A7834"/>
                </a:solidFill>
                <a:latin typeface="Trebuchet MS" panose="020B0603020202020204" pitchFamily="34" charset="0"/>
              </a:rPr>
              <a:t>Lincoln University in Missouri</a:t>
            </a:r>
          </a:p>
        </p:txBody>
      </p:sp>
      <p:pic>
        <p:nvPicPr>
          <p:cNvPr id="9" name="Picture 8"/>
          <p:cNvPicPr>
            <a:picLocks noChangeAspect="1"/>
          </p:cNvPicPr>
          <p:nvPr/>
        </p:nvPicPr>
        <p:blipFill rotWithShape="1">
          <a:blip r:embed="rId9" cstate="screen">
            <a:extLst>
              <a:ext uri="{28A0092B-C50C-407E-A947-70E740481C1C}">
                <a14:useLocalDpi xmlns:a14="http://schemas.microsoft.com/office/drawing/2010/main"/>
              </a:ext>
            </a:extLst>
          </a:blip>
          <a:srcRect b="-399"/>
          <a:stretch/>
        </p:blipFill>
        <p:spPr>
          <a:xfrm>
            <a:off x="4447032" y="0"/>
            <a:ext cx="4696968" cy="6858000"/>
          </a:xfrm>
          <a:prstGeom prst="rect">
            <a:avLst/>
          </a:prstGeom>
        </p:spPr>
      </p:pic>
      <p:sp>
        <p:nvSpPr>
          <p:cNvPr id="6" name="TextBox 5"/>
          <p:cNvSpPr txBox="1"/>
          <p:nvPr>
            <p:custDataLst>
              <p:tags r:id="rId5"/>
            </p:custDataLst>
          </p:nvPr>
        </p:nvSpPr>
        <p:spPr>
          <a:xfrm>
            <a:off x="4419600" y="6453449"/>
            <a:ext cx="1676400" cy="230832"/>
          </a:xfrm>
          <a:prstGeom prst="rect">
            <a:avLst/>
          </a:prstGeom>
          <a:noFill/>
        </p:spPr>
        <p:txBody>
          <a:bodyPr wrap="square" rtlCol="0">
            <a:spAutoFit/>
          </a:bodyPr>
          <a:lstStyle/>
          <a:p>
            <a:r>
              <a:rPr lang="en-US" sz="900" dirty="0">
                <a:solidFill>
                  <a:schemeClr val="bg1"/>
                </a:solidFill>
              </a:rPr>
              <a:t>Photo credit: Marisol </a:t>
            </a:r>
            <a:r>
              <a:rPr lang="en-US" sz="900" dirty="0" err="1">
                <a:solidFill>
                  <a:schemeClr val="bg1"/>
                </a:solidFill>
              </a:rPr>
              <a:t>Berti</a:t>
            </a:r>
            <a:endParaRPr lang="en-US" sz="900" dirty="0">
              <a:solidFill>
                <a:schemeClr val="bg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8"/>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572001" y="-2948"/>
            <a:ext cx="4572000" cy="686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15"/>
          <p:cNvSpPr txBox="1">
            <a:spLocks noChangeArrowheads="1"/>
          </p:cNvSpPr>
          <p:nvPr>
            <p:custDataLst>
              <p:tags r:id="rId2"/>
            </p:custDataLst>
          </p:nvPr>
        </p:nvSpPr>
        <p:spPr bwMode="auto">
          <a:xfrm>
            <a:off x="4457700" y="6298825"/>
            <a:ext cx="1828800" cy="24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r" eaLnBrk="1" hangingPunct="1">
              <a:lnSpc>
                <a:spcPct val="120000"/>
              </a:lnSpc>
              <a:spcBef>
                <a:spcPct val="50000"/>
              </a:spcBef>
            </a:pPr>
            <a:r>
              <a:rPr lang="en-US" sz="900" dirty="0">
                <a:solidFill>
                  <a:schemeClr val="bg1"/>
                </a:solidFill>
                <a:latin typeface="Trebuchet MS" pitchFamily="34" charset="0"/>
              </a:rPr>
              <a:t>Photo credit: Edwin </a:t>
            </a:r>
            <a:r>
              <a:rPr lang="en-US" sz="900" dirty="0" err="1">
                <a:solidFill>
                  <a:schemeClr val="bg1"/>
                </a:solidFill>
                <a:latin typeface="Trebuchet MS" pitchFamily="34" charset="0"/>
              </a:rPr>
              <a:t>Remsberg</a:t>
            </a:r>
            <a:endParaRPr lang="en-US" sz="900" dirty="0">
              <a:solidFill>
                <a:schemeClr val="bg1"/>
              </a:solidFill>
              <a:latin typeface="Trebuchet MS" pitchFamily="34" charset="0"/>
            </a:endParaRPr>
          </a:p>
        </p:txBody>
      </p:sp>
      <p:sp>
        <p:nvSpPr>
          <p:cNvPr id="24582" name="Text Box 17"/>
          <p:cNvSpPr txBox="1">
            <a:spLocks noChangeArrowheads="1"/>
          </p:cNvSpPr>
          <p:nvPr>
            <p:custDataLst>
              <p:tags r:id="rId3"/>
            </p:custDataLst>
          </p:nvPr>
        </p:nvSpPr>
        <p:spPr bwMode="auto">
          <a:xfrm>
            <a:off x="5443" y="0"/>
            <a:ext cx="4572000" cy="1384995"/>
          </a:xfrm>
          <a:prstGeom prst="rect">
            <a:avLst/>
          </a:prstGeom>
          <a:solidFill>
            <a:srgbClr val="B85808"/>
          </a:solidFill>
          <a:ln>
            <a:noFill/>
          </a:ln>
        </p:spPr>
        <p:txBody>
          <a:bodyPr wrap="square" anchor="ct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r>
              <a:rPr lang="en-US" sz="4200" b="1" dirty="0">
                <a:solidFill>
                  <a:schemeClr val="bg1"/>
                </a:solidFill>
              </a:rPr>
              <a:t>The SARE Portfolio</a:t>
            </a:r>
          </a:p>
        </p:txBody>
      </p:sp>
      <p:pic>
        <p:nvPicPr>
          <p:cNvPr id="7" name="Picture 5" descr="SARE_NorthCentral_CMY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96200" y="5638800"/>
            <a:ext cx="1149858" cy="1037844"/>
          </a:xfrm>
          <a:prstGeom prst="rect">
            <a:avLst/>
          </a:prstGeom>
          <a:noFill/>
          <a:ln w="57150">
            <a:solidFill>
              <a:schemeClr val="bg1"/>
            </a:solidFill>
            <a:miter lim="800000"/>
            <a:headEnd/>
            <a:tailEnd/>
          </a:ln>
        </p:spPr>
      </p:pic>
      <p:sp>
        <p:nvSpPr>
          <p:cNvPr id="8" name="Text Box 13"/>
          <p:cNvSpPr txBox="1">
            <a:spLocks noChangeArrowheads="1"/>
          </p:cNvSpPr>
          <p:nvPr>
            <p:custDataLst>
              <p:tags r:id="rId4"/>
            </p:custDataLst>
          </p:nvPr>
        </p:nvSpPr>
        <p:spPr bwMode="auto">
          <a:xfrm>
            <a:off x="141515" y="1603854"/>
            <a:ext cx="4566557" cy="481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461963" indent="-287338" eaLnBrk="1" hangingPunct="1">
              <a:spcBef>
                <a:spcPct val="80000"/>
              </a:spcBef>
              <a:buFontTx/>
              <a:buChar char="•"/>
              <a:defRPr sz="2000">
                <a:solidFill>
                  <a:srgbClr val="CC3300"/>
                </a:solidFill>
                <a:latin typeface="Trebuchet MS" panose="020B0603020202020204" pitchFamily="34" charset="0"/>
                <a:ea typeface="MS PGothic" pitchFamily="34" charset="-128"/>
              </a:defRPr>
            </a:lvl1pPr>
            <a:lvl2pPr marL="742950" indent="-285750" eaLnBrk="0" hangingPunct="0">
              <a:defRPr sz="2000">
                <a:latin typeface="Georgia" pitchFamily="18" charset="0"/>
                <a:ea typeface="MS PGothic" pitchFamily="34" charset="-128"/>
              </a:defRPr>
            </a:lvl2pPr>
            <a:lvl3pPr marL="1143000" indent="-228600" eaLnBrk="0" hangingPunct="0">
              <a:defRPr sz="2000">
                <a:latin typeface="Georgia" pitchFamily="18" charset="0"/>
                <a:ea typeface="MS PGothic" pitchFamily="34" charset="-128"/>
              </a:defRPr>
            </a:lvl3pPr>
            <a:lvl4pPr marL="1600200" indent="-228600" eaLnBrk="0" hangingPunct="0">
              <a:defRPr sz="2000">
                <a:latin typeface="Georgia" pitchFamily="18" charset="0"/>
                <a:ea typeface="MS PGothic" pitchFamily="34" charset="-128"/>
              </a:defRPr>
            </a:lvl4pPr>
            <a:lvl5pPr marL="2057400" indent="-228600" eaLnBrk="0" hangingPunct="0">
              <a:defRPr sz="2000">
                <a:latin typeface="Georgia" pitchFamily="18" charset="0"/>
                <a:ea typeface="MS PGothic" pitchFamily="34" charset="-128"/>
              </a:defRPr>
            </a:lvl5pPr>
            <a:lvl6pPr marL="2514600" indent="-228600" eaLnBrk="0" fontAlgn="base" hangingPunct="0">
              <a:spcBef>
                <a:spcPct val="0"/>
              </a:spcBef>
              <a:spcAft>
                <a:spcPct val="0"/>
              </a:spcAft>
              <a:defRPr sz="2000">
                <a:latin typeface="Georgia" pitchFamily="18" charset="0"/>
                <a:ea typeface="MS PGothic" pitchFamily="34" charset="-128"/>
              </a:defRPr>
            </a:lvl6pPr>
            <a:lvl7pPr marL="2971800" indent="-228600" eaLnBrk="0" fontAlgn="base" hangingPunct="0">
              <a:spcBef>
                <a:spcPct val="0"/>
              </a:spcBef>
              <a:spcAft>
                <a:spcPct val="0"/>
              </a:spcAft>
              <a:defRPr sz="2000">
                <a:latin typeface="Georgia" pitchFamily="18" charset="0"/>
                <a:ea typeface="MS PGothic" pitchFamily="34" charset="-128"/>
              </a:defRPr>
            </a:lvl7pPr>
            <a:lvl8pPr marL="3429000" indent="-228600" eaLnBrk="0" fontAlgn="base" hangingPunct="0">
              <a:spcBef>
                <a:spcPct val="0"/>
              </a:spcBef>
              <a:spcAft>
                <a:spcPct val="0"/>
              </a:spcAft>
              <a:defRPr sz="2000">
                <a:latin typeface="Georgia" pitchFamily="18" charset="0"/>
                <a:ea typeface="MS PGothic" pitchFamily="34" charset="-128"/>
              </a:defRPr>
            </a:lvl8pPr>
            <a:lvl9pPr marL="3886200" indent="-228600" eaLnBrk="0" fontAlgn="base" hangingPunct="0">
              <a:spcBef>
                <a:spcPct val="0"/>
              </a:spcBef>
              <a:spcAft>
                <a:spcPct val="0"/>
              </a:spcAft>
              <a:defRPr sz="2000">
                <a:latin typeface="Georgia" pitchFamily="18" charset="0"/>
                <a:ea typeface="MS PGothic" pitchFamily="34" charset="-128"/>
              </a:defRPr>
            </a:lvl9pPr>
          </a:lstStyle>
          <a:p>
            <a:pPr>
              <a:spcBef>
                <a:spcPts val="600"/>
              </a:spcBef>
            </a:pPr>
            <a:r>
              <a:rPr lang="en-US" altLang="en-US" sz="1800" dirty="0"/>
              <a:t>Sustainable pest and weed management</a:t>
            </a:r>
          </a:p>
          <a:p>
            <a:pPr>
              <a:spcBef>
                <a:spcPts val="600"/>
              </a:spcBef>
            </a:pPr>
            <a:r>
              <a:rPr lang="en-US" altLang="en-US" sz="1800" dirty="0"/>
              <a:t>Marketing and local food systems</a:t>
            </a:r>
          </a:p>
          <a:p>
            <a:pPr>
              <a:spcBef>
                <a:spcPts val="600"/>
              </a:spcBef>
            </a:pPr>
            <a:r>
              <a:rPr lang="en-US" altLang="en-US" sz="1800" dirty="0"/>
              <a:t>Water quality and nutrient management</a:t>
            </a:r>
          </a:p>
          <a:p>
            <a:pPr>
              <a:spcBef>
                <a:spcPts val="600"/>
              </a:spcBef>
            </a:pPr>
            <a:r>
              <a:rPr lang="en-US" altLang="en-US" sz="1800" dirty="0"/>
              <a:t>Systems research</a:t>
            </a:r>
          </a:p>
          <a:p>
            <a:pPr>
              <a:spcBef>
                <a:spcPts val="600"/>
              </a:spcBef>
            </a:pPr>
            <a:r>
              <a:rPr lang="en-US" altLang="en-US" sz="1800" dirty="0"/>
              <a:t>High tunnels and season extension</a:t>
            </a:r>
          </a:p>
          <a:p>
            <a:pPr>
              <a:spcBef>
                <a:spcPts val="600"/>
              </a:spcBef>
            </a:pPr>
            <a:r>
              <a:rPr lang="en-US" altLang="en-US" sz="1800" dirty="0"/>
              <a:t>Crop diversification</a:t>
            </a:r>
          </a:p>
          <a:p>
            <a:pPr>
              <a:spcBef>
                <a:spcPts val="600"/>
              </a:spcBef>
            </a:pPr>
            <a:r>
              <a:rPr lang="en-US" altLang="en-US" sz="1800" dirty="0"/>
              <a:t>Cover crops and soil health</a:t>
            </a:r>
          </a:p>
          <a:p>
            <a:pPr>
              <a:spcBef>
                <a:spcPts val="600"/>
              </a:spcBef>
            </a:pPr>
            <a:r>
              <a:rPr lang="en-US" altLang="en-US" sz="1800" dirty="0"/>
              <a:t>Small ruminants/poultry/cattle</a:t>
            </a:r>
          </a:p>
          <a:p>
            <a:pPr>
              <a:spcBef>
                <a:spcPts val="600"/>
              </a:spcBef>
            </a:pPr>
            <a:r>
              <a:rPr lang="en-US" altLang="en-US" sz="1800" dirty="0"/>
              <a:t>Pastured livestock/grazing systems</a:t>
            </a:r>
          </a:p>
          <a:p>
            <a:pPr>
              <a:spcBef>
                <a:spcPts val="600"/>
              </a:spcBef>
            </a:pPr>
            <a:r>
              <a:rPr lang="en-US" altLang="en-US" sz="1800" dirty="0"/>
              <a:t>Pollinators and biodiversity</a:t>
            </a:r>
          </a:p>
          <a:p>
            <a:pPr>
              <a:spcBef>
                <a:spcPts val="600"/>
              </a:spcBef>
            </a:pPr>
            <a:r>
              <a:rPr lang="en-US" altLang="en-US" sz="1800" dirty="0"/>
              <a:t>Urban agriculture</a:t>
            </a:r>
          </a:p>
          <a:p>
            <a:pPr>
              <a:spcBef>
                <a:spcPts val="600"/>
              </a:spcBef>
            </a:pPr>
            <a:r>
              <a:rPr lang="en-US" altLang="en-US" sz="1800" dirty="0"/>
              <a:t>…and much more</a:t>
            </a:r>
          </a:p>
        </p:txBody>
      </p:sp>
    </p:spTree>
    <p:custDataLst>
      <p:tags r:id="rId1"/>
    </p:custDataLst>
    <p:extLst>
      <p:ext uri="{BB962C8B-B14F-4D97-AF65-F5344CB8AC3E}">
        <p14:creationId xmlns:p14="http://schemas.microsoft.com/office/powerpoint/2010/main" val="131636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custDataLst>
              <p:tags r:id="rId2"/>
            </p:custDataLst>
          </p:nvPr>
        </p:nvSpPr>
        <p:spPr>
          <a:xfrm>
            <a:off x="5410200" y="274638"/>
            <a:ext cx="3124200" cy="1123513"/>
          </a:xfrm>
        </p:spPr>
        <p:txBody>
          <a:bodyPr>
            <a:normAutofit fontScale="90000"/>
          </a:bodyPr>
          <a:lstStyle/>
          <a:p>
            <a:r>
              <a:rPr lang="en-US" dirty="0"/>
              <a:t>Supporting Tomorrow’s Experts</a:t>
            </a:r>
          </a:p>
        </p:txBody>
      </p:sp>
      <p:pic>
        <p:nvPicPr>
          <p:cNvPr id="2" name="Picture 1"/>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572000" y="-1"/>
            <a:ext cx="4572000" cy="6858001"/>
          </a:xfrm>
          <a:prstGeom prst="rect">
            <a:avLst/>
          </a:prstGeom>
        </p:spPr>
      </p:pic>
      <p:sp>
        <p:nvSpPr>
          <p:cNvPr id="26626" name="Rectangle 19"/>
          <p:cNvSpPr>
            <a:spLocks noChangeArrowheads="1"/>
          </p:cNvSpPr>
          <p:nvPr>
            <p:custDataLst>
              <p:tags r:id="rId3"/>
            </p:custDataLst>
          </p:nvPr>
        </p:nvSpPr>
        <p:spPr bwMode="auto">
          <a:xfrm>
            <a:off x="0" y="-1"/>
            <a:ext cx="4572000" cy="1631216"/>
          </a:xfrm>
          <a:prstGeom prst="rect">
            <a:avLst/>
          </a:prstGeom>
          <a:solidFill>
            <a:srgbClr val="005A9E"/>
          </a:solidFill>
          <a:ln>
            <a:noFill/>
          </a:ln>
        </p:spPr>
        <p:txBody>
          <a:bodyPr wrap="none" anchor="ctr"/>
          <a:lstStyle/>
          <a:p>
            <a:pPr algn="r">
              <a:lnSpc>
                <a:spcPct val="150000"/>
              </a:lnSpc>
            </a:pPr>
            <a:endParaRPr lang="en-US"/>
          </a:p>
        </p:txBody>
      </p:sp>
      <p:sp>
        <p:nvSpPr>
          <p:cNvPr id="26627" name="Text Box 2"/>
          <p:cNvSpPr txBox="1">
            <a:spLocks noChangeArrowheads="1"/>
          </p:cNvSpPr>
          <p:nvPr>
            <p:custDataLst>
              <p:tags r:id="rId4"/>
            </p:custDataLst>
          </p:nvPr>
        </p:nvSpPr>
        <p:spPr bwMode="auto">
          <a:xfrm>
            <a:off x="152400" y="1859403"/>
            <a:ext cx="4419599" cy="477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lnSpc>
                <a:spcPct val="150000"/>
              </a:lnSpc>
              <a:spcBef>
                <a:spcPct val="85000"/>
              </a:spcBef>
            </a:pPr>
            <a:r>
              <a:rPr lang="en-US" sz="2400" dirty="0">
                <a:solidFill>
                  <a:srgbClr val="005A9E"/>
                </a:solidFill>
                <a:latin typeface="Trebuchet MS" panose="020B0603020202020204" pitchFamily="34" charset="0"/>
              </a:rPr>
              <a:t>SARE grantees have found wide-ranging outcomes that can help producers sustain their operations, communities, and the environment.</a:t>
            </a:r>
          </a:p>
          <a:p>
            <a:pPr algn="ctr" eaLnBrk="1" hangingPunct="1">
              <a:lnSpc>
                <a:spcPct val="150000"/>
              </a:lnSpc>
              <a:spcBef>
                <a:spcPct val="85000"/>
              </a:spcBef>
            </a:pPr>
            <a:r>
              <a:rPr lang="en-US" sz="2400" dirty="0">
                <a:solidFill>
                  <a:srgbClr val="005A9E"/>
                </a:solidFill>
                <a:latin typeface="Trebuchet MS" panose="020B0603020202020204" pitchFamily="34" charset="0"/>
              </a:rPr>
              <a:t>Visit the projects website:</a:t>
            </a:r>
            <a:br>
              <a:rPr lang="en-US" sz="2400" dirty="0">
                <a:solidFill>
                  <a:srgbClr val="005A9E"/>
                </a:solidFill>
                <a:latin typeface="Trebuchet MS" panose="020B0603020202020204" pitchFamily="34" charset="0"/>
              </a:rPr>
            </a:br>
            <a:r>
              <a:rPr lang="en-US" sz="2400" dirty="0">
                <a:solidFill>
                  <a:srgbClr val="005A9E"/>
                </a:solidFill>
                <a:latin typeface="Trebuchet MS" panose="020B0603020202020204" pitchFamily="34" charset="0"/>
              </a:rPr>
              <a:t>https://</a:t>
            </a:r>
            <a:r>
              <a:rPr lang="en-US" sz="2400" dirty="0" err="1">
                <a:solidFill>
                  <a:srgbClr val="005A9E"/>
                </a:solidFill>
                <a:latin typeface="Trebuchet MS" panose="020B0603020202020204" pitchFamily="34" charset="0"/>
              </a:rPr>
              <a:t>projects.sare.org</a:t>
            </a:r>
            <a:r>
              <a:rPr lang="en-US" sz="2400" dirty="0">
                <a:solidFill>
                  <a:srgbClr val="005A9E"/>
                </a:solidFill>
                <a:latin typeface="Trebuchet MS" panose="020B0603020202020204" pitchFamily="34" charset="0"/>
              </a:rPr>
              <a:t>/</a:t>
            </a:r>
          </a:p>
        </p:txBody>
      </p:sp>
      <p:sp>
        <p:nvSpPr>
          <p:cNvPr id="26628" name="Line 3"/>
          <p:cNvSpPr>
            <a:spLocks noChangeShapeType="1"/>
          </p:cNvSpPr>
          <p:nvPr>
            <p:custDataLst>
              <p:tags r:id="rId5"/>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endParaRPr lang="en-US"/>
          </a:p>
        </p:txBody>
      </p:sp>
      <p:sp>
        <p:nvSpPr>
          <p:cNvPr id="26631" name="Text Box 6"/>
          <p:cNvSpPr txBox="1">
            <a:spLocks noChangeArrowheads="1"/>
          </p:cNvSpPr>
          <p:nvPr>
            <p:custDataLst>
              <p:tags r:id="rId6"/>
            </p:custDataLst>
          </p:nvPr>
        </p:nvSpPr>
        <p:spPr bwMode="auto">
          <a:xfrm>
            <a:off x="152400" y="255362"/>
            <a:ext cx="426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r>
              <a:rPr lang="en-US" sz="3600" b="1" dirty="0">
                <a:solidFill>
                  <a:schemeClr val="bg1"/>
                </a:solidFill>
              </a:rPr>
              <a:t>SARE Projects Database</a:t>
            </a:r>
            <a:endParaRPr lang="en-US" sz="2800" b="1" dirty="0">
              <a:solidFill>
                <a:schemeClr val="bg1"/>
              </a:solidFill>
            </a:endParaRPr>
          </a:p>
        </p:txBody>
      </p:sp>
      <p:sp>
        <p:nvSpPr>
          <p:cNvPr id="8" name="Text Box 20"/>
          <p:cNvSpPr txBox="1">
            <a:spLocks noChangeArrowheads="1"/>
          </p:cNvSpPr>
          <p:nvPr>
            <p:custDataLst>
              <p:tags r:id="rId7"/>
            </p:custDataLst>
          </p:nvPr>
        </p:nvSpPr>
        <p:spPr bwMode="auto">
          <a:xfrm>
            <a:off x="4805678" y="6449979"/>
            <a:ext cx="1828800" cy="22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lnSpc>
                <a:spcPct val="120000"/>
              </a:lnSpc>
              <a:spcBef>
                <a:spcPct val="50000"/>
              </a:spcBef>
            </a:pPr>
            <a:r>
              <a:rPr lang="en-US" sz="800" dirty="0">
                <a:solidFill>
                  <a:schemeClr val="bg1"/>
                </a:solidFill>
                <a:latin typeface="Trebuchet MS" pitchFamily="34" charset="0"/>
              </a:rPr>
              <a:t>Photo credit: Edwin </a:t>
            </a:r>
            <a:r>
              <a:rPr lang="en-US" sz="800" dirty="0" err="1">
                <a:solidFill>
                  <a:schemeClr val="bg1"/>
                </a:solidFill>
                <a:latin typeface="Trebuchet MS" pitchFamily="34" charset="0"/>
              </a:rPr>
              <a:t>Remsberg</a:t>
            </a:r>
            <a:endParaRPr lang="en-US" sz="800" dirty="0">
              <a:solidFill>
                <a:schemeClr val="bg1"/>
              </a:solidFill>
              <a:latin typeface="Trebuchet MS" pitchFamily="34" charset="0"/>
            </a:endParaRPr>
          </a:p>
        </p:txBody>
      </p:sp>
      <p:pic>
        <p:nvPicPr>
          <p:cNvPr id="9" name="Picture 5" descr="SARE_NorthCentral_CMYK"/>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96200" y="5638800"/>
            <a:ext cx="1149858" cy="1037844"/>
          </a:xfrm>
          <a:prstGeom prst="rect">
            <a:avLst/>
          </a:prstGeom>
          <a:noFill/>
          <a:ln w="57150">
            <a:solidFill>
              <a:schemeClr val="bg1"/>
            </a:solidFill>
            <a:miter lim="800000"/>
            <a:headEnd/>
            <a:tailEnd/>
          </a:ln>
        </p:spPr>
      </p:pic>
    </p:spTree>
    <p:custDataLst>
      <p:tags r:id="rId1"/>
    </p:custDataLst>
    <p:extLst>
      <p:ext uri="{BB962C8B-B14F-4D97-AF65-F5344CB8AC3E}">
        <p14:creationId xmlns:p14="http://schemas.microsoft.com/office/powerpoint/2010/main" val="281741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43000"/>
          </a:xfrm>
        </p:spPr>
        <p:txBody>
          <a:bodyPr/>
          <a:lstStyle/>
          <a:p>
            <a:r>
              <a:rPr lang="en-US" dirty="0"/>
              <a:t>The Principles</a:t>
            </a:r>
            <a:r>
              <a:rPr lang="en-US" baseline="0" dirty="0"/>
              <a:t> of Sustainability</a:t>
            </a:r>
            <a:endParaRPr lang="en-US" dirty="0"/>
          </a:p>
        </p:txBody>
      </p:sp>
      <p:pic>
        <p:nvPicPr>
          <p:cNvPr id="7172" name="Picture 5" descr="SARE_NorthCentral_CMYK"/>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96200" y="5638800"/>
            <a:ext cx="1149858" cy="1037844"/>
          </a:xfrm>
          <a:prstGeom prst="rect">
            <a:avLst/>
          </a:prstGeom>
          <a:noFill/>
          <a:ln w="57150">
            <a:solidFill>
              <a:schemeClr val="bg1"/>
            </a:solidFill>
            <a:miter lim="800000"/>
            <a:headEnd/>
            <a:tailEnd/>
          </a:ln>
        </p:spPr>
      </p:pic>
      <p:sp>
        <p:nvSpPr>
          <p:cNvPr id="6" name="TextBox 5"/>
          <p:cNvSpPr txBox="1"/>
          <p:nvPr>
            <p:custDataLst>
              <p:tags r:id="rId3"/>
            </p:custDataLst>
          </p:nvPr>
        </p:nvSpPr>
        <p:spPr>
          <a:xfrm>
            <a:off x="4539343" y="6487714"/>
            <a:ext cx="1676400" cy="230832"/>
          </a:xfrm>
          <a:prstGeom prst="rect">
            <a:avLst/>
          </a:prstGeom>
          <a:noFill/>
        </p:spPr>
        <p:txBody>
          <a:bodyPr wrap="square" rtlCol="0">
            <a:spAutoFit/>
          </a:bodyPr>
          <a:lstStyle/>
          <a:p>
            <a:r>
              <a:rPr lang="en-US" sz="900" dirty="0">
                <a:solidFill>
                  <a:schemeClr val="bg1"/>
                </a:solidFill>
              </a:rPr>
              <a:t>photo credit: Lori </a:t>
            </a:r>
            <a:r>
              <a:rPr lang="en-US" sz="900" dirty="0" err="1">
                <a:solidFill>
                  <a:schemeClr val="bg1"/>
                </a:solidFill>
              </a:rPr>
              <a:t>Compas</a:t>
            </a:r>
            <a:endParaRPr lang="en-US" sz="900" dirty="0">
              <a:solidFill>
                <a:schemeClr val="bg1"/>
              </a:solidFill>
            </a:endParaRPr>
          </a:p>
        </p:txBody>
      </p:sp>
      <p:sp>
        <p:nvSpPr>
          <p:cNvPr id="8" name="Rectangle 39"/>
          <p:cNvSpPr>
            <a:spLocks noChangeArrowheads="1"/>
          </p:cNvSpPr>
          <p:nvPr>
            <p:custDataLst>
              <p:tags r:id="rId4"/>
            </p:custDataLst>
          </p:nvPr>
        </p:nvSpPr>
        <p:spPr bwMode="auto">
          <a:xfrm>
            <a:off x="0" y="0"/>
            <a:ext cx="4343400" cy="1828800"/>
          </a:xfrm>
          <a:prstGeom prst="rect">
            <a:avLst/>
          </a:prstGeom>
          <a:solidFill>
            <a:srgbClr val="B72323"/>
          </a:solidFill>
          <a:ln>
            <a:noFill/>
          </a:ln>
        </p:spPr>
        <p:txBody>
          <a:bodyPr wrap="none" anchor="ctr"/>
          <a:lstStyle/>
          <a:p>
            <a:pPr algn="r">
              <a:lnSpc>
                <a:spcPct val="150000"/>
              </a:lnSpc>
            </a:pPr>
            <a:endParaRPr lang="en-US"/>
          </a:p>
        </p:txBody>
      </p:sp>
      <p:sp>
        <p:nvSpPr>
          <p:cNvPr id="9" name="Text Box 4"/>
          <p:cNvSpPr txBox="1">
            <a:spLocks noChangeArrowheads="1"/>
          </p:cNvSpPr>
          <p:nvPr>
            <p:custDataLst>
              <p:tags r:id="rId5"/>
            </p:custDataLst>
          </p:nvPr>
        </p:nvSpPr>
        <p:spPr bwMode="auto">
          <a:xfrm>
            <a:off x="228600" y="139005"/>
            <a:ext cx="3886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r>
              <a:rPr lang="en-US" sz="4200" b="1" dirty="0">
                <a:solidFill>
                  <a:schemeClr val="bg1"/>
                </a:solidFill>
              </a:rPr>
              <a:t>SARE in Your State</a:t>
            </a:r>
            <a:endParaRPr lang="en-US" sz="4200" b="1" dirty="0"/>
          </a:p>
        </p:txBody>
      </p:sp>
      <p:sp>
        <p:nvSpPr>
          <p:cNvPr id="10" name="Text Box 31"/>
          <p:cNvSpPr txBox="1">
            <a:spLocks noChangeArrowheads="1"/>
          </p:cNvSpPr>
          <p:nvPr>
            <p:custDataLst>
              <p:tags r:id="rId6"/>
            </p:custDataLst>
          </p:nvPr>
        </p:nvSpPr>
        <p:spPr bwMode="auto">
          <a:xfrm>
            <a:off x="0" y="1837051"/>
            <a:ext cx="4876800" cy="44640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Ins="731520">
            <a:spAutoFit/>
          </a:bodyPr>
          <a:lstStyle>
            <a:lvl1pPr marL="342900" indent="-342900" eaLnBrk="0" hangingPunct="0">
              <a:defRPr sz="2000">
                <a:solidFill>
                  <a:schemeClr val="tx1"/>
                </a:solidFill>
                <a:latin typeface="Georgia" pitchFamily="18" charset="0"/>
                <a:ea typeface="MS PGothic" pitchFamily="34" charset="-128"/>
              </a:defRPr>
            </a:lvl1pPr>
            <a:lvl2pPr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lvl="1" eaLnBrk="1" hangingPunct="1">
              <a:lnSpc>
                <a:spcPct val="150000"/>
              </a:lnSpc>
            </a:pPr>
            <a:r>
              <a:rPr lang="en-US" sz="3200" baseline="-25000" dirty="0">
                <a:solidFill>
                  <a:srgbClr val="C00000"/>
                </a:solidFill>
                <a:latin typeface="Trebuchet MS" panose="020B0603020202020204" pitchFamily="34" charset="0"/>
              </a:rPr>
              <a:t>SARE state coordinators train agriculture professionals in sustainable practices and advise grant applicants.</a:t>
            </a:r>
          </a:p>
          <a:p>
            <a:pPr lvl="1" eaLnBrk="1" hangingPunct="1">
              <a:lnSpc>
                <a:spcPct val="150000"/>
              </a:lnSpc>
            </a:pPr>
            <a:endParaRPr lang="en-US" sz="3200" baseline="-25000" dirty="0">
              <a:solidFill>
                <a:srgbClr val="C00000"/>
              </a:solidFill>
              <a:latin typeface="Trebuchet MS" panose="020B0603020202020204" pitchFamily="34" charset="0"/>
            </a:endParaRPr>
          </a:p>
          <a:p>
            <a:pPr lvl="1" algn="ctr" eaLnBrk="1" hangingPunct="1">
              <a:lnSpc>
                <a:spcPct val="150000"/>
              </a:lnSpc>
            </a:pPr>
            <a:r>
              <a:rPr lang="en-US" sz="3200" baseline="-25000" dirty="0">
                <a:solidFill>
                  <a:srgbClr val="C00000"/>
                </a:solidFill>
                <a:latin typeface="Trebuchet MS" panose="020B0603020202020204" pitchFamily="34" charset="0"/>
              </a:rPr>
              <a:t>Find your SARE state coordinator online:  www.northcentral.sare.org/</a:t>
            </a:r>
            <a:br>
              <a:rPr lang="en-US" sz="3200" baseline="-25000" dirty="0">
                <a:solidFill>
                  <a:srgbClr val="C00000"/>
                </a:solidFill>
                <a:latin typeface="Trebuchet MS" panose="020B0603020202020204" pitchFamily="34" charset="0"/>
              </a:rPr>
            </a:br>
            <a:r>
              <a:rPr lang="en-US" sz="3200" baseline="-25000" dirty="0">
                <a:solidFill>
                  <a:srgbClr val="C00000"/>
                </a:solidFill>
                <a:latin typeface="Trebuchet MS" panose="020B0603020202020204" pitchFamily="34" charset="0"/>
              </a:rPr>
              <a:t>state-programs.</a:t>
            </a:r>
            <a:endParaRPr lang="en-US" sz="3200" b="1" baseline="-25000" dirty="0">
              <a:solidFill>
                <a:srgbClr val="EC4220"/>
              </a:solidFill>
              <a:latin typeface="Trebuchet MS" panose="020B0603020202020204" pitchFamily="34" charset="0"/>
            </a:endParaRPr>
          </a:p>
        </p:txBody>
      </p:sp>
      <p:pic>
        <p:nvPicPr>
          <p:cNvPr id="5" name="Picture 4">
            <a:extLst>
              <a:ext uri="{FF2B5EF4-FFF2-40B4-BE49-F238E27FC236}">
                <a16:creationId xmlns:a16="http://schemas.microsoft.com/office/drawing/2014/main" id="{95FFCB24-7035-A7DF-7EE1-40478EE5E2D1}"/>
              </a:ext>
            </a:extLst>
          </p:cNvPr>
          <p:cNvPicPr>
            <a:picLocks noChangeAspect="1"/>
          </p:cNvPicPr>
          <p:nvPr/>
        </p:nvPicPr>
        <p:blipFill>
          <a:blip r:embed="rId11">
            <a:extLst>
              <a:ext uri="{28A0092B-C50C-407E-A947-70E740481C1C}">
                <a14:useLocalDpi xmlns:a14="http://schemas.microsoft.com/office/drawing/2010/main" val="0"/>
              </a:ext>
            </a:extLst>
          </a:blip>
          <a:srcRect t="2266" b="2266"/>
          <a:stretch/>
        </p:blipFill>
        <p:spPr>
          <a:xfrm>
            <a:off x="4343400" y="0"/>
            <a:ext cx="4800600" cy="6858000"/>
          </a:xfrm>
          <a:prstGeom prst="rect">
            <a:avLst/>
          </a:prstGeom>
        </p:spPr>
      </p:pic>
      <p:sp>
        <p:nvSpPr>
          <p:cNvPr id="7" name="TextBox 6">
            <a:extLst>
              <a:ext uri="{FF2B5EF4-FFF2-40B4-BE49-F238E27FC236}">
                <a16:creationId xmlns:a16="http://schemas.microsoft.com/office/drawing/2014/main" id="{7BB1A1D9-C6C7-D836-E5EB-1798C51FC310}"/>
              </a:ext>
            </a:extLst>
          </p:cNvPr>
          <p:cNvSpPr txBox="1"/>
          <p:nvPr>
            <p:custDataLst>
              <p:tags r:id="rId7"/>
            </p:custDataLst>
          </p:nvPr>
        </p:nvSpPr>
        <p:spPr>
          <a:xfrm>
            <a:off x="4561114" y="6477773"/>
            <a:ext cx="1676400" cy="230832"/>
          </a:xfrm>
          <a:prstGeom prst="rect">
            <a:avLst/>
          </a:prstGeom>
          <a:noFill/>
        </p:spPr>
        <p:txBody>
          <a:bodyPr wrap="square" rtlCol="0">
            <a:spAutoFit/>
          </a:bodyPr>
          <a:lstStyle/>
          <a:p>
            <a:r>
              <a:rPr lang="en-US" sz="900" dirty="0">
                <a:solidFill>
                  <a:schemeClr val="bg1"/>
                </a:solidFill>
              </a:rPr>
              <a:t>photo credit: Lori </a:t>
            </a:r>
            <a:r>
              <a:rPr lang="en-US" sz="900" dirty="0" err="1">
                <a:solidFill>
                  <a:schemeClr val="bg1"/>
                </a:solidFill>
              </a:rPr>
              <a:t>Compas</a:t>
            </a:r>
            <a:endParaRPr lang="en-US" sz="900" dirty="0">
              <a:solidFill>
                <a:schemeClr val="bg1"/>
              </a:solidFill>
            </a:endParaRPr>
          </a:p>
        </p:txBody>
      </p:sp>
    </p:spTree>
    <p:custDataLst>
      <p:tags r:id="rId1"/>
    </p:custDataLst>
    <p:extLst>
      <p:ext uri="{BB962C8B-B14F-4D97-AF65-F5344CB8AC3E}">
        <p14:creationId xmlns:p14="http://schemas.microsoft.com/office/powerpoint/2010/main" val="312887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CAA3-8B4F-FDA8-8C72-289F3FD60707}"/>
              </a:ext>
            </a:extLst>
          </p:cNvPr>
          <p:cNvSpPr>
            <a:spLocks noGrp="1"/>
          </p:cNvSpPr>
          <p:nvPr>
            <p:ph type="title"/>
          </p:nvPr>
        </p:nvSpPr>
        <p:spPr/>
        <p:txBody>
          <a:bodyPr/>
          <a:lstStyle/>
          <a:p>
            <a:endParaRPr lang="en-US"/>
          </a:p>
        </p:txBody>
      </p:sp>
      <p:sp>
        <p:nvSpPr>
          <p:cNvPr id="6" name="Google Shape;224;p36">
            <a:extLst>
              <a:ext uri="{FF2B5EF4-FFF2-40B4-BE49-F238E27FC236}">
                <a16:creationId xmlns:a16="http://schemas.microsoft.com/office/drawing/2014/main" id="{B2830388-F727-F8B0-A610-74642B870CF8}"/>
              </a:ext>
            </a:extLst>
          </p:cNvPr>
          <p:cNvSpPr txBox="1"/>
          <p:nvPr/>
        </p:nvSpPr>
        <p:spPr>
          <a:xfrm>
            <a:off x="1295400" y="2041525"/>
            <a:ext cx="3200400" cy="29051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eorgia"/>
              <a:ea typeface="Georgia"/>
              <a:cs typeface="Georgia"/>
              <a:sym typeface="Georgia"/>
            </a:endParaRPr>
          </a:p>
        </p:txBody>
      </p:sp>
      <p:cxnSp>
        <p:nvCxnSpPr>
          <p:cNvPr id="7" name="Google Shape;225;p36">
            <a:extLst>
              <a:ext uri="{FF2B5EF4-FFF2-40B4-BE49-F238E27FC236}">
                <a16:creationId xmlns:a16="http://schemas.microsoft.com/office/drawing/2014/main" id="{4C9990B8-C3C7-C356-2A05-4E03212AADBF}"/>
              </a:ext>
            </a:extLst>
          </p:cNvPr>
          <p:cNvCxnSpPr/>
          <p:nvPr/>
        </p:nvCxnSpPr>
        <p:spPr>
          <a:xfrm>
            <a:off x="0" y="0"/>
            <a:ext cx="0" cy="6858000"/>
          </a:xfrm>
          <a:prstGeom prst="straightConnector1">
            <a:avLst/>
          </a:prstGeom>
          <a:noFill/>
          <a:ln>
            <a:noFill/>
          </a:ln>
        </p:spPr>
      </p:cxnSp>
      <p:pic>
        <p:nvPicPr>
          <p:cNvPr id="8" name="Google Shape;227;p36">
            <a:extLst>
              <a:ext uri="{FF2B5EF4-FFF2-40B4-BE49-F238E27FC236}">
                <a16:creationId xmlns:a16="http://schemas.microsoft.com/office/drawing/2014/main" id="{1D0E816D-CB74-C165-0226-E74B493BD546}"/>
              </a:ext>
            </a:extLst>
          </p:cNvPr>
          <p:cNvPicPr preferRelativeResize="0"/>
          <p:nvPr/>
        </p:nvPicPr>
        <p:blipFill rotWithShape="1">
          <a:blip r:embed="rId3">
            <a:extLst>
              <a:ext uri="{28A0092B-C50C-407E-A947-70E740481C1C}">
                <a14:useLocalDpi xmlns:a14="http://schemas.microsoft.com/office/drawing/2010/main" val="0"/>
              </a:ext>
            </a:extLst>
          </a:blip>
          <a:srcRect l="9176" t="839" r="52" b="7494"/>
          <a:stretch/>
        </p:blipFill>
        <p:spPr>
          <a:xfrm>
            <a:off x="4398337" y="1828800"/>
            <a:ext cx="4764707" cy="5029200"/>
          </a:xfrm>
          <a:prstGeom prst="rect">
            <a:avLst/>
          </a:prstGeom>
          <a:noFill/>
          <a:ln>
            <a:noFill/>
          </a:ln>
        </p:spPr>
      </p:pic>
      <p:sp>
        <p:nvSpPr>
          <p:cNvPr id="10" name="TextBox 9">
            <a:extLst>
              <a:ext uri="{FF2B5EF4-FFF2-40B4-BE49-F238E27FC236}">
                <a16:creationId xmlns:a16="http://schemas.microsoft.com/office/drawing/2014/main" id="{4E71426A-4AAA-D921-7E70-21B23427B554}"/>
              </a:ext>
            </a:extLst>
          </p:cNvPr>
          <p:cNvSpPr txBox="1"/>
          <p:nvPr/>
        </p:nvSpPr>
        <p:spPr>
          <a:xfrm>
            <a:off x="180501" y="1944974"/>
            <a:ext cx="4072720" cy="4339650"/>
          </a:xfrm>
          <a:prstGeom prst="rect">
            <a:avLst/>
          </a:prstGeom>
          <a:noFill/>
        </p:spPr>
        <p:txBody>
          <a:bodyPr wrap="square">
            <a:spAutoFit/>
          </a:bodyPr>
          <a:lstStyle/>
          <a:p>
            <a:pPr marL="342900" marR="0" lvl="0" indent="-342900" algn="l" rtl="0">
              <a:lnSpc>
                <a:spcPct val="100000"/>
              </a:lnSpc>
              <a:spcBef>
                <a:spcPts val="0"/>
              </a:spcBef>
              <a:spcAft>
                <a:spcPts val="0"/>
              </a:spcAft>
              <a:buClr>
                <a:srgbClr val="C00000"/>
              </a:buClr>
              <a:buSzPts val="2000"/>
              <a:buFont typeface="Georgia"/>
              <a:buNone/>
            </a:pPr>
            <a:endParaRPr lang="en-US" sz="3200" baseline="-25000" dirty="0">
              <a:solidFill>
                <a:srgbClr val="C00000"/>
              </a:solidFill>
              <a:latin typeface="Trebuchet MS" panose="020B0603020202020204" pitchFamily="34" charset="0"/>
              <a:ea typeface="MS PGothic" pitchFamily="34" charset="-128"/>
              <a:sym typeface="Georgia"/>
            </a:endParaRPr>
          </a:p>
          <a:p>
            <a:pPr marL="342900" marR="0" lvl="0" indent="-342900" rtl="0">
              <a:lnSpc>
                <a:spcPct val="100000"/>
              </a:lnSpc>
              <a:spcBef>
                <a:spcPts val="0"/>
              </a:spcBef>
              <a:spcAft>
                <a:spcPts val="0"/>
              </a:spcAft>
              <a:buClr>
                <a:srgbClr val="C00000"/>
              </a:buClr>
              <a:buSzPts val="2000"/>
              <a:buFont typeface="Arial" panose="020B0604020202020204" pitchFamily="34" charset="0"/>
              <a:buChar char="•"/>
            </a:pPr>
            <a:r>
              <a:rPr lang="en-US" sz="3200" baseline="-25000" dirty="0">
                <a:solidFill>
                  <a:srgbClr val="8D1B1B"/>
                </a:solidFill>
                <a:latin typeface="Trebuchet MS" panose="020B0603020202020204" pitchFamily="34" charset="0"/>
                <a:ea typeface="MS PGothic" pitchFamily="34" charset="-128"/>
                <a:sym typeface="Georgia"/>
              </a:rPr>
              <a:t>Serve as a grant application reviewer. Apply at </a:t>
            </a:r>
            <a:r>
              <a:rPr lang="en-US" sz="3200" baseline="-25000" dirty="0">
                <a:solidFill>
                  <a:srgbClr val="8D1B1B"/>
                </a:solidFill>
                <a:latin typeface="Trebuchet MS" panose="020B0603020202020204" pitchFamily="34" charset="0"/>
                <a:ea typeface="MS PGothic" pitchFamily="34" charset="-128"/>
                <a:sym typeface="Georgia"/>
                <a:hlinkClick r:id="rId4">
                  <a:extLst>
                    <a:ext uri="{A12FA001-AC4F-418D-AE19-62706E023703}">
                      <ahyp:hlinkClr xmlns:ahyp="http://schemas.microsoft.com/office/drawing/2018/hyperlinkcolor" val="tx"/>
                    </a:ext>
                  </a:extLst>
                </a:hlinkClick>
              </a:rPr>
              <a:t>https://tinyurl.com/</a:t>
            </a:r>
            <a:br>
              <a:rPr lang="en-US" sz="3200" baseline="-25000" dirty="0">
                <a:solidFill>
                  <a:srgbClr val="8D1B1B"/>
                </a:solidFill>
                <a:latin typeface="Trebuchet MS" panose="020B0603020202020204" pitchFamily="34" charset="0"/>
                <a:ea typeface="MS PGothic" pitchFamily="34" charset="-128"/>
                <a:sym typeface="Georgia"/>
                <a:hlinkClick r:id="rId4">
                  <a:extLst>
                    <a:ext uri="{A12FA001-AC4F-418D-AE19-62706E023703}">
                      <ahyp:hlinkClr xmlns:ahyp="http://schemas.microsoft.com/office/drawing/2018/hyperlinkcolor" val="tx"/>
                    </a:ext>
                  </a:extLst>
                </a:hlinkClick>
              </a:rPr>
            </a:br>
            <a:r>
              <a:rPr lang="en-US" sz="3200" baseline="-25000" dirty="0">
                <a:solidFill>
                  <a:srgbClr val="8D1B1B"/>
                </a:solidFill>
                <a:latin typeface="Trebuchet MS" panose="020B0603020202020204" pitchFamily="34" charset="0"/>
                <a:ea typeface="MS PGothic" pitchFamily="34" charset="-128"/>
                <a:sym typeface="Georgia"/>
                <a:hlinkClick r:id="rId4">
                  <a:extLst>
                    <a:ext uri="{A12FA001-AC4F-418D-AE19-62706E023703}">
                      <ahyp:hlinkClr xmlns:ahyp="http://schemas.microsoft.com/office/drawing/2018/hyperlinkcolor" val="tx"/>
                    </a:ext>
                  </a:extLst>
                </a:hlinkClick>
              </a:rPr>
              <a:t>NCRSAREreviewer</a:t>
            </a:r>
            <a:endParaRPr lang="en-US" sz="3200" baseline="-25000" dirty="0">
              <a:solidFill>
                <a:srgbClr val="8D1B1B"/>
              </a:solidFill>
              <a:latin typeface="Trebuchet MS" panose="020B0603020202020204" pitchFamily="34" charset="0"/>
              <a:ea typeface="MS PGothic" pitchFamily="34" charset="-128"/>
            </a:endParaRPr>
          </a:p>
          <a:p>
            <a:pPr marL="342900" marR="0" lvl="0" indent="-342900" rtl="0">
              <a:lnSpc>
                <a:spcPct val="100000"/>
              </a:lnSpc>
              <a:spcBef>
                <a:spcPts val="0"/>
              </a:spcBef>
              <a:spcAft>
                <a:spcPts val="0"/>
              </a:spcAft>
              <a:buClr>
                <a:srgbClr val="C00000"/>
              </a:buClr>
              <a:buSzPts val="2000"/>
              <a:buFont typeface="Arial" panose="020B0604020202020204" pitchFamily="34" charset="0"/>
              <a:buChar char="•"/>
            </a:pPr>
            <a:endParaRPr lang="en-US" sz="3200" baseline="-25000" dirty="0">
              <a:solidFill>
                <a:srgbClr val="8D1B1B"/>
              </a:solidFill>
              <a:latin typeface="Trebuchet MS" panose="020B0603020202020204" pitchFamily="34" charset="0"/>
              <a:ea typeface="MS PGothic" pitchFamily="34" charset="-128"/>
              <a:sym typeface="Georgia"/>
            </a:endParaRPr>
          </a:p>
          <a:p>
            <a:pPr marL="342900" marR="0" lvl="0" indent="-342900" rtl="0">
              <a:lnSpc>
                <a:spcPct val="100000"/>
              </a:lnSpc>
              <a:spcBef>
                <a:spcPts val="0"/>
              </a:spcBef>
              <a:spcAft>
                <a:spcPts val="0"/>
              </a:spcAft>
              <a:buClr>
                <a:srgbClr val="C00000"/>
              </a:buClr>
              <a:buSzPts val="2000"/>
              <a:buFont typeface="Arial" panose="020B0604020202020204" pitchFamily="34" charset="0"/>
              <a:buChar char="•"/>
            </a:pPr>
            <a:r>
              <a:rPr lang="en-US" sz="3200" baseline="-25000" dirty="0">
                <a:solidFill>
                  <a:srgbClr val="8D1B1B"/>
                </a:solidFill>
                <a:latin typeface="Trebuchet MS" panose="020B0603020202020204" pitchFamily="34" charset="0"/>
                <a:ea typeface="MS PGothic" pitchFamily="34" charset="-128"/>
                <a:sym typeface="Georgia"/>
              </a:rPr>
              <a:t>SARE Outreach Committee </a:t>
            </a:r>
            <a:endParaRPr lang="en-US" sz="3200" baseline="-25000" dirty="0">
              <a:solidFill>
                <a:srgbClr val="8D1B1B"/>
              </a:solidFill>
              <a:latin typeface="Trebuchet MS" panose="020B0603020202020204" pitchFamily="34" charset="0"/>
              <a:ea typeface="MS PGothic" pitchFamily="34" charset="-128"/>
              <a:sym typeface="Arial"/>
            </a:endParaRPr>
          </a:p>
          <a:p>
            <a:pPr marL="342900" marR="0" lvl="0" indent="-342900" rtl="0">
              <a:lnSpc>
                <a:spcPct val="100000"/>
              </a:lnSpc>
              <a:spcBef>
                <a:spcPts val="0"/>
              </a:spcBef>
              <a:spcAft>
                <a:spcPts val="0"/>
              </a:spcAft>
              <a:buClr>
                <a:srgbClr val="C00000"/>
              </a:buClr>
              <a:buSzPts val="2000"/>
              <a:buFont typeface="Arial" panose="020B0604020202020204" pitchFamily="34" charset="0"/>
              <a:buChar char="•"/>
            </a:pPr>
            <a:endParaRPr lang="en-US" sz="3200" baseline="-25000" dirty="0">
              <a:solidFill>
                <a:srgbClr val="8D1B1B"/>
              </a:solidFill>
              <a:latin typeface="Trebuchet MS" panose="020B0603020202020204" pitchFamily="34" charset="0"/>
              <a:ea typeface="MS PGothic" pitchFamily="34" charset="-128"/>
              <a:sym typeface="Georgia"/>
            </a:endParaRPr>
          </a:p>
          <a:p>
            <a:pPr marL="342900" marR="0" lvl="0" indent="-342900" rtl="0">
              <a:lnSpc>
                <a:spcPct val="100000"/>
              </a:lnSpc>
              <a:spcBef>
                <a:spcPts val="0"/>
              </a:spcBef>
              <a:spcAft>
                <a:spcPts val="0"/>
              </a:spcAft>
              <a:buClr>
                <a:srgbClr val="C00000"/>
              </a:buClr>
              <a:buSzPts val="2000"/>
              <a:buFont typeface="Arial" panose="020B0604020202020204" pitchFamily="34" charset="0"/>
              <a:buChar char="•"/>
            </a:pPr>
            <a:r>
              <a:rPr lang="en-US" sz="3200" baseline="-25000" dirty="0">
                <a:solidFill>
                  <a:srgbClr val="8D1B1B"/>
                </a:solidFill>
                <a:latin typeface="Trebuchet MS" panose="020B0603020202020204" pitchFamily="34" charset="0"/>
                <a:ea typeface="MS PGothic" pitchFamily="34" charset="-128"/>
                <a:sym typeface="Georgia"/>
              </a:rPr>
              <a:t>Regional SARE Administrative Councils</a:t>
            </a:r>
          </a:p>
          <a:p>
            <a:pPr marL="342900" marR="0" lvl="0" indent="-342900" rtl="0">
              <a:lnSpc>
                <a:spcPct val="100000"/>
              </a:lnSpc>
              <a:spcBef>
                <a:spcPts val="0"/>
              </a:spcBef>
              <a:spcAft>
                <a:spcPts val="0"/>
              </a:spcAft>
              <a:buClr>
                <a:srgbClr val="C00000"/>
              </a:buClr>
              <a:buSzPts val="2000"/>
              <a:buFont typeface="Arial" panose="020B0604020202020204" pitchFamily="34" charset="0"/>
              <a:buChar char="•"/>
            </a:pPr>
            <a:endParaRPr lang="en-US" sz="3200" baseline="-25000" dirty="0">
              <a:solidFill>
                <a:srgbClr val="8D1B1B"/>
              </a:solidFill>
              <a:latin typeface="Trebuchet MS" panose="020B0603020202020204" pitchFamily="34" charset="0"/>
              <a:ea typeface="MS PGothic" pitchFamily="34" charset="-128"/>
              <a:sym typeface="Georgia"/>
            </a:endParaRPr>
          </a:p>
          <a:p>
            <a:pPr marL="342900" marR="0" lvl="0" indent="-342900" rtl="0">
              <a:lnSpc>
                <a:spcPct val="100000"/>
              </a:lnSpc>
              <a:spcBef>
                <a:spcPts val="0"/>
              </a:spcBef>
              <a:spcAft>
                <a:spcPts val="0"/>
              </a:spcAft>
              <a:buClr>
                <a:srgbClr val="C00000"/>
              </a:buClr>
              <a:buSzPts val="2000"/>
              <a:buFont typeface="Arial" panose="020B0604020202020204" pitchFamily="34" charset="0"/>
              <a:buChar char="•"/>
            </a:pPr>
            <a:r>
              <a:rPr lang="en-US" sz="3200" baseline="-25000" dirty="0">
                <a:solidFill>
                  <a:srgbClr val="8D1B1B"/>
                </a:solidFill>
                <a:latin typeface="Trebuchet MS" panose="020B0603020202020204" pitchFamily="34" charset="0"/>
                <a:ea typeface="MS PGothic" pitchFamily="34" charset="-128"/>
                <a:sym typeface="Georgia"/>
              </a:rPr>
              <a:t>Ask your regional SARE program!</a:t>
            </a:r>
          </a:p>
        </p:txBody>
      </p:sp>
      <p:sp>
        <p:nvSpPr>
          <p:cNvPr id="13" name="Rectangle 39">
            <a:extLst>
              <a:ext uri="{FF2B5EF4-FFF2-40B4-BE49-F238E27FC236}">
                <a16:creationId xmlns:a16="http://schemas.microsoft.com/office/drawing/2014/main" id="{C3A7416D-46E1-D30E-25C6-18F376C5ACE9}"/>
              </a:ext>
            </a:extLst>
          </p:cNvPr>
          <p:cNvSpPr>
            <a:spLocks noChangeArrowheads="1"/>
          </p:cNvSpPr>
          <p:nvPr>
            <p:custDataLst>
              <p:tags r:id="rId1"/>
            </p:custDataLst>
          </p:nvPr>
        </p:nvSpPr>
        <p:spPr bwMode="auto">
          <a:xfrm>
            <a:off x="-19045" y="0"/>
            <a:ext cx="9182089" cy="1828800"/>
          </a:xfrm>
          <a:prstGeom prst="rect">
            <a:avLst/>
          </a:prstGeom>
          <a:solidFill>
            <a:srgbClr val="8D1B1B"/>
          </a:solidFill>
          <a:ln>
            <a:noFill/>
          </a:ln>
        </p:spPr>
        <p:txBody>
          <a:bodyPr wrap="none" anchor="ctr"/>
          <a:lstStyle/>
          <a:p>
            <a:pPr algn="r">
              <a:lnSpc>
                <a:spcPct val="150000"/>
              </a:lnSpc>
            </a:pPr>
            <a:endParaRPr lang="en-US" dirty="0">
              <a:solidFill>
                <a:srgbClr val="8D1B1B"/>
              </a:solidFill>
              <a:highlight>
                <a:srgbClr val="800000"/>
              </a:highlight>
            </a:endParaRPr>
          </a:p>
        </p:txBody>
      </p:sp>
      <p:sp>
        <p:nvSpPr>
          <p:cNvPr id="14" name="Google Shape;180;g23b1090590a_0_20">
            <a:extLst>
              <a:ext uri="{FF2B5EF4-FFF2-40B4-BE49-F238E27FC236}">
                <a16:creationId xmlns:a16="http://schemas.microsoft.com/office/drawing/2014/main" id="{31E78252-15F9-6B14-7B4C-504CE0624B63}"/>
              </a:ext>
            </a:extLst>
          </p:cNvPr>
          <p:cNvSpPr txBox="1"/>
          <p:nvPr/>
        </p:nvSpPr>
        <p:spPr>
          <a:xfrm>
            <a:off x="218981" y="78802"/>
            <a:ext cx="8706036" cy="1671196"/>
          </a:xfrm>
          <a:prstGeom prst="rect">
            <a:avLst/>
          </a:prstGeom>
          <a:noFill/>
          <a:ln>
            <a:noFill/>
          </a:ln>
        </p:spPr>
        <p:txBody>
          <a:bodyPr spcFirstLastPara="1" wrap="square" lIns="91425" tIns="91425" rIns="91425" bIns="91425" anchor="t" anchorCtr="0">
            <a:spAutoFit/>
          </a:bodyPr>
          <a:lstStyle/>
          <a:p>
            <a:pPr marL="0" lvl="0" indent="0" algn="ctr">
              <a:lnSpc>
                <a:spcPct val="115000"/>
              </a:lnSpc>
              <a:buNone/>
            </a:pPr>
            <a:r>
              <a:rPr lang="en-US" sz="4200" b="1" dirty="0">
                <a:solidFill>
                  <a:schemeClr val="bg1"/>
                </a:solidFill>
                <a:latin typeface="Georgia" pitchFamily="18" charset="0"/>
                <a:ea typeface="MS PGothic" pitchFamily="34" charset="-128"/>
                <a:sym typeface="Trebuchet MS"/>
              </a:rPr>
              <a:t>Opportunities to be involved with SARE</a:t>
            </a:r>
            <a:endParaRPr sz="4200" b="1" dirty="0">
              <a:solidFill>
                <a:schemeClr val="bg1"/>
              </a:solidFill>
              <a:latin typeface="Georgia" pitchFamily="18" charset="0"/>
              <a:ea typeface="MS PGothic" pitchFamily="34" charset="-128"/>
              <a:sym typeface="Trebuchet MS"/>
            </a:endParaRPr>
          </a:p>
        </p:txBody>
      </p:sp>
      <p:sp>
        <p:nvSpPr>
          <p:cNvPr id="16" name="TextBox 15">
            <a:extLst>
              <a:ext uri="{FF2B5EF4-FFF2-40B4-BE49-F238E27FC236}">
                <a16:creationId xmlns:a16="http://schemas.microsoft.com/office/drawing/2014/main" id="{506FAF89-F040-C637-8E1D-7EB60418F902}"/>
              </a:ext>
            </a:extLst>
          </p:cNvPr>
          <p:cNvSpPr txBox="1"/>
          <p:nvPr/>
        </p:nvSpPr>
        <p:spPr>
          <a:xfrm>
            <a:off x="6934200" y="6337141"/>
            <a:ext cx="2580288" cy="246221"/>
          </a:xfrm>
          <a:prstGeom prst="rect">
            <a:avLst/>
          </a:prstGeom>
          <a:noFill/>
        </p:spPr>
        <p:txBody>
          <a:bodyPr wrap="square">
            <a:spAutoFit/>
          </a:bodyPr>
          <a:lstStyle/>
          <a:p>
            <a:r>
              <a:rPr lang="en-US" sz="1000" dirty="0">
                <a:solidFill>
                  <a:schemeClr val="bg1"/>
                </a:solidFill>
              </a:rPr>
              <a:t>photo credit: Suzanne Mills-</a:t>
            </a:r>
            <a:r>
              <a:rPr lang="en-US" sz="1000" dirty="0" err="1">
                <a:solidFill>
                  <a:schemeClr val="bg1"/>
                </a:solidFill>
              </a:rPr>
              <a:t>Wasniak</a:t>
            </a:r>
            <a:endParaRPr lang="en-US" sz="1000" dirty="0">
              <a:solidFill>
                <a:schemeClr val="bg1"/>
              </a:solidFill>
            </a:endParaRPr>
          </a:p>
        </p:txBody>
      </p:sp>
    </p:spTree>
    <p:extLst>
      <p:ext uri="{BB962C8B-B14F-4D97-AF65-F5344CB8AC3E}">
        <p14:creationId xmlns:p14="http://schemas.microsoft.com/office/powerpoint/2010/main" val="292736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2"/>
            </p:custDataLst>
          </p:nvPr>
        </p:nvSpPr>
        <p:spPr>
          <a:xfrm>
            <a:off x="457200" y="274638"/>
            <a:ext cx="8229600" cy="1143000"/>
          </a:xfrm>
        </p:spPr>
        <p:txBody>
          <a:bodyPr/>
          <a:lstStyle/>
          <a:p>
            <a:r>
              <a:rPr lang="en-US" dirty="0"/>
              <a:t>NCR-SARE</a:t>
            </a:r>
            <a:r>
              <a:rPr lang="en-US" baseline="0" dirty="0"/>
              <a:t> Grant Types</a:t>
            </a:r>
            <a:endParaRPr lang="en-US" dirty="0"/>
          </a:p>
        </p:txBody>
      </p:sp>
      <p:sp>
        <p:nvSpPr>
          <p:cNvPr id="27650" name="Rectangle 41"/>
          <p:cNvSpPr>
            <a:spLocks noChangeArrowheads="1"/>
          </p:cNvSpPr>
          <p:nvPr>
            <p:custDataLst>
              <p:tags r:id="rId3"/>
            </p:custDataLst>
          </p:nvPr>
        </p:nvSpPr>
        <p:spPr bwMode="auto">
          <a:xfrm>
            <a:off x="0" y="0"/>
            <a:ext cx="4618037" cy="1839191"/>
          </a:xfrm>
          <a:prstGeom prst="rect">
            <a:avLst/>
          </a:prstGeom>
          <a:solidFill>
            <a:schemeClr val="accent6">
              <a:lumMod val="75000"/>
            </a:schemeClr>
          </a:solidFill>
          <a:ln>
            <a:noFill/>
          </a:ln>
        </p:spPr>
        <p:txBody>
          <a:bodyPr wrap="none" anchor="ctr"/>
          <a:lstStyle/>
          <a:p>
            <a:pPr algn="r">
              <a:lnSpc>
                <a:spcPct val="150000"/>
              </a:lnSpc>
            </a:pPr>
            <a:endParaRPr lang="en-US"/>
          </a:p>
        </p:txBody>
      </p:sp>
      <p:pic>
        <p:nvPicPr>
          <p:cNvPr id="27651" name="Picture 39"/>
          <p:cNvPicPr>
            <a:picLocks noChangeAspect="1" noChangeArrowheads="1"/>
          </p:cNvPicPr>
          <p:nvPr/>
        </p:nvPicPr>
        <p:blipFill rotWithShape="1">
          <a:blip r:embed="rId13">
            <a:extLst>
              <a:ext uri="{28A0092B-C50C-407E-A947-70E740481C1C}">
                <a14:useLocalDpi xmlns:a14="http://schemas.microsoft.com/office/drawing/2010/main" val="0"/>
              </a:ext>
            </a:extLst>
          </a:blip>
          <a:srcRect l="35504" t="1095" r="15406" b="348"/>
          <a:stretch/>
        </p:blipFill>
        <p:spPr bwMode="auto">
          <a:xfrm>
            <a:off x="4589463" y="1"/>
            <a:ext cx="45545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2"/>
          <p:cNvSpPr txBox="1">
            <a:spLocks noChangeArrowheads="1"/>
          </p:cNvSpPr>
          <p:nvPr>
            <p:custDataLst>
              <p:tags r:id="rId4"/>
            </p:custDataLst>
          </p:nvPr>
        </p:nvSpPr>
        <p:spPr bwMode="auto">
          <a:xfrm>
            <a:off x="246062" y="324626"/>
            <a:ext cx="396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r>
              <a:rPr lang="en-US" sz="3600" b="1" dirty="0">
                <a:solidFill>
                  <a:schemeClr val="bg1"/>
                </a:solidFill>
              </a:rPr>
              <a:t>NCR-SARE </a:t>
            </a:r>
          </a:p>
          <a:p>
            <a:pPr algn="ctr" eaLnBrk="1" hangingPunct="1"/>
            <a:r>
              <a:rPr lang="en-US" sz="3600" b="1" dirty="0">
                <a:solidFill>
                  <a:schemeClr val="bg1"/>
                </a:solidFill>
              </a:rPr>
              <a:t>Grant Types</a:t>
            </a:r>
          </a:p>
        </p:txBody>
      </p:sp>
      <p:sp>
        <p:nvSpPr>
          <p:cNvPr id="27653" name="Text Box 3"/>
          <p:cNvSpPr txBox="1">
            <a:spLocks noChangeArrowheads="1"/>
          </p:cNvSpPr>
          <p:nvPr>
            <p:custDataLst>
              <p:tags r:id="rId5"/>
            </p:custDataLst>
          </p:nvPr>
        </p:nvSpPr>
        <p:spPr bwMode="auto">
          <a:xfrm>
            <a:off x="322262" y="2004291"/>
            <a:ext cx="381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spcBef>
                <a:spcPct val="50000"/>
              </a:spcBef>
            </a:pPr>
            <a:r>
              <a:rPr lang="en-US" dirty="0">
                <a:solidFill>
                  <a:srgbClr val="CC3300"/>
                </a:solidFill>
                <a:latin typeface="Trebuchet MS" panose="020B0603020202020204" pitchFamily="34" charset="0"/>
              </a:rPr>
              <a:t>NCR-SARE grant programs are:</a:t>
            </a:r>
          </a:p>
        </p:txBody>
      </p:sp>
      <p:sp>
        <p:nvSpPr>
          <p:cNvPr id="27654" name="Text Box 4"/>
          <p:cNvSpPr txBox="1">
            <a:spLocks noChangeArrowheads="1"/>
          </p:cNvSpPr>
          <p:nvPr>
            <p:custDataLst>
              <p:tags r:id="rId6"/>
            </p:custDataLst>
          </p:nvPr>
        </p:nvSpPr>
        <p:spPr bwMode="auto">
          <a:xfrm>
            <a:off x="373063" y="2569501"/>
            <a:ext cx="4267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287338"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spcBef>
                <a:spcPct val="80000"/>
              </a:spcBef>
              <a:buFontTx/>
              <a:buChar char="•"/>
            </a:pPr>
            <a:r>
              <a:rPr lang="en-US" dirty="0">
                <a:solidFill>
                  <a:srgbClr val="CC3300"/>
                </a:solidFill>
                <a:latin typeface="Trebuchet MS" panose="020B0603020202020204" pitchFamily="34" charset="0"/>
              </a:rPr>
              <a:t>Research &amp; Education</a:t>
            </a:r>
          </a:p>
          <a:p>
            <a:pPr eaLnBrk="1" hangingPunct="1">
              <a:spcBef>
                <a:spcPct val="80000"/>
              </a:spcBef>
              <a:buFontTx/>
              <a:buChar char="•"/>
            </a:pPr>
            <a:r>
              <a:rPr lang="en-US" dirty="0">
                <a:solidFill>
                  <a:srgbClr val="CC3300"/>
                </a:solidFill>
                <a:latin typeface="Trebuchet MS" panose="020B0603020202020204" pitchFamily="34" charset="0"/>
              </a:rPr>
              <a:t>Professional Development</a:t>
            </a:r>
          </a:p>
          <a:p>
            <a:pPr eaLnBrk="1" hangingPunct="1">
              <a:spcBef>
                <a:spcPct val="80000"/>
              </a:spcBef>
              <a:buFontTx/>
              <a:buChar char="•"/>
            </a:pPr>
            <a:r>
              <a:rPr lang="en-US" dirty="0">
                <a:solidFill>
                  <a:srgbClr val="CC3300"/>
                </a:solidFill>
                <a:latin typeface="Trebuchet MS" panose="020B0603020202020204" pitchFamily="34" charset="0"/>
              </a:rPr>
              <a:t>Graduate Student</a:t>
            </a:r>
          </a:p>
          <a:p>
            <a:pPr eaLnBrk="1" hangingPunct="1">
              <a:spcBef>
                <a:spcPct val="80000"/>
              </a:spcBef>
              <a:buFontTx/>
              <a:buChar char="•"/>
            </a:pPr>
            <a:r>
              <a:rPr lang="en-US" dirty="0">
                <a:solidFill>
                  <a:srgbClr val="CC3300"/>
                </a:solidFill>
                <a:latin typeface="Trebuchet MS" panose="020B0603020202020204" pitchFamily="34" charset="0"/>
              </a:rPr>
              <a:t>Farmer/Rancher </a:t>
            </a:r>
          </a:p>
          <a:p>
            <a:pPr eaLnBrk="1" hangingPunct="1">
              <a:spcBef>
                <a:spcPct val="80000"/>
              </a:spcBef>
              <a:buFontTx/>
              <a:buChar char="•"/>
            </a:pPr>
            <a:r>
              <a:rPr lang="en-US" dirty="0">
                <a:solidFill>
                  <a:srgbClr val="CC3300"/>
                </a:solidFill>
                <a:latin typeface="Trebuchet MS" panose="020B0603020202020204" pitchFamily="34" charset="0"/>
              </a:rPr>
              <a:t>Youth Educator</a:t>
            </a:r>
          </a:p>
          <a:p>
            <a:pPr eaLnBrk="1" hangingPunct="1">
              <a:spcBef>
                <a:spcPct val="80000"/>
              </a:spcBef>
              <a:buFontTx/>
              <a:buChar char="•"/>
            </a:pPr>
            <a:r>
              <a:rPr lang="en-US" dirty="0">
                <a:solidFill>
                  <a:srgbClr val="CC3300"/>
                </a:solidFill>
                <a:latin typeface="Trebuchet MS" panose="020B0603020202020204" pitchFamily="34" charset="0"/>
              </a:rPr>
              <a:t>Partnership</a:t>
            </a:r>
          </a:p>
        </p:txBody>
      </p:sp>
      <p:sp>
        <p:nvSpPr>
          <p:cNvPr id="27655" name="Line 6"/>
          <p:cNvSpPr>
            <a:spLocks noChangeShapeType="1"/>
          </p:cNvSpPr>
          <p:nvPr>
            <p:custDataLst>
              <p:tags r:id="rId7"/>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endParaRPr lang="en-US"/>
          </a:p>
        </p:txBody>
      </p:sp>
      <p:sp>
        <p:nvSpPr>
          <p:cNvPr id="27656" name="Text Box 10"/>
          <p:cNvSpPr txBox="1">
            <a:spLocks noChangeArrowheads="1"/>
          </p:cNvSpPr>
          <p:nvPr>
            <p:custDataLst>
              <p:tags r:id="rId8"/>
            </p:custDataLst>
          </p:nvPr>
        </p:nvSpPr>
        <p:spPr bwMode="auto">
          <a:xfrm>
            <a:off x="4706937" y="2380634"/>
            <a:ext cx="44370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spcBef>
                <a:spcPct val="50000"/>
              </a:spcBef>
            </a:pPr>
            <a:r>
              <a:rPr lang="en-US" sz="2400" dirty="0">
                <a:latin typeface="Trebuchet MS" panose="020B0603020202020204" pitchFamily="34" charset="0"/>
              </a:rPr>
              <a:t>Visit </a:t>
            </a:r>
            <a:r>
              <a:rPr lang="en-US" b="1" dirty="0">
                <a:solidFill>
                  <a:srgbClr val="CC3300"/>
                </a:solidFill>
                <a:latin typeface="Trebuchet MS" panose="020B0603020202020204" pitchFamily="34" charset="0"/>
              </a:rPr>
              <a:t>www.northcentral.sare.org/grants</a:t>
            </a:r>
            <a:r>
              <a:rPr lang="en-US" dirty="0">
                <a:solidFill>
                  <a:srgbClr val="336600"/>
                </a:solidFill>
                <a:latin typeface="Trebuchet MS" panose="020B0603020202020204" pitchFamily="34" charset="0"/>
              </a:rPr>
              <a:t> </a:t>
            </a:r>
            <a:endParaRPr lang="en-US" dirty="0">
              <a:latin typeface="Trebuchet MS" panose="020B0603020202020204" pitchFamily="34" charset="0"/>
            </a:endParaRPr>
          </a:p>
        </p:txBody>
      </p:sp>
      <p:sp>
        <p:nvSpPr>
          <p:cNvPr id="5" name="Text Box 3">
            <a:extLst>
              <a:ext uri="{FF2B5EF4-FFF2-40B4-BE49-F238E27FC236}">
                <a16:creationId xmlns:a16="http://schemas.microsoft.com/office/drawing/2014/main" id="{76744467-BB3C-9FB3-3091-55D8C7AD32E2}"/>
              </a:ext>
            </a:extLst>
          </p:cNvPr>
          <p:cNvSpPr txBox="1">
            <a:spLocks noChangeArrowheads="1"/>
          </p:cNvSpPr>
          <p:nvPr>
            <p:custDataLst>
              <p:tags r:id="rId9"/>
            </p:custDataLst>
          </p:nvPr>
        </p:nvSpPr>
        <p:spPr bwMode="auto">
          <a:xfrm>
            <a:off x="289604" y="5896817"/>
            <a:ext cx="41299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spcBef>
                <a:spcPct val="50000"/>
              </a:spcBef>
            </a:pPr>
            <a:r>
              <a:rPr lang="en-US" dirty="0">
                <a:solidFill>
                  <a:srgbClr val="CC3300"/>
                </a:solidFill>
                <a:latin typeface="Trebuchet MS" panose="020B0603020202020204" pitchFamily="34" charset="0"/>
              </a:rPr>
              <a:t>You can find timelines, tips, and FAQs on our website.</a:t>
            </a:r>
          </a:p>
        </p:txBody>
      </p:sp>
      <p:sp>
        <p:nvSpPr>
          <p:cNvPr id="7" name="TextBox 6">
            <a:extLst>
              <a:ext uri="{FF2B5EF4-FFF2-40B4-BE49-F238E27FC236}">
                <a16:creationId xmlns:a16="http://schemas.microsoft.com/office/drawing/2014/main" id="{854CA4F7-0E56-E57D-3CFE-813D76F1B26C}"/>
              </a:ext>
            </a:extLst>
          </p:cNvPr>
          <p:cNvSpPr txBox="1"/>
          <p:nvPr>
            <p:custDataLst>
              <p:tags r:id="rId10"/>
            </p:custDataLst>
          </p:nvPr>
        </p:nvSpPr>
        <p:spPr>
          <a:xfrm>
            <a:off x="4672920" y="6489287"/>
            <a:ext cx="1676400" cy="230832"/>
          </a:xfrm>
          <a:prstGeom prst="rect">
            <a:avLst/>
          </a:prstGeom>
          <a:noFill/>
        </p:spPr>
        <p:txBody>
          <a:bodyPr wrap="square" rtlCol="0">
            <a:spAutoFit/>
          </a:bodyPr>
          <a:lstStyle/>
          <a:p>
            <a:r>
              <a:rPr lang="en-US" sz="900" dirty="0">
                <a:solidFill>
                  <a:schemeClr val="bg1"/>
                </a:solidFill>
              </a:rPr>
              <a:t>photo credit: Erin </a:t>
            </a:r>
            <a:r>
              <a:rPr lang="en-US" sz="900" dirty="0" err="1">
                <a:solidFill>
                  <a:schemeClr val="bg1"/>
                </a:solidFill>
              </a:rPr>
              <a:t>Gaugler</a:t>
            </a:r>
            <a:endParaRPr lang="en-US" sz="900" dirty="0">
              <a:solidFill>
                <a:schemeClr val="bg1"/>
              </a:solidFill>
            </a:endParaRPr>
          </a:p>
        </p:txBody>
      </p:sp>
    </p:spTree>
    <p:custDataLst>
      <p:tags r:id="rId1"/>
    </p:custDataLst>
    <p:extLst>
      <p:ext uri="{BB962C8B-B14F-4D97-AF65-F5344CB8AC3E}">
        <p14:creationId xmlns:p14="http://schemas.microsoft.com/office/powerpoint/2010/main" val="282765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cxnSp>
        <p:nvCxnSpPr>
          <p:cNvPr id="157" name="Google Shape;157;g23b1090590a_0_7"/>
          <p:cNvCxnSpPr/>
          <p:nvPr/>
        </p:nvCxnSpPr>
        <p:spPr>
          <a:xfrm>
            <a:off x="0" y="0"/>
            <a:ext cx="0" cy="6858000"/>
          </a:xfrm>
          <a:prstGeom prst="straightConnector1">
            <a:avLst/>
          </a:prstGeom>
          <a:noFill/>
          <a:ln>
            <a:noFill/>
          </a:ln>
        </p:spPr>
      </p:cxnSp>
      <p:sp>
        <p:nvSpPr>
          <p:cNvPr id="2" name="Google Shape;162;p9">
            <a:extLst>
              <a:ext uri="{FF2B5EF4-FFF2-40B4-BE49-F238E27FC236}">
                <a16:creationId xmlns:a16="http://schemas.microsoft.com/office/drawing/2014/main" id="{57528FCA-B1A6-273D-299E-8B9F7BE253CA}"/>
              </a:ext>
            </a:extLst>
          </p:cNvPr>
          <p:cNvSpPr txBox="1"/>
          <p:nvPr/>
        </p:nvSpPr>
        <p:spPr>
          <a:xfrm>
            <a:off x="0" y="-19664"/>
            <a:ext cx="9143999" cy="1371600"/>
          </a:xfrm>
          <a:prstGeom prst="rect">
            <a:avLst/>
          </a:prstGeom>
          <a:solidFill>
            <a:schemeClr val="tx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Georgia"/>
              <a:ea typeface="Georgia"/>
              <a:cs typeface="Georgia"/>
              <a:sym typeface="Georgia"/>
            </a:endParaRPr>
          </a:p>
        </p:txBody>
      </p:sp>
      <p:sp>
        <p:nvSpPr>
          <p:cNvPr id="3" name="Google Shape;165;p9">
            <a:extLst>
              <a:ext uri="{FF2B5EF4-FFF2-40B4-BE49-F238E27FC236}">
                <a16:creationId xmlns:a16="http://schemas.microsoft.com/office/drawing/2014/main" id="{2F58B50F-57EB-4234-A93E-42BF4277A142}"/>
              </a:ext>
            </a:extLst>
          </p:cNvPr>
          <p:cNvSpPr txBox="1"/>
          <p:nvPr/>
        </p:nvSpPr>
        <p:spPr>
          <a:xfrm>
            <a:off x="321116" y="342991"/>
            <a:ext cx="8512655" cy="646290"/>
          </a:xfrm>
          <a:prstGeom prst="rect">
            <a:avLst/>
          </a:prstGeom>
          <a:noFill/>
          <a:ln>
            <a:noFill/>
          </a:ln>
        </p:spPr>
        <p:txBody>
          <a:bodyPr spcFirstLastPara="1" wrap="square" lIns="91425" tIns="45700" rIns="91425" bIns="45700" anchor="t" anchorCtr="0">
            <a:spAutoFit/>
          </a:bodyPr>
          <a:lstStyle/>
          <a:p>
            <a:pPr marL="0" marR="0" lvl="0" indent="0" algn="ctr">
              <a:lnSpc>
                <a:spcPct val="100000"/>
              </a:lnSpc>
              <a:buClr>
                <a:schemeClr val="lt1"/>
              </a:buClr>
              <a:buSzPts val="4200"/>
              <a:buFont typeface="Trebuchet MS"/>
              <a:buNone/>
            </a:pPr>
            <a:r>
              <a:rPr lang="en-US" sz="3600" b="1" dirty="0">
                <a:solidFill>
                  <a:schemeClr val="bg1"/>
                </a:solidFill>
                <a:latin typeface="Georgia" pitchFamily="18" charset="0"/>
                <a:ea typeface="MS PGothic" pitchFamily="34" charset="-128"/>
                <a:sym typeface="Trebuchet MS"/>
              </a:rPr>
              <a:t>North Central SARE Grant Types</a:t>
            </a:r>
            <a:endParaRPr sz="3600" b="1" dirty="0">
              <a:solidFill>
                <a:schemeClr val="bg1"/>
              </a:solidFill>
              <a:latin typeface="Georgia" pitchFamily="18" charset="0"/>
              <a:ea typeface="MS PGothic" pitchFamily="34" charset="-128"/>
              <a:sym typeface="Trebuchet MS"/>
            </a:endParaRPr>
          </a:p>
        </p:txBody>
      </p:sp>
      <p:pic>
        <p:nvPicPr>
          <p:cNvPr id="6" name="Picture 5">
            <a:extLst>
              <a:ext uri="{FF2B5EF4-FFF2-40B4-BE49-F238E27FC236}">
                <a16:creationId xmlns:a16="http://schemas.microsoft.com/office/drawing/2014/main" id="{BB3AE311-BA23-3137-96F9-DABFC51F29DA}"/>
              </a:ext>
            </a:extLst>
          </p:cNvPr>
          <p:cNvPicPr>
            <a:picLocks noChangeAspect="1"/>
          </p:cNvPicPr>
          <p:nvPr/>
        </p:nvPicPr>
        <p:blipFill>
          <a:blip r:embed="rId3">
            <a:alphaModFix/>
            <a:duotone>
              <a:schemeClr val="accent1">
                <a:shade val="45000"/>
                <a:satMod val="135000"/>
              </a:schemeClr>
              <a:prstClr val="white"/>
            </a:duotone>
          </a:blip>
          <a:stretch>
            <a:fillRect/>
          </a:stretch>
        </p:blipFill>
        <p:spPr>
          <a:xfrm>
            <a:off x="80010" y="1687377"/>
            <a:ext cx="8983980" cy="3703320"/>
          </a:xfrm>
          <a:prstGeom prst="rect">
            <a:avLst/>
          </a:prstGeom>
          <a:noFill/>
          <a:effectLst>
            <a:outerShdw blurRad="50800" dist="50800" sx="1000" sy="1000" algn="ctr" rotWithShape="0">
              <a:srgbClr val="000000"/>
            </a:outerShdw>
          </a:effectLst>
        </p:spPr>
      </p:pic>
    </p:spTree>
    <p:extLst>
      <p:ext uri="{BB962C8B-B14F-4D97-AF65-F5344CB8AC3E}">
        <p14:creationId xmlns:p14="http://schemas.microsoft.com/office/powerpoint/2010/main" val="1838186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2"/>
            </p:custDataLst>
          </p:nvPr>
        </p:nvSpPr>
        <p:spPr>
          <a:xfrm>
            <a:off x="0" y="0"/>
            <a:ext cx="9144000" cy="1447800"/>
          </a:xfrm>
          <a:solidFill>
            <a:schemeClr val="accent3">
              <a:lumMod val="75000"/>
            </a:schemeClr>
          </a:solidFill>
        </p:spPr>
        <p:txBody>
          <a:bodyPr>
            <a:normAutofit/>
          </a:bodyPr>
          <a:lstStyle/>
          <a:p>
            <a:pPr eaLnBrk="1" hangingPunct="1"/>
            <a:r>
              <a:rPr lang="en-US" sz="3400" dirty="0">
                <a:solidFill>
                  <a:schemeClr val="bg1"/>
                </a:solidFill>
                <a:latin typeface="Georgia" panose="02040502050405020303" pitchFamily="18" charset="0"/>
              </a:rPr>
              <a:t>NCR-SARE Grants from 1988-2023</a:t>
            </a:r>
          </a:p>
        </p:txBody>
      </p:sp>
      <p:sp>
        <p:nvSpPr>
          <p:cNvPr id="10244" name="Rectangle 5"/>
          <p:cNvSpPr>
            <a:spLocks noGrp="1" noChangeArrowheads="1"/>
          </p:cNvSpPr>
          <p:nvPr>
            <p:ph sz="half" idx="2"/>
            <p:custDataLst>
              <p:tags r:id="rId3"/>
            </p:custDataLst>
          </p:nvPr>
        </p:nvSpPr>
        <p:spPr>
          <a:xfrm>
            <a:off x="4648200" y="1600200"/>
            <a:ext cx="4038600" cy="4525963"/>
          </a:xfrm>
        </p:spPr>
        <p:txBody>
          <a:bodyPr/>
          <a:lstStyle/>
          <a:p>
            <a:pPr eaLnBrk="1" hangingPunct="1">
              <a:buNone/>
            </a:pPr>
            <a:r>
              <a:rPr lang="en-US" sz="2400" dirty="0">
                <a:latin typeface="Arial Narrow" pitchFamily="34" charset="0"/>
              </a:rPr>
              <a:t>  </a:t>
            </a:r>
          </a:p>
        </p:txBody>
      </p:sp>
      <p:graphicFrame>
        <p:nvGraphicFramePr>
          <p:cNvPr id="10" name="Chart 9"/>
          <p:cNvGraphicFramePr>
            <a:graphicFrameLocks noGrp="1"/>
          </p:cNvGraphicFramePr>
          <p:nvPr>
            <p:custDataLst>
              <p:tags r:id="rId4"/>
            </p:custDataLst>
            <p:extLst>
              <p:ext uri="{D42A27DB-BD31-4B8C-83A1-F6EECF244321}">
                <p14:modId xmlns:p14="http://schemas.microsoft.com/office/powerpoint/2010/main" val="2404981555"/>
              </p:ext>
            </p:extLst>
          </p:nvPr>
        </p:nvGraphicFramePr>
        <p:xfrm>
          <a:off x="228600" y="2362200"/>
          <a:ext cx="3810000" cy="3429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1" name="Chart 10"/>
          <p:cNvGraphicFramePr>
            <a:graphicFrameLocks noGrp="1"/>
          </p:cNvGraphicFramePr>
          <p:nvPr>
            <p:custDataLst>
              <p:tags r:id="rId5"/>
            </p:custDataLst>
            <p:extLst>
              <p:ext uri="{D42A27DB-BD31-4B8C-83A1-F6EECF244321}">
                <p14:modId xmlns:p14="http://schemas.microsoft.com/office/powerpoint/2010/main" val="1064290462"/>
              </p:ext>
            </p:extLst>
          </p:nvPr>
        </p:nvGraphicFramePr>
        <p:xfrm>
          <a:off x="-141382" y="1741990"/>
          <a:ext cx="6307238" cy="511601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Chart 12"/>
          <p:cNvGraphicFramePr>
            <a:graphicFrameLocks/>
          </p:cNvGraphicFramePr>
          <p:nvPr>
            <p:custDataLst>
              <p:tags r:id="rId6"/>
            </p:custDataLst>
            <p:extLst>
              <p:ext uri="{D42A27DB-BD31-4B8C-83A1-F6EECF244321}">
                <p14:modId xmlns:p14="http://schemas.microsoft.com/office/powerpoint/2010/main" val="2698861478"/>
              </p:ext>
            </p:extLst>
          </p:nvPr>
        </p:nvGraphicFramePr>
        <p:xfrm>
          <a:off x="1600200" y="2387674"/>
          <a:ext cx="5638800" cy="41148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2" name="Chart 11"/>
          <p:cNvGraphicFramePr>
            <a:graphicFrameLocks/>
          </p:cNvGraphicFramePr>
          <p:nvPr>
            <p:custDataLst>
              <p:tags r:id="rId7"/>
            </p:custDataLst>
            <p:extLst>
              <p:ext uri="{D42A27DB-BD31-4B8C-83A1-F6EECF244321}">
                <p14:modId xmlns:p14="http://schemas.microsoft.com/office/powerpoint/2010/main" val="1480275030"/>
              </p:ext>
            </p:extLst>
          </p:nvPr>
        </p:nvGraphicFramePr>
        <p:xfrm>
          <a:off x="1739905" y="1993926"/>
          <a:ext cx="6423854" cy="45640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5" name="Chart 14"/>
          <p:cNvGraphicFramePr>
            <a:graphicFrameLocks/>
          </p:cNvGraphicFramePr>
          <p:nvPr>
            <p:custDataLst>
              <p:tags r:id="rId8"/>
            </p:custDataLst>
            <p:extLst>
              <p:ext uri="{D42A27DB-BD31-4B8C-83A1-F6EECF244321}">
                <p14:modId xmlns:p14="http://schemas.microsoft.com/office/powerpoint/2010/main" val="3040344877"/>
              </p:ext>
            </p:extLst>
          </p:nvPr>
        </p:nvGraphicFramePr>
        <p:xfrm>
          <a:off x="1533382" y="2101082"/>
          <a:ext cx="6010418" cy="452831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6" name="Chart 15"/>
          <p:cNvGraphicFramePr>
            <a:graphicFrameLocks/>
          </p:cNvGraphicFramePr>
          <p:nvPr>
            <p:custDataLst>
              <p:tags r:id="rId9"/>
            </p:custDataLst>
            <p:extLst>
              <p:ext uri="{D42A27DB-BD31-4B8C-83A1-F6EECF244321}">
                <p14:modId xmlns:p14="http://schemas.microsoft.com/office/powerpoint/2010/main" val="3376889342"/>
              </p:ext>
            </p:extLst>
          </p:nvPr>
        </p:nvGraphicFramePr>
        <p:xfrm>
          <a:off x="1077159" y="2062093"/>
          <a:ext cx="6023300" cy="4423162"/>
        </p:xfrm>
        <a:graphic>
          <a:graphicData uri="http://schemas.openxmlformats.org/drawingml/2006/chart">
            <c:chart xmlns:c="http://schemas.openxmlformats.org/drawingml/2006/chart" xmlns:r="http://schemas.openxmlformats.org/officeDocument/2006/relationships" r:id="rId17"/>
          </a:graphicData>
        </a:graphic>
      </p:graphicFrame>
      <p:pic>
        <p:nvPicPr>
          <p:cNvPr id="18" name="Picture 5" descr="SARE_NorthCentral_CMYK">
            <a:extLst>
              <a:ext uri="{FF2B5EF4-FFF2-40B4-BE49-F238E27FC236}">
                <a16:creationId xmlns:a16="http://schemas.microsoft.com/office/drawing/2014/main" id="{8B77DE74-461E-FFB9-93F3-1FB5B192CE0A}"/>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365097" y="5475468"/>
            <a:ext cx="1149858" cy="1037844"/>
          </a:xfrm>
          <a:prstGeom prst="rect">
            <a:avLst/>
          </a:prstGeom>
          <a:noFill/>
          <a:ln w="57150">
            <a:solidFill>
              <a:schemeClr val="bg1"/>
            </a:solidFill>
            <a:miter lim="800000"/>
            <a:headEnd/>
            <a:tailEnd/>
          </a:ln>
        </p:spPr>
      </p:pic>
      <p:graphicFrame>
        <p:nvGraphicFramePr>
          <p:cNvPr id="3" name="Chart 2">
            <a:extLst>
              <a:ext uri="{FF2B5EF4-FFF2-40B4-BE49-F238E27FC236}">
                <a16:creationId xmlns:a16="http://schemas.microsoft.com/office/drawing/2014/main" id="{A7D29402-DF07-B92C-0A49-39D6D748B691}"/>
              </a:ext>
            </a:extLst>
          </p:cNvPr>
          <p:cNvGraphicFramePr>
            <a:graphicFrameLocks/>
          </p:cNvGraphicFramePr>
          <p:nvPr>
            <p:extLst>
              <p:ext uri="{D42A27DB-BD31-4B8C-83A1-F6EECF244321}">
                <p14:modId xmlns:p14="http://schemas.microsoft.com/office/powerpoint/2010/main" val="4142383168"/>
              </p:ext>
            </p:extLst>
          </p:nvPr>
        </p:nvGraphicFramePr>
        <p:xfrm>
          <a:off x="309491" y="1600200"/>
          <a:ext cx="8205464" cy="4957726"/>
        </p:xfrm>
        <a:graphic>
          <a:graphicData uri="http://schemas.openxmlformats.org/drawingml/2006/chart">
            <c:chart xmlns:c="http://schemas.openxmlformats.org/drawingml/2006/chart" xmlns:r="http://schemas.openxmlformats.org/officeDocument/2006/relationships" r:id="rId19"/>
          </a:graphicData>
        </a:graphic>
      </p:graphicFrame>
    </p:spTree>
    <p:custDataLst>
      <p:tags r:id="rId1"/>
    </p:custDataLst>
    <p:extLst>
      <p:ext uri="{BB962C8B-B14F-4D97-AF65-F5344CB8AC3E}">
        <p14:creationId xmlns:p14="http://schemas.microsoft.com/office/powerpoint/2010/main" val="1962708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2"/>
            </p:custDataLst>
          </p:nvPr>
        </p:nvSpPr>
        <p:spPr>
          <a:xfrm>
            <a:off x="0" y="0"/>
            <a:ext cx="9144000" cy="1447800"/>
          </a:xfrm>
          <a:solidFill>
            <a:schemeClr val="accent3">
              <a:lumMod val="75000"/>
            </a:schemeClr>
          </a:solidFill>
        </p:spPr>
        <p:txBody>
          <a:bodyPr>
            <a:normAutofit/>
          </a:bodyPr>
          <a:lstStyle/>
          <a:p>
            <a:pPr eaLnBrk="1" hangingPunct="1"/>
            <a:r>
              <a:rPr lang="en-US" sz="3400" dirty="0">
                <a:solidFill>
                  <a:schemeClr val="bg1"/>
                </a:solidFill>
                <a:latin typeface="Georgia" panose="02040502050405020303" pitchFamily="18" charset="0"/>
              </a:rPr>
              <a:t>NCR-SARE Grant Funding 2023</a:t>
            </a:r>
          </a:p>
        </p:txBody>
      </p:sp>
      <p:sp>
        <p:nvSpPr>
          <p:cNvPr id="10244" name="Rectangle 5"/>
          <p:cNvSpPr>
            <a:spLocks noGrp="1" noChangeArrowheads="1"/>
          </p:cNvSpPr>
          <p:nvPr>
            <p:ph sz="half" idx="2"/>
            <p:custDataLst>
              <p:tags r:id="rId3"/>
            </p:custDataLst>
          </p:nvPr>
        </p:nvSpPr>
        <p:spPr>
          <a:xfrm>
            <a:off x="4648200" y="1600200"/>
            <a:ext cx="4038600" cy="4525963"/>
          </a:xfrm>
        </p:spPr>
        <p:txBody>
          <a:bodyPr/>
          <a:lstStyle/>
          <a:p>
            <a:pPr eaLnBrk="1" hangingPunct="1">
              <a:buNone/>
            </a:pPr>
            <a:r>
              <a:rPr lang="en-US" sz="2400" dirty="0">
                <a:latin typeface="Arial Narrow" pitchFamily="34" charset="0"/>
              </a:rPr>
              <a:t>  </a:t>
            </a:r>
          </a:p>
        </p:txBody>
      </p:sp>
      <p:graphicFrame>
        <p:nvGraphicFramePr>
          <p:cNvPr id="10" name="Chart 9"/>
          <p:cNvGraphicFramePr>
            <a:graphicFrameLocks noGrp="1"/>
          </p:cNvGraphicFramePr>
          <p:nvPr>
            <p:custDataLst>
              <p:tags r:id="rId4"/>
            </p:custDataLst>
          </p:nvPr>
        </p:nvGraphicFramePr>
        <p:xfrm>
          <a:off x="228600" y="2362200"/>
          <a:ext cx="3810000" cy="3429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Chart 12"/>
          <p:cNvGraphicFramePr>
            <a:graphicFrameLocks/>
          </p:cNvGraphicFramePr>
          <p:nvPr>
            <p:custDataLst>
              <p:tags r:id="rId5"/>
            </p:custDataLst>
          </p:nvPr>
        </p:nvGraphicFramePr>
        <p:xfrm>
          <a:off x="1600200" y="2387674"/>
          <a:ext cx="5638800" cy="41148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2" name="Chart 11"/>
          <p:cNvGraphicFramePr>
            <a:graphicFrameLocks/>
          </p:cNvGraphicFramePr>
          <p:nvPr>
            <p:custDataLst>
              <p:tags r:id="rId6"/>
            </p:custDataLst>
          </p:nvPr>
        </p:nvGraphicFramePr>
        <p:xfrm>
          <a:off x="1739905" y="1993926"/>
          <a:ext cx="6423854" cy="45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5" name="Chart 14"/>
          <p:cNvGraphicFramePr>
            <a:graphicFrameLocks/>
          </p:cNvGraphicFramePr>
          <p:nvPr>
            <p:custDataLst>
              <p:tags r:id="rId7"/>
            </p:custDataLst>
          </p:nvPr>
        </p:nvGraphicFramePr>
        <p:xfrm>
          <a:off x="1533382" y="2101082"/>
          <a:ext cx="6010418" cy="452831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6" name="Chart 15"/>
          <p:cNvGraphicFramePr>
            <a:graphicFrameLocks/>
          </p:cNvGraphicFramePr>
          <p:nvPr>
            <p:custDataLst>
              <p:tags r:id="rId8"/>
            </p:custDataLst>
          </p:nvPr>
        </p:nvGraphicFramePr>
        <p:xfrm>
          <a:off x="1077159" y="2062093"/>
          <a:ext cx="6023300" cy="442316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 name="Chart 1">
            <a:extLst>
              <a:ext uri="{FF2B5EF4-FFF2-40B4-BE49-F238E27FC236}">
                <a16:creationId xmlns:a16="http://schemas.microsoft.com/office/drawing/2014/main" id="{C26BCD91-D489-31C1-EF99-4EBD0EAB8F21}"/>
              </a:ext>
            </a:extLst>
          </p:cNvPr>
          <p:cNvGraphicFramePr>
            <a:graphicFrameLocks/>
          </p:cNvGraphicFramePr>
          <p:nvPr>
            <p:extLst>
              <p:ext uri="{D42A27DB-BD31-4B8C-83A1-F6EECF244321}">
                <p14:modId xmlns:p14="http://schemas.microsoft.com/office/powerpoint/2010/main" val="409902551"/>
              </p:ext>
            </p:extLst>
          </p:nvPr>
        </p:nvGraphicFramePr>
        <p:xfrm>
          <a:off x="187467" y="1554956"/>
          <a:ext cx="8566150" cy="4885055"/>
        </p:xfrm>
        <a:graphic>
          <a:graphicData uri="http://schemas.openxmlformats.org/drawingml/2006/chart">
            <c:chart xmlns:c="http://schemas.openxmlformats.org/drawingml/2006/chart" xmlns:r="http://schemas.openxmlformats.org/officeDocument/2006/relationships" r:id="rId16"/>
          </a:graphicData>
        </a:graphic>
      </p:graphicFrame>
      <p:pic>
        <p:nvPicPr>
          <p:cNvPr id="4" name="Picture 5" descr="SARE_NorthCentral_CMYK">
            <a:extLst>
              <a:ext uri="{FF2B5EF4-FFF2-40B4-BE49-F238E27FC236}">
                <a16:creationId xmlns:a16="http://schemas.microsoft.com/office/drawing/2014/main" id="{AA94A7C1-6AAE-4B45-C353-8A613D591737}"/>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529515" y="6332642"/>
            <a:ext cx="448205" cy="404543"/>
          </a:xfrm>
          <a:prstGeom prst="rect">
            <a:avLst/>
          </a:prstGeom>
          <a:noFill/>
          <a:ln w="57150">
            <a:solidFill>
              <a:schemeClr val="bg1"/>
            </a:solidFill>
            <a:miter lim="800000"/>
            <a:headEnd/>
            <a:tailEnd/>
          </a:ln>
        </p:spPr>
      </p:pic>
    </p:spTree>
    <p:custDataLst>
      <p:tags r:id="rId1"/>
    </p:custDataLst>
    <p:extLst>
      <p:ext uri="{BB962C8B-B14F-4D97-AF65-F5344CB8AC3E}">
        <p14:creationId xmlns:p14="http://schemas.microsoft.com/office/powerpoint/2010/main" val="1377297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0" y="0"/>
            <a:ext cx="4419600" cy="6864123"/>
          </a:xfrm>
          <a:prstGeom prst="rect">
            <a:avLst/>
          </a:prstGeom>
          <a:noFill/>
        </p:spPr>
      </p:pic>
      <p:sp>
        <p:nvSpPr>
          <p:cNvPr id="8194" name="Rectangle 2"/>
          <p:cNvSpPr>
            <a:spLocks noGrp="1" noChangeArrowheads="1"/>
          </p:cNvSpPr>
          <p:nvPr>
            <p:ph type="title"/>
            <p:custDataLst>
              <p:tags r:id="rId2"/>
            </p:custDataLst>
          </p:nvPr>
        </p:nvSpPr>
        <p:spPr>
          <a:xfrm>
            <a:off x="4419600" y="0"/>
            <a:ext cx="4724400" cy="2438400"/>
          </a:xfrm>
          <a:solidFill>
            <a:srgbClr val="B85808"/>
          </a:solidFill>
        </p:spPr>
        <p:txBody>
          <a:bodyPr>
            <a:normAutofit/>
          </a:bodyPr>
          <a:lstStyle/>
          <a:p>
            <a:pPr eaLnBrk="1" hangingPunct="1"/>
            <a:r>
              <a:rPr lang="en-US" sz="3400" dirty="0">
                <a:solidFill>
                  <a:schemeClr val="bg1"/>
                </a:solidFill>
                <a:latin typeface="Georgia" panose="02040502050405020303" pitchFamily="18" charset="0"/>
              </a:rPr>
              <a:t>Research &amp; Education Grant Program</a:t>
            </a:r>
          </a:p>
        </p:txBody>
      </p:sp>
      <p:sp>
        <p:nvSpPr>
          <p:cNvPr id="8195" name="Rectangle 8"/>
          <p:cNvSpPr>
            <a:spLocks noChangeArrowheads="1"/>
          </p:cNvSpPr>
          <p:nvPr>
            <p:custDataLst>
              <p:tags r:id="rId3"/>
            </p:custDataLst>
          </p:nvPr>
        </p:nvSpPr>
        <p:spPr bwMode="auto">
          <a:xfrm>
            <a:off x="4667861" y="2438400"/>
            <a:ext cx="4171340" cy="3970318"/>
          </a:xfrm>
          <a:prstGeom prst="rect">
            <a:avLst/>
          </a:prstGeom>
          <a:solidFill>
            <a:schemeClr val="bg1"/>
          </a:solidFill>
          <a:ln w="9525">
            <a:noFill/>
            <a:miter lim="800000"/>
            <a:headEnd/>
            <a:tailEnd/>
          </a:ln>
        </p:spPr>
        <p:txBody>
          <a:bodyPr wrap="square" rIns="365760">
            <a:spAutoFit/>
          </a:bodyPr>
          <a:lstStyle/>
          <a:p>
            <a:pPr algn="r" eaLnBrk="0" hangingPunct="0"/>
            <a:r>
              <a:rPr lang="en-US" sz="1200" b="1" dirty="0">
                <a:latin typeface="Arial Narrow" pitchFamily="34" charset="0"/>
              </a:rPr>
              <a:t>    </a:t>
            </a:r>
          </a:p>
          <a:p>
            <a:pPr marL="342900" indent="-342900">
              <a:buFont typeface="Arial" panose="020B0604020202020204" pitchFamily="34" charset="0"/>
              <a:buChar char="•"/>
              <a:defRPr/>
            </a:pPr>
            <a:r>
              <a:rPr lang="en-US" sz="2000" dirty="0">
                <a:solidFill>
                  <a:srgbClr val="B85808"/>
                </a:solidFill>
                <a:latin typeface="Trebuchet MS" panose="020B0603020202020204" pitchFamily="34" charset="0"/>
                <a:ea typeface="ＭＳ Ｐゴシック" pitchFamily="34" charset="-128"/>
              </a:rPr>
              <a:t>Grants for researchers or educators to explore sustainable ag </a:t>
            </a:r>
          </a:p>
          <a:p>
            <a:pPr marL="342900" indent="-342900">
              <a:buFont typeface="Arial" panose="020B0604020202020204" pitchFamily="34" charset="0"/>
              <a:buChar char="•"/>
              <a:defRPr/>
            </a:pPr>
            <a:endParaRPr lang="en-US" sz="2000" dirty="0">
              <a:solidFill>
                <a:srgbClr val="B85808"/>
              </a:solidFill>
              <a:latin typeface="Trebuchet MS" panose="020B0603020202020204" pitchFamily="34" charset="0"/>
              <a:ea typeface="ＭＳ Ｐゴシック" pitchFamily="34" charset="-128"/>
            </a:endParaRPr>
          </a:p>
          <a:p>
            <a:pPr marL="342900" indent="-342900">
              <a:buFont typeface="Arial" panose="020B0604020202020204" pitchFamily="34" charset="0"/>
              <a:buChar char="•"/>
              <a:defRPr/>
            </a:pPr>
            <a:r>
              <a:rPr lang="en-US" sz="2000" dirty="0">
                <a:solidFill>
                  <a:srgbClr val="B85808"/>
                </a:solidFill>
                <a:latin typeface="Trebuchet MS" panose="020B0603020202020204" pitchFamily="34" charset="0"/>
                <a:ea typeface="ＭＳ Ｐゴシック" pitchFamily="34" charset="-128"/>
              </a:rPr>
              <a:t>Up to $250,000 per project</a:t>
            </a:r>
          </a:p>
          <a:p>
            <a:pPr>
              <a:defRPr/>
            </a:pPr>
            <a:endParaRPr lang="en-US" sz="2000" dirty="0">
              <a:solidFill>
                <a:srgbClr val="B85808"/>
              </a:solidFill>
              <a:latin typeface="Trebuchet MS" panose="020B0603020202020204" pitchFamily="34" charset="0"/>
              <a:ea typeface="ＭＳ Ｐゴシック" pitchFamily="34" charset="-128"/>
            </a:endParaRPr>
          </a:p>
          <a:p>
            <a:pPr marL="342900" indent="-342900">
              <a:buFont typeface="Arial" panose="020B0604020202020204" pitchFamily="34" charset="0"/>
              <a:buChar char="•"/>
              <a:defRPr/>
            </a:pPr>
            <a:r>
              <a:rPr lang="en-US" sz="2000" dirty="0">
                <a:solidFill>
                  <a:srgbClr val="B85808"/>
                </a:solidFill>
                <a:latin typeface="Trebuchet MS" panose="020B0603020202020204" pitchFamily="34" charset="0"/>
                <a:ea typeface="ＭＳ Ｐゴシック" pitchFamily="34" charset="-128"/>
              </a:rPr>
              <a:t>Grants go primarily to organizations</a:t>
            </a:r>
          </a:p>
          <a:p>
            <a:pPr>
              <a:defRPr/>
            </a:pPr>
            <a:endParaRPr lang="en-US" sz="2000" dirty="0">
              <a:solidFill>
                <a:srgbClr val="B85808"/>
              </a:solidFill>
              <a:latin typeface="Trebuchet MS" panose="020B0603020202020204" pitchFamily="34" charset="0"/>
              <a:ea typeface="ＭＳ Ｐゴシック" pitchFamily="34" charset="-128"/>
            </a:endParaRPr>
          </a:p>
          <a:p>
            <a:pPr marL="342900" indent="-342900">
              <a:buFont typeface="Arial" panose="020B0604020202020204" pitchFamily="34" charset="0"/>
              <a:buChar char="•"/>
              <a:defRPr/>
            </a:pPr>
            <a:r>
              <a:rPr lang="en-US" sz="2000" dirty="0">
                <a:solidFill>
                  <a:srgbClr val="B85808"/>
                </a:solidFill>
                <a:latin typeface="Trebuchet MS" panose="020B0603020202020204" pitchFamily="34" charset="0"/>
                <a:ea typeface="ＭＳ Ｐゴシック" pitchFamily="34" charset="-128"/>
              </a:rPr>
              <a:t>~15 projects funded per year</a:t>
            </a:r>
          </a:p>
          <a:p>
            <a:pPr>
              <a:buFont typeface="Arial" pitchFamily="34" charset="0"/>
              <a:buChar char="•"/>
              <a:defRPr/>
            </a:pPr>
            <a:endParaRPr lang="en-US" sz="2000" dirty="0">
              <a:solidFill>
                <a:srgbClr val="B85808"/>
              </a:solidFill>
              <a:latin typeface="Trebuchet MS" panose="020B0603020202020204" pitchFamily="34" charset="0"/>
              <a:ea typeface="ＭＳ Ｐゴシック" pitchFamily="34" charset="-128"/>
            </a:endParaRPr>
          </a:p>
          <a:p>
            <a:pPr marL="342900" indent="-342900">
              <a:buFont typeface="Arial" panose="020B0604020202020204" pitchFamily="34" charset="0"/>
              <a:buChar char="•"/>
              <a:defRPr/>
            </a:pPr>
            <a:r>
              <a:rPr lang="en-US" sz="2000" dirty="0">
                <a:solidFill>
                  <a:srgbClr val="B85808"/>
                </a:solidFill>
                <a:latin typeface="Trebuchet MS" panose="020B0603020202020204" pitchFamily="34" charset="0"/>
                <a:ea typeface="ＭＳ Ｐゴシック" pitchFamily="34" charset="-128"/>
              </a:rPr>
              <a:t>Coordinated by Beth Nelson</a:t>
            </a:r>
          </a:p>
        </p:txBody>
      </p:sp>
      <p:pic>
        <p:nvPicPr>
          <p:cNvPr id="8197" name="Picture 5" descr="SARE_NorthCentral_CMY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8261" y="5549206"/>
            <a:ext cx="1149858" cy="1037844"/>
          </a:xfrm>
          <a:prstGeom prst="rect">
            <a:avLst/>
          </a:prstGeom>
          <a:noFill/>
          <a:ln w="57150">
            <a:solidFill>
              <a:schemeClr val="bg1"/>
            </a:solidFill>
            <a:miter lim="800000"/>
            <a:headEnd/>
            <a:tailEnd/>
          </a:ln>
        </p:spPr>
      </p:pic>
      <p:sp>
        <p:nvSpPr>
          <p:cNvPr id="8" name="TextBox 7"/>
          <p:cNvSpPr txBox="1"/>
          <p:nvPr>
            <p:custDataLst>
              <p:tags r:id="rId4"/>
            </p:custDataLst>
          </p:nvPr>
        </p:nvSpPr>
        <p:spPr>
          <a:xfrm>
            <a:off x="1559294" y="6068128"/>
            <a:ext cx="1981200" cy="230832"/>
          </a:xfrm>
          <a:prstGeom prst="rect">
            <a:avLst/>
          </a:prstGeom>
          <a:noFill/>
        </p:spPr>
        <p:txBody>
          <a:bodyPr wrap="square" rtlCol="0">
            <a:spAutoFit/>
          </a:bodyPr>
          <a:lstStyle/>
          <a:p>
            <a:r>
              <a:rPr lang="en-US" sz="900" dirty="0">
                <a:solidFill>
                  <a:schemeClr val="bg1"/>
                </a:solidFill>
              </a:rPr>
              <a:t>photo credit: Greg Lawless</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7819"/>
          <a:stretch/>
        </p:blipFill>
        <p:spPr bwMode="auto">
          <a:xfrm>
            <a:off x="4495800" y="0"/>
            <a:ext cx="5029199" cy="6858000"/>
          </a:xfrm>
          <a:prstGeom prst="rect">
            <a:avLst/>
          </a:prstGeom>
          <a:noFill/>
        </p:spPr>
      </p:pic>
      <p:sp>
        <p:nvSpPr>
          <p:cNvPr id="27650" name="Rectangle 2"/>
          <p:cNvSpPr>
            <a:spLocks noGrp="1" noChangeArrowheads="1"/>
          </p:cNvSpPr>
          <p:nvPr>
            <p:ph type="title"/>
            <p:custDataLst>
              <p:tags r:id="rId2"/>
            </p:custDataLst>
          </p:nvPr>
        </p:nvSpPr>
        <p:spPr>
          <a:xfrm>
            <a:off x="0" y="0"/>
            <a:ext cx="4495800" cy="1905000"/>
          </a:xfrm>
          <a:solidFill>
            <a:srgbClr val="002060"/>
          </a:solidFill>
        </p:spPr>
        <p:txBody>
          <a:bodyPr>
            <a:normAutofit/>
          </a:bodyPr>
          <a:lstStyle/>
          <a:p>
            <a:pPr eaLnBrk="1" hangingPunct="1"/>
            <a:r>
              <a:rPr lang="en-US" sz="3400" dirty="0">
                <a:solidFill>
                  <a:schemeClr val="bg1"/>
                </a:solidFill>
                <a:latin typeface="Georgia" panose="02040502050405020303" pitchFamily="18" charset="0"/>
              </a:rPr>
              <a:t>Graduate Student </a:t>
            </a:r>
            <a:br>
              <a:rPr lang="en-US" sz="3400" dirty="0">
                <a:solidFill>
                  <a:schemeClr val="bg1"/>
                </a:solidFill>
                <a:latin typeface="Georgia" panose="02040502050405020303" pitchFamily="18" charset="0"/>
              </a:rPr>
            </a:br>
            <a:r>
              <a:rPr lang="en-US" sz="3400" dirty="0">
                <a:solidFill>
                  <a:schemeClr val="bg1"/>
                </a:solidFill>
                <a:latin typeface="Georgia" panose="02040502050405020303" pitchFamily="18" charset="0"/>
              </a:rPr>
              <a:t>Grant Program</a:t>
            </a:r>
          </a:p>
        </p:txBody>
      </p:sp>
      <p:pic>
        <p:nvPicPr>
          <p:cNvPr id="27652" name="Picture 5" descr="SARE_NorthCentral_CMY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04563" y="5638800"/>
            <a:ext cx="1126712" cy="1017588"/>
          </a:xfrm>
          <a:prstGeom prst="rect">
            <a:avLst/>
          </a:prstGeom>
          <a:noFill/>
          <a:ln w="57150">
            <a:solidFill>
              <a:schemeClr val="bg1"/>
            </a:solidFill>
            <a:miter lim="800000"/>
            <a:headEnd/>
            <a:tailEnd/>
          </a:ln>
        </p:spPr>
      </p:pic>
      <p:sp>
        <p:nvSpPr>
          <p:cNvPr id="7" name="TextBox 6"/>
          <p:cNvSpPr txBox="1"/>
          <p:nvPr>
            <p:custDataLst>
              <p:tags r:id="rId3"/>
            </p:custDataLst>
          </p:nvPr>
        </p:nvSpPr>
        <p:spPr>
          <a:xfrm>
            <a:off x="0" y="1905000"/>
            <a:ext cx="4343400" cy="4632037"/>
          </a:xfrm>
          <a:prstGeom prst="rect">
            <a:avLst/>
          </a:prstGeom>
          <a:solidFill>
            <a:schemeClr val="bg1"/>
          </a:solidFill>
        </p:spPr>
        <p:txBody>
          <a:bodyPr wrap="square" lIns="365760" tIns="274320" rtlCol="0">
            <a:spAutoFit/>
          </a:bodyPr>
          <a:lstStyle/>
          <a:p>
            <a:pPr lvl="0">
              <a:defRPr/>
            </a:pPr>
            <a:endParaRPr lang="en-US" sz="800" dirty="0"/>
          </a:p>
          <a:p>
            <a:pPr marL="342900" indent="-342900">
              <a:buFont typeface="Arial" panose="020B0604020202020204" pitchFamily="34" charset="0"/>
              <a:buChar char="•"/>
              <a:defRPr/>
            </a:pPr>
            <a:r>
              <a:rPr lang="en-US" sz="1900" dirty="0">
                <a:solidFill>
                  <a:srgbClr val="002060"/>
                </a:solidFill>
                <a:latin typeface="Trebuchet MS" panose="020B0603020202020204" pitchFamily="34" charset="0"/>
                <a:ea typeface="ＭＳ Ｐゴシック" pitchFamily="34" charset="-128"/>
              </a:rPr>
              <a:t>Grants for graduate students to explore sustainable ag as part of their degree program</a:t>
            </a:r>
          </a:p>
          <a:p>
            <a:pPr marL="342900" indent="-342900">
              <a:buFont typeface="Arial" panose="020B0604020202020204" pitchFamily="34" charset="0"/>
              <a:buChar char="•"/>
              <a:defRPr/>
            </a:pPr>
            <a:endParaRPr lang="en-US" sz="1900" dirty="0">
              <a:solidFill>
                <a:srgbClr val="002060"/>
              </a:solidFill>
              <a:latin typeface="Trebuchet MS" panose="020B0603020202020204" pitchFamily="34" charset="0"/>
              <a:ea typeface="ＭＳ Ｐゴシック" pitchFamily="34" charset="-128"/>
            </a:endParaRPr>
          </a:p>
          <a:p>
            <a:pPr marL="342900" indent="-342900">
              <a:buFont typeface="Arial" panose="020B0604020202020204" pitchFamily="34" charset="0"/>
              <a:buChar char="•"/>
              <a:defRPr/>
            </a:pPr>
            <a:r>
              <a:rPr lang="en-US" sz="1900" dirty="0">
                <a:solidFill>
                  <a:srgbClr val="002060"/>
                </a:solidFill>
                <a:latin typeface="Trebuchet MS" panose="020B0603020202020204" pitchFamily="34" charset="0"/>
                <a:ea typeface="ＭＳ Ｐゴシック" pitchFamily="34" charset="-128"/>
              </a:rPr>
              <a:t>Up to $20,000 per project</a:t>
            </a:r>
          </a:p>
          <a:p>
            <a:pPr marL="342900" indent="-342900">
              <a:buFont typeface="Arial" panose="020B0604020202020204" pitchFamily="34" charset="0"/>
              <a:buChar char="•"/>
              <a:defRPr/>
            </a:pPr>
            <a:endParaRPr lang="en-US" sz="1900" dirty="0">
              <a:solidFill>
                <a:srgbClr val="002060"/>
              </a:solidFill>
              <a:latin typeface="Trebuchet MS" panose="020B0603020202020204" pitchFamily="34" charset="0"/>
              <a:ea typeface="ＭＳ Ｐゴシック" pitchFamily="34" charset="-128"/>
            </a:endParaRPr>
          </a:p>
          <a:p>
            <a:pPr marL="342900" indent="-342900">
              <a:buFont typeface="Arial" panose="020B0604020202020204" pitchFamily="34" charset="0"/>
              <a:buChar char="•"/>
              <a:defRPr/>
            </a:pPr>
            <a:r>
              <a:rPr lang="en-US" sz="1900" dirty="0">
                <a:solidFill>
                  <a:srgbClr val="002060"/>
                </a:solidFill>
                <a:latin typeface="Trebuchet MS" panose="020B0603020202020204" pitchFamily="34" charset="0"/>
                <a:ea typeface="ＭＳ Ｐゴシック" pitchFamily="34" charset="-128"/>
              </a:rPr>
              <a:t>Grad student must write proposal and lead work on project</a:t>
            </a:r>
          </a:p>
          <a:p>
            <a:pPr>
              <a:defRPr/>
            </a:pPr>
            <a:endParaRPr lang="en-US" sz="1900" dirty="0">
              <a:solidFill>
                <a:srgbClr val="002060"/>
              </a:solidFill>
              <a:latin typeface="Trebuchet MS" panose="020B0603020202020204" pitchFamily="34" charset="0"/>
              <a:ea typeface="ＭＳ Ｐゴシック" pitchFamily="34" charset="-128"/>
            </a:endParaRPr>
          </a:p>
          <a:p>
            <a:pPr marL="342900" indent="-342900">
              <a:buFont typeface="Arial" panose="020B0604020202020204" pitchFamily="34" charset="0"/>
              <a:buChar char="•"/>
              <a:defRPr/>
            </a:pPr>
            <a:r>
              <a:rPr lang="en-US" sz="1900" dirty="0">
                <a:solidFill>
                  <a:srgbClr val="002060"/>
                </a:solidFill>
                <a:latin typeface="Trebuchet MS" panose="020B0603020202020204" pitchFamily="34" charset="0"/>
                <a:ea typeface="ＭＳ Ｐゴシック" pitchFamily="34" charset="-128"/>
              </a:rPr>
              <a:t>~20 projects funded per year</a:t>
            </a:r>
          </a:p>
          <a:p>
            <a:pPr>
              <a:defRPr/>
            </a:pPr>
            <a:endParaRPr lang="en-US" sz="1900" dirty="0">
              <a:solidFill>
                <a:srgbClr val="002060"/>
              </a:solidFill>
              <a:latin typeface="Trebuchet MS" panose="020B0603020202020204" pitchFamily="34" charset="0"/>
              <a:ea typeface="ＭＳ Ｐゴシック" pitchFamily="34" charset="-128"/>
            </a:endParaRPr>
          </a:p>
          <a:p>
            <a:pPr marL="342900" indent="-342900">
              <a:buFont typeface="Arial" panose="020B0604020202020204" pitchFamily="34" charset="0"/>
              <a:buChar char="•"/>
              <a:defRPr/>
            </a:pPr>
            <a:r>
              <a:rPr lang="en-US" sz="1900" dirty="0">
                <a:solidFill>
                  <a:srgbClr val="002060"/>
                </a:solidFill>
                <a:latin typeface="Trebuchet MS" panose="020B0603020202020204" pitchFamily="34" charset="0"/>
                <a:ea typeface="ＭＳ Ｐゴシック" pitchFamily="34" charset="-128"/>
              </a:rPr>
              <a:t>Coordinated by Beth Nelson</a:t>
            </a:r>
          </a:p>
          <a:p>
            <a:pPr lvl="0">
              <a:defRPr/>
            </a:pPr>
            <a:endParaRPr lang="en-US" sz="2500" dirty="0"/>
          </a:p>
        </p:txBody>
      </p:sp>
      <p:sp>
        <p:nvSpPr>
          <p:cNvPr id="6" name="TextBox 5"/>
          <p:cNvSpPr txBox="1"/>
          <p:nvPr>
            <p:custDataLst>
              <p:tags r:id="rId4"/>
            </p:custDataLst>
          </p:nvPr>
        </p:nvSpPr>
        <p:spPr>
          <a:xfrm>
            <a:off x="4795541" y="6013818"/>
            <a:ext cx="2057400" cy="230832"/>
          </a:xfrm>
          <a:prstGeom prst="rect">
            <a:avLst/>
          </a:prstGeom>
          <a:noFill/>
        </p:spPr>
        <p:txBody>
          <a:bodyPr wrap="square" rtlCol="0">
            <a:spAutoFit/>
          </a:bodyPr>
          <a:lstStyle/>
          <a:p>
            <a:r>
              <a:rPr lang="en-US" sz="900" dirty="0">
                <a:solidFill>
                  <a:schemeClr val="bg1"/>
                </a:solidFill>
              </a:rPr>
              <a:t>photo credit: Marie Flanagan</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p:cNvSpPr>
            <a:spLocks noChangeArrowheads="1"/>
          </p:cNvSpPr>
          <p:nvPr>
            <p:custDataLst>
              <p:tags r:id="rId2"/>
            </p:custDataLst>
          </p:nvPr>
        </p:nvSpPr>
        <p:spPr bwMode="auto">
          <a:xfrm>
            <a:off x="0" y="0"/>
            <a:ext cx="4572000" cy="1828800"/>
          </a:xfrm>
          <a:prstGeom prst="rect">
            <a:avLst/>
          </a:prstGeom>
          <a:solidFill>
            <a:srgbClr val="BF7D1B"/>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algn="r">
              <a:lnSpc>
                <a:spcPct val="150000"/>
              </a:lnSpc>
            </a:pPr>
            <a:endParaRPr lang="en-US"/>
          </a:p>
        </p:txBody>
      </p:sp>
      <p:sp>
        <p:nvSpPr>
          <p:cNvPr id="2" name="Title 1"/>
          <p:cNvSpPr>
            <a:spLocks noGrp="1"/>
          </p:cNvSpPr>
          <p:nvPr>
            <p:ph type="title"/>
            <p:custDataLst>
              <p:tags r:id="rId3"/>
            </p:custDataLst>
          </p:nvPr>
        </p:nvSpPr>
        <p:spPr>
          <a:xfrm>
            <a:off x="152400" y="274638"/>
            <a:ext cx="4267200" cy="1143000"/>
          </a:xfrm>
        </p:spPr>
        <p:txBody>
          <a:bodyPr>
            <a:normAutofit fontScale="90000"/>
          </a:bodyPr>
          <a:lstStyle/>
          <a:p>
            <a:br>
              <a:rPr lang="en-US" b="1" dirty="0">
                <a:solidFill>
                  <a:schemeClr val="bg1"/>
                </a:solidFill>
                <a:latin typeface="Trebuchet MS" pitchFamily="34" charset="0"/>
              </a:rPr>
            </a:br>
            <a:r>
              <a:rPr lang="en-US" b="1" dirty="0">
                <a:solidFill>
                  <a:schemeClr val="bg1"/>
                </a:solidFill>
                <a:latin typeface="Georgia" panose="02040502050405020303" pitchFamily="18" charset="0"/>
              </a:rPr>
              <a:t>What is SARE?</a:t>
            </a:r>
            <a:br>
              <a:rPr lang="en-US" b="1" dirty="0">
                <a:solidFill>
                  <a:schemeClr val="bg1"/>
                </a:solidFill>
                <a:latin typeface="Georgia" panose="02040502050405020303" pitchFamily="18" charset="0"/>
              </a:rPr>
            </a:br>
            <a:endParaRPr lang="en-US" dirty="0">
              <a:latin typeface="Georgia" panose="02040502050405020303" pitchFamily="18" charset="0"/>
            </a:endParaRPr>
          </a:p>
        </p:txBody>
      </p:sp>
      <p:sp>
        <p:nvSpPr>
          <p:cNvPr id="10" name="Text Box 3"/>
          <p:cNvSpPr txBox="1">
            <a:spLocks noChangeArrowheads="1"/>
          </p:cNvSpPr>
          <p:nvPr>
            <p:custDataLst>
              <p:tags r:id="rId4"/>
            </p:custDataLst>
          </p:nvPr>
        </p:nvSpPr>
        <p:spPr bwMode="auto">
          <a:xfrm>
            <a:off x="0" y="1828800"/>
            <a:ext cx="4572000" cy="4734053"/>
          </a:xfrm>
          <a:prstGeom prst="rect">
            <a:avLst/>
          </a:prstGeom>
          <a:solidFill>
            <a:schemeClr val="bg1"/>
          </a:solidFill>
          <a:ln>
            <a:noFill/>
          </a:ln>
        </p:spPr>
        <p:txBody>
          <a:bodyPr wrap="square">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r" eaLnBrk="1" hangingPunct="1">
              <a:lnSpc>
                <a:spcPct val="150000"/>
              </a:lnSpc>
            </a:pPr>
            <a:endParaRPr lang="en-US" sz="2600" b="1" dirty="0">
              <a:solidFill>
                <a:srgbClr val="BF7D1B"/>
              </a:solidFill>
              <a:latin typeface="Trebuchet MS" panose="020B0603020202020204" pitchFamily="34" charset="0"/>
            </a:endParaRPr>
          </a:p>
          <a:p>
            <a:pPr algn="ctr" eaLnBrk="1" hangingPunct="1">
              <a:lnSpc>
                <a:spcPct val="150000"/>
              </a:lnSpc>
            </a:pPr>
            <a:r>
              <a:rPr lang="en-US" sz="2600" dirty="0">
                <a:solidFill>
                  <a:srgbClr val="BF7D1B"/>
                </a:solidFill>
                <a:latin typeface="Trebuchet MS" panose="020B0603020202020204" pitchFamily="34" charset="0"/>
              </a:rPr>
              <a:t>Grants and outreach to advance sustainable innovations to </a:t>
            </a:r>
          </a:p>
          <a:p>
            <a:pPr algn="ctr" eaLnBrk="1" hangingPunct="1">
              <a:lnSpc>
                <a:spcPct val="150000"/>
              </a:lnSpc>
            </a:pPr>
            <a:r>
              <a:rPr lang="en-US" sz="2600" dirty="0">
                <a:solidFill>
                  <a:srgbClr val="BF7D1B"/>
                </a:solidFill>
                <a:latin typeface="Trebuchet MS" panose="020B0603020202020204" pitchFamily="34" charset="0"/>
              </a:rPr>
              <a:t>the whole of American agriculture.</a:t>
            </a:r>
            <a:endParaRPr lang="en-US" sz="2400" b="1" dirty="0">
              <a:solidFill>
                <a:srgbClr val="BF7D1B"/>
              </a:solidFill>
            </a:endParaRPr>
          </a:p>
          <a:p>
            <a:pPr eaLnBrk="1" hangingPunct="1">
              <a:lnSpc>
                <a:spcPct val="150000"/>
              </a:lnSpc>
            </a:pPr>
            <a:endParaRPr lang="en-US" sz="2400" b="1" dirty="0">
              <a:solidFill>
                <a:srgbClr val="BF7D1B"/>
              </a:solidFill>
            </a:endParaRPr>
          </a:p>
          <a:p>
            <a:pPr eaLnBrk="1" hangingPunct="1">
              <a:lnSpc>
                <a:spcPct val="150000"/>
              </a:lnSpc>
            </a:pPr>
            <a:endParaRPr lang="en-US" sz="2400" b="1" dirty="0">
              <a:solidFill>
                <a:srgbClr val="BF7D1B"/>
              </a:solidFill>
            </a:endParaRPr>
          </a:p>
        </p:txBody>
      </p:sp>
      <p:sp>
        <p:nvSpPr>
          <p:cNvPr id="9" name="TextBox 8"/>
          <p:cNvSpPr txBox="1"/>
          <p:nvPr>
            <p:custDataLst>
              <p:tags r:id="rId5"/>
            </p:custDataLst>
          </p:nvPr>
        </p:nvSpPr>
        <p:spPr>
          <a:xfrm>
            <a:off x="4724400" y="7363335"/>
            <a:ext cx="1984663" cy="369332"/>
          </a:xfrm>
          <a:prstGeom prst="rect">
            <a:avLst/>
          </a:prstGeom>
          <a:noFill/>
        </p:spPr>
        <p:txBody>
          <a:bodyPr wrap="square" rtlCol="0">
            <a:spAutoFit/>
          </a:bodyPr>
          <a:lstStyle/>
          <a:p>
            <a:r>
              <a:rPr lang="en-US" sz="900" dirty="0">
                <a:solidFill>
                  <a:schemeClr val="bg1"/>
                </a:solidFill>
              </a:rPr>
              <a:t>Photo credit: Erin Schneider	</a:t>
            </a:r>
          </a:p>
        </p:txBody>
      </p:sp>
      <p:pic>
        <p:nvPicPr>
          <p:cNvPr id="4100" name="Picture 8" descr="SARE_NorthCentral_CMYK"/>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23909" y="5639271"/>
            <a:ext cx="1143000" cy="1032342"/>
          </a:xfrm>
          <a:prstGeom prst="rect">
            <a:avLst/>
          </a:prstGeom>
          <a:noFill/>
          <a:ln w="57150">
            <a:solidFill>
              <a:schemeClr val="bg1"/>
            </a:solidFill>
            <a:miter lim="800000"/>
            <a:headEnd/>
            <a:tailEnd/>
          </a:ln>
        </p:spPr>
      </p:pic>
      <p:sp>
        <p:nvSpPr>
          <p:cNvPr id="3" name="TextBox 2">
            <a:extLst>
              <a:ext uri="{FF2B5EF4-FFF2-40B4-BE49-F238E27FC236}">
                <a16:creationId xmlns:a16="http://schemas.microsoft.com/office/drawing/2014/main" id="{DDC3E19C-672C-BF54-8802-B8F6012D88F4}"/>
              </a:ext>
            </a:extLst>
          </p:cNvPr>
          <p:cNvSpPr txBox="1"/>
          <p:nvPr>
            <p:custDataLst>
              <p:tags r:id="rId6"/>
            </p:custDataLst>
          </p:nvPr>
        </p:nvSpPr>
        <p:spPr>
          <a:xfrm>
            <a:off x="4800600" y="6477000"/>
            <a:ext cx="1676400" cy="230832"/>
          </a:xfrm>
          <a:prstGeom prst="rect">
            <a:avLst/>
          </a:prstGeom>
          <a:noFill/>
        </p:spPr>
        <p:txBody>
          <a:bodyPr wrap="square" rtlCol="0">
            <a:spAutoFit/>
          </a:bodyPr>
          <a:lstStyle/>
          <a:p>
            <a:r>
              <a:rPr lang="en-US" sz="900" dirty="0">
                <a:solidFill>
                  <a:schemeClr val="bg1"/>
                </a:solidFill>
              </a:rPr>
              <a:t>Photo credit: Marie Flanagan</a:t>
            </a:r>
          </a:p>
        </p:txBody>
      </p:sp>
      <p:pic>
        <p:nvPicPr>
          <p:cNvPr id="4" name="Picture 39" descr="NEWSWU13">
            <a:extLst>
              <a:ext uri="{FF2B5EF4-FFF2-40B4-BE49-F238E27FC236}">
                <a16:creationId xmlns:a16="http://schemas.microsoft.com/office/drawing/2014/main" id="{FE065589-829D-2B97-9569-4464350DABBB}"/>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1108"/>
          <a:stretch/>
        </p:blipFill>
        <p:spPr bwMode="auto">
          <a:xfrm>
            <a:off x="4572000" y="0"/>
            <a:ext cx="4554536" cy="69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6" descr="color-US-w-territories">
            <a:extLst>
              <a:ext uri="{FF2B5EF4-FFF2-40B4-BE49-F238E27FC236}">
                <a16:creationId xmlns:a16="http://schemas.microsoft.com/office/drawing/2014/main" id="{9D78A3A2-7E77-C5E7-85A2-5B6B6EE9E59E}"/>
              </a:ext>
            </a:extLst>
          </p:cNvPr>
          <p:cNvPicPr>
            <a:picLocks noChangeAspect="1" noChangeArrowheads="1"/>
          </p:cNvPicPr>
          <p:nvPr/>
        </p:nvPicPr>
        <p:blipFill>
          <a:blip r:embed="rId13" cstate="email">
            <a:lum bright="-6000" contrast="18000"/>
            <a:extLst>
              <a:ext uri="{28A0092B-C50C-407E-A947-70E740481C1C}">
                <a14:useLocalDpi xmlns:a14="http://schemas.microsoft.com/office/drawing/2010/main"/>
              </a:ext>
            </a:extLst>
          </a:blip>
          <a:srcRect/>
          <a:stretch>
            <a:fillRect/>
          </a:stretch>
        </p:blipFill>
        <p:spPr bwMode="auto">
          <a:xfrm>
            <a:off x="4662488" y="1080655"/>
            <a:ext cx="414972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a:extLst>
              <a:ext uri="{FF2B5EF4-FFF2-40B4-BE49-F238E27FC236}">
                <a16:creationId xmlns:a16="http://schemas.microsoft.com/office/drawing/2014/main" id="{2B4E16BD-D527-8C93-4606-4EB2433237D9}"/>
              </a:ext>
            </a:extLst>
          </p:cNvPr>
          <p:cNvSpPr txBox="1">
            <a:spLocks noChangeArrowheads="1"/>
          </p:cNvSpPr>
          <p:nvPr>
            <p:custDataLst>
              <p:tags r:id="rId7"/>
            </p:custDataLst>
          </p:nvPr>
        </p:nvSpPr>
        <p:spPr bwMode="auto">
          <a:xfrm>
            <a:off x="4635274" y="4129665"/>
            <a:ext cx="4437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spcBef>
                <a:spcPct val="50000"/>
              </a:spcBef>
            </a:pPr>
            <a:r>
              <a:rPr lang="en-US" sz="2400" dirty="0">
                <a:latin typeface="Trebuchet MS" panose="020B0603020202020204" pitchFamily="34" charset="0"/>
              </a:rPr>
              <a:t>Visit </a:t>
            </a:r>
            <a:r>
              <a:rPr lang="en-US" sz="2400" b="1" dirty="0">
                <a:solidFill>
                  <a:srgbClr val="CC3300"/>
                </a:solidFill>
                <a:latin typeface="Trebuchet MS" panose="020B0603020202020204" pitchFamily="34" charset="0"/>
              </a:rPr>
              <a:t>www.sare.org</a:t>
            </a:r>
            <a:r>
              <a:rPr lang="en-US" sz="2400" dirty="0">
                <a:solidFill>
                  <a:srgbClr val="336600"/>
                </a:solidFill>
                <a:latin typeface="Trebuchet MS" panose="020B0603020202020204" pitchFamily="34" charset="0"/>
              </a:rPr>
              <a:t> </a:t>
            </a:r>
            <a:r>
              <a:rPr lang="en-US" sz="2400" dirty="0">
                <a:latin typeface="Trebuchet MS" panose="020B0603020202020204" pitchFamily="34" charset="0"/>
              </a:rPr>
              <a:t>or</a:t>
            </a:r>
          </a:p>
          <a:p>
            <a:pPr algn="ctr" eaLnBrk="1" hangingPunct="1">
              <a:spcBef>
                <a:spcPct val="50000"/>
              </a:spcBef>
            </a:pPr>
            <a:r>
              <a:rPr lang="en-US" sz="2400" b="1" dirty="0">
                <a:solidFill>
                  <a:srgbClr val="CC3300"/>
                </a:solidFill>
                <a:latin typeface="Trebuchet MS" panose="020B0603020202020204" pitchFamily="34" charset="0"/>
              </a:rPr>
              <a:t>www.northcentral.sare.org</a:t>
            </a:r>
            <a:r>
              <a:rPr lang="en-US" sz="2400" dirty="0">
                <a:solidFill>
                  <a:srgbClr val="336600"/>
                </a:solidFill>
                <a:latin typeface="Trebuchet MS" panose="020B0603020202020204" pitchFamily="34" charset="0"/>
              </a:rPr>
              <a:t> </a:t>
            </a:r>
            <a:endParaRPr lang="en-US" sz="2400" dirty="0">
              <a:latin typeface="Trebuchet MS" panose="020B0603020202020204" pitchFamily="34" charset="0"/>
            </a:endParaRPr>
          </a:p>
        </p:txBody>
      </p:sp>
      <p:sp>
        <p:nvSpPr>
          <p:cNvPr id="11" name="Text Box 40">
            <a:extLst>
              <a:ext uri="{FF2B5EF4-FFF2-40B4-BE49-F238E27FC236}">
                <a16:creationId xmlns:a16="http://schemas.microsoft.com/office/drawing/2014/main" id="{B52C0104-440B-46F3-EA93-F060DA7CAF29}"/>
              </a:ext>
            </a:extLst>
          </p:cNvPr>
          <p:cNvSpPr txBox="1">
            <a:spLocks noChangeArrowheads="1"/>
          </p:cNvSpPr>
          <p:nvPr>
            <p:custDataLst>
              <p:tags r:id="rId8"/>
            </p:custDataLst>
          </p:nvPr>
        </p:nvSpPr>
        <p:spPr bwMode="auto">
          <a:xfrm>
            <a:off x="4773386" y="6491418"/>
            <a:ext cx="1828800"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lnSpc>
                <a:spcPct val="120000"/>
              </a:lnSpc>
              <a:spcBef>
                <a:spcPct val="50000"/>
              </a:spcBef>
            </a:pPr>
            <a:r>
              <a:rPr lang="en-US" sz="800" dirty="0">
                <a:latin typeface="Trebuchet MS" pitchFamily="34" charset="0"/>
              </a:rPr>
              <a:t>Photo credit: Carol Flaherty</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rotWithShape="1">
          <a:blip r:embed="rId7">
            <a:extLst>
              <a:ext uri="{28A0092B-C50C-407E-A947-70E740481C1C}">
                <a14:useLocalDpi xmlns:a14="http://schemas.microsoft.com/office/drawing/2010/main" val="0"/>
              </a:ext>
            </a:extLst>
          </a:blip>
          <a:srcRect l="4408" r="7788" b="4407"/>
          <a:stretch/>
        </p:blipFill>
        <p:spPr bwMode="auto">
          <a:xfrm>
            <a:off x="4419600" y="0"/>
            <a:ext cx="4724400" cy="6858000"/>
          </a:xfrm>
          <a:prstGeom prst="rect">
            <a:avLst/>
          </a:prstGeom>
          <a:noFill/>
        </p:spPr>
      </p:pic>
      <p:pic>
        <p:nvPicPr>
          <p:cNvPr id="13316" name="Picture 5" descr="SARE_NorthCentral_CMY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917942" y="5562600"/>
            <a:ext cx="1149858" cy="1037844"/>
          </a:xfrm>
          <a:prstGeom prst="rect">
            <a:avLst/>
          </a:prstGeom>
          <a:noFill/>
          <a:ln w="57150">
            <a:solidFill>
              <a:schemeClr val="bg1"/>
            </a:solidFill>
            <a:miter lim="800000"/>
            <a:headEnd/>
            <a:tailEnd/>
          </a:ln>
        </p:spPr>
      </p:pic>
      <p:sp>
        <p:nvSpPr>
          <p:cNvPr id="9" name="TextBox 8"/>
          <p:cNvSpPr txBox="1"/>
          <p:nvPr>
            <p:custDataLst>
              <p:tags r:id="rId2"/>
            </p:custDataLst>
          </p:nvPr>
        </p:nvSpPr>
        <p:spPr>
          <a:xfrm>
            <a:off x="152400" y="1733520"/>
            <a:ext cx="4190999" cy="4755148"/>
          </a:xfrm>
          <a:prstGeom prst="rect">
            <a:avLst/>
          </a:prstGeom>
          <a:solidFill>
            <a:schemeClr val="bg1"/>
          </a:solidFill>
        </p:spPr>
        <p:txBody>
          <a:bodyPr wrap="square" tIns="182880" rtlCol="0">
            <a:spAutoFit/>
          </a:bodyPr>
          <a:lstStyle/>
          <a:p>
            <a:pPr marL="285750" indent="-285750" eaLnBrk="1" hangingPunct="1">
              <a:spcBef>
                <a:spcPts val="1200"/>
              </a:spcBef>
              <a:buFont typeface="Arial" panose="020B0604020202020204" pitchFamily="34" charset="0"/>
              <a:buChar char="•"/>
            </a:pPr>
            <a:endParaRPr lang="en-US" sz="400" dirty="0">
              <a:latin typeface="Trebuchet MS" panose="020B0603020202020204" pitchFamily="34" charset="0"/>
            </a:endParaRPr>
          </a:p>
          <a:p>
            <a:pPr marL="285750" indent="-285750">
              <a:spcBef>
                <a:spcPts val="1200"/>
              </a:spcBef>
              <a:buFont typeface="Arial" panose="020B0604020202020204" pitchFamily="34" charset="0"/>
              <a:buChar char="•"/>
            </a:pPr>
            <a:r>
              <a:rPr lang="en-US" sz="2000" dirty="0">
                <a:solidFill>
                  <a:schemeClr val="accent5">
                    <a:lumMod val="50000"/>
                  </a:schemeClr>
                </a:solidFill>
                <a:latin typeface="Trebuchet MS" panose="020B0603020202020204" pitchFamily="34" charset="0"/>
              </a:rPr>
              <a:t>Grants directly fund farmers and ranchers to explore new production methods or marketing approaches for their farm</a:t>
            </a:r>
          </a:p>
          <a:p>
            <a:pPr marL="285750" indent="-285750" eaLnBrk="1" hangingPunct="1">
              <a:spcBef>
                <a:spcPts val="1200"/>
              </a:spcBef>
              <a:buFont typeface="Arial" panose="020B0604020202020204" pitchFamily="34" charset="0"/>
              <a:buChar char="•"/>
            </a:pPr>
            <a:r>
              <a:rPr lang="en-US" sz="2000" dirty="0">
                <a:solidFill>
                  <a:schemeClr val="accent5">
                    <a:lumMod val="50000"/>
                  </a:schemeClr>
                </a:solidFill>
                <a:latin typeface="Trebuchet MS" panose="020B0603020202020204" pitchFamily="34" charset="0"/>
              </a:rPr>
              <a:t>Up to $15,000 for individual farm, and $30,000 for teams     of 2 or more farmers/ranchers</a:t>
            </a:r>
          </a:p>
          <a:p>
            <a:pPr marL="285750" indent="-285750" eaLnBrk="1" hangingPunct="1">
              <a:spcBef>
                <a:spcPts val="1200"/>
              </a:spcBef>
              <a:buFont typeface="Arial" panose="020B0604020202020204" pitchFamily="34" charset="0"/>
              <a:buChar char="•"/>
            </a:pPr>
            <a:r>
              <a:rPr lang="en-US" sz="2000" dirty="0">
                <a:solidFill>
                  <a:schemeClr val="accent5">
                    <a:lumMod val="50000"/>
                  </a:schemeClr>
                </a:solidFill>
                <a:latin typeface="Trebuchet MS" panose="020B0603020202020204" pitchFamily="34" charset="0"/>
              </a:rPr>
              <a:t>Encouraged to link with university or non-profit partners</a:t>
            </a:r>
          </a:p>
          <a:p>
            <a:pPr marL="285750" indent="-285750" eaLnBrk="1" hangingPunct="1">
              <a:spcBef>
                <a:spcPts val="1200"/>
              </a:spcBef>
              <a:buFont typeface="Arial" panose="020B0604020202020204" pitchFamily="34" charset="0"/>
              <a:buChar char="•"/>
            </a:pPr>
            <a:r>
              <a:rPr lang="en-US" sz="2000" dirty="0">
                <a:solidFill>
                  <a:schemeClr val="accent5">
                    <a:lumMod val="50000"/>
                  </a:schemeClr>
                </a:solidFill>
                <a:latin typeface="Trebuchet MS" panose="020B0603020202020204" pitchFamily="34" charset="0"/>
              </a:rPr>
              <a:t>~40 projects funded per year</a:t>
            </a:r>
          </a:p>
          <a:p>
            <a:pPr marL="285750" indent="-285750" eaLnBrk="1" hangingPunct="1">
              <a:spcBef>
                <a:spcPts val="1200"/>
              </a:spcBef>
              <a:buFont typeface="Arial" panose="020B0604020202020204" pitchFamily="34" charset="0"/>
              <a:buChar char="•"/>
            </a:pPr>
            <a:r>
              <a:rPr lang="en-US" sz="2000" dirty="0">
                <a:solidFill>
                  <a:schemeClr val="accent5">
                    <a:lumMod val="50000"/>
                  </a:schemeClr>
                </a:solidFill>
                <a:latin typeface="Trebuchet MS" panose="020B0603020202020204" pitchFamily="34" charset="0"/>
              </a:rPr>
              <a:t>Coordinated by Joan Benjamin</a:t>
            </a:r>
            <a:endParaRPr lang="en-US" sz="2000" dirty="0">
              <a:latin typeface="Trebuchet MS" panose="020B0603020202020204" pitchFamily="34" charset="0"/>
            </a:endParaRPr>
          </a:p>
        </p:txBody>
      </p:sp>
      <p:sp>
        <p:nvSpPr>
          <p:cNvPr id="7" name="TextBox 6"/>
          <p:cNvSpPr txBox="1"/>
          <p:nvPr>
            <p:custDataLst>
              <p:tags r:id="rId3"/>
            </p:custDataLst>
          </p:nvPr>
        </p:nvSpPr>
        <p:spPr>
          <a:xfrm>
            <a:off x="4800600" y="6400800"/>
            <a:ext cx="1676400" cy="230832"/>
          </a:xfrm>
          <a:prstGeom prst="rect">
            <a:avLst/>
          </a:prstGeom>
          <a:noFill/>
        </p:spPr>
        <p:txBody>
          <a:bodyPr wrap="square" rtlCol="0">
            <a:spAutoFit/>
          </a:bodyPr>
          <a:lstStyle/>
          <a:p>
            <a:r>
              <a:rPr lang="en-US" sz="900" dirty="0">
                <a:solidFill>
                  <a:schemeClr val="bg1"/>
                </a:solidFill>
              </a:rPr>
              <a:t>photo credit: Lea </a:t>
            </a:r>
            <a:r>
              <a:rPr lang="en-US" sz="900" dirty="0" err="1">
                <a:solidFill>
                  <a:schemeClr val="bg1"/>
                </a:solidFill>
              </a:rPr>
              <a:t>Zeise</a:t>
            </a:r>
            <a:endParaRPr lang="en-US" sz="900" dirty="0">
              <a:solidFill>
                <a:schemeClr val="bg1"/>
              </a:solidFill>
            </a:endParaRPr>
          </a:p>
        </p:txBody>
      </p:sp>
      <p:sp>
        <p:nvSpPr>
          <p:cNvPr id="13314" name="Rectangle 2"/>
          <p:cNvSpPr>
            <a:spLocks noGrp="1" noChangeArrowheads="1"/>
          </p:cNvSpPr>
          <p:nvPr>
            <p:ph type="title"/>
            <p:custDataLst>
              <p:tags r:id="rId4"/>
            </p:custDataLst>
          </p:nvPr>
        </p:nvSpPr>
        <p:spPr>
          <a:xfrm>
            <a:off x="0" y="0"/>
            <a:ext cx="4495800" cy="1905000"/>
          </a:xfrm>
          <a:solidFill>
            <a:schemeClr val="accent1">
              <a:lumMod val="75000"/>
            </a:schemeClr>
          </a:solidFill>
        </p:spPr>
        <p:txBody>
          <a:bodyPr>
            <a:normAutofit/>
          </a:bodyPr>
          <a:lstStyle/>
          <a:p>
            <a:pPr eaLnBrk="1" hangingPunct="1"/>
            <a:r>
              <a:rPr lang="en-US" sz="3400" dirty="0">
                <a:solidFill>
                  <a:schemeClr val="bg1"/>
                </a:solidFill>
                <a:latin typeface="Georgia" panose="02040502050405020303" pitchFamily="18" charset="0"/>
              </a:rPr>
              <a:t>Farmer Rancher </a:t>
            </a:r>
            <a:br>
              <a:rPr lang="en-US" sz="3400" dirty="0">
                <a:solidFill>
                  <a:schemeClr val="bg1"/>
                </a:solidFill>
                <a:latin typeface="Georgia" panose="02040502050405020303" pitchFamily="18" charset="0"/>
              </a:rPr>
            </a:br>
            <a:r>
              <a:rPr lang="en-US" sz="3400" dirty="0">
                <a:solidFill>
                  <a:schemeClr val="bg1"/>
                </a:solidFill>
                <a:latin typeface="Georgia" panose="02040502050405020303" pitchFamily="18" charset="0"/>
              </a:rPr>
              <a:t>Grant Program</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20936" y="0"/>
            <a:ext cx="4423064" cy="6858000"/>
          </a:xfrm>
          <a:prstGeom prst="rect">
            <a:avLst/>
          </a:prstGeom>
        </p:spPr>
      </p:pic>
      <p:sp>
        <p:nvSpPr>
          <p:cNvPr id="17410" name="Rectangle 2"/>
          <p:cNvSpPr>
            <a:spLocks noGrp="1" noChangeArrowheads="1"/>
          </p:cNvSpPr>
          <p:nvPr>
            <p:ph type="title"/>
            <p:custDataLst>
              <p:tags r:id="rId2"/>
            </p:custDataLst>
          </p:nvPr>
        </p:nvSpPr>
        <p:spPr>
          <a:xfrm>
            <a:off x="0" y="-1"/>
            <a:ext cx="4724400" cy="1810721"/>
          </a:xfrm>
          <a:solidFill>
            <a:schemeClr val="bg2">
              <a:lumMod val="25000"/>
            </a:schemeClr>
          </a:solidFill>
        </p:spPr>
        <p:txBody>
          <a:bodyPr>
            <a:normAutofit/>
          </a:bodyPr>
          <a:lstStyle/>
          <a:p>
            <a:pPr eaLnBrk="1" hangingPunct="1"/>
            <a:r>
              <a:rPr lang="en-US" sz="3600" dirty="0">
                <a:solidFill>
                  <a:schemeClr val="bg1"/>
                </a:solidFill>
                <a:latin typeface="Georgia" panose="02040502050405020303" pitchFamily="18" charset="0"/>
              </a:rPr>
              <a:t>Youth Educator Grants</a:t>
            </a:r>
          </a:p>
        </p:txBody>
      </p:sp>
      <p:pic>
        <p:nvPicPr>
          <p:cNvPr id="17412" name="Picture 5" descr="SARE_NorthCentral_CMY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72400" y="5638800"/>
            <a:ext cx="1149858" cy="1037844"/>
          </a:xfrm>
          <a:prstGeom prst="rect">
            <a:avLst/>
          </a:prstGeom>
          <a:noFill/>
          <a:ln w="57150">
            <a:solidFill>
              <a:schemeClr val="bg1"/>
            </a:solidFill>
            <a:miter lim="800000"/>
            <a:headEnd/>
            <a:tailEnd/>
          </a:ln>
        </p:spPr>
      </p:pic>
      <p:sp>
        <p:nvSpPr>
          <p:cNvPr id="6" name="TextBox 5"/>
          <p:cNvSpPr txBox="1"/>
          <p:nvPr>
            <p:custDataLst>
              <p:tags r:id="rId3"/>
            </p:custDataLst>
          </p:nvPr>
        </p:nvSpPr>
        <p:spPr>
          <a:xfrm>
            <a:off x="0" y="1810721"/>
            <a:ext cx="4423064" cy="4693593"/>
          </a:xfrm>
          <a:prstGeom prst="rect">
            <a:avLst/>
          </a:prstGeom>
          <a:solidFill>
            <a:schemeClr val="bg1"/>
          </a:solidFill>
        </p:spPr>
        <p:txBody>
          <a:bodyPr wrap="square" tIns="274320" rtlCol="0">
            <a:spAutoFit/>
          </a:bodyPr>
          <a:lstStyle/>
          <a:p>
            <a:pPr marL="800100" lvl="1" indent="-342900">
              <a:spcBef>
                <a:spcPts val="1200"/>
              </a:spcBef>
              <a:buFont typeface="Arial" panose="020B0604020202020204" pitchFamily="34" charset="0"/>
              <a:buChar char="•"/>
            </a:pPr>
            <a:r>
              <a:rPr lang="en-US" dirty="0">
                <a:solidFill>
                  <a:schemeClr val="bg2">
                    <a:lumMod val="25000"/>
                  </a:schemeClr>
                </a:solidFill>
                <a:latin typeface="Trebuchet MS" panose="020B0703020202090204" pitchFamily="34" charset="0"/>
              </a:rPr>
              <a:t>Grants for young people and educators to understand sustainable practices and see sustainable agriculture as a viable career option   </a:t>
            </a:r>
          </a:p>
          <a:p>
            <a:pPr marL="800100" lvl="1" indent="-342900">
              <a:spcBef>
                <a:spcPts val="1200"/>
              </a:spcBef>
              <a:buFont typeface="Arial" panose="020B0604020202020204" pitchFamily="34" charset="0"/>
              <a:buChar char="•"/>
            </a:pPr>
            <a:r>
              <a:rPr lang="en-US" dirty="0">
                <a:solidFill>
                  <a:schemeClr val="bg2">
                    <a:lumMod val="25000"/>
                  </a:schemeClr>
                </a:solidFill>
                <a:latin typeface="Trebuchet MS" panose="020B0703020202090204" pitchFamily="34" charset="0"/>
              </a:rPr>
              <a:t>Up to $6,000 per project</a:t>
            </a:r>
          </a:p>
          <a:p>
            <a:pPr marL="800100" lvl="1" indent="-342900" eaLnBrk="1" hangingPunct="1">
              <a:spcBef>
                <a:spcPts val="1200"/>
              </a:spcBef>
              <a:buFont typeface="Arial" panose="020B0604020202020204" pitchFamily="34" charset="0"/>
              <a:buChar char="•"/>
            </a:pPr>
            <a:r>
              <a:rPr lang="en-US" dirty="0">
                <a:solidFill>
                  <a:schemeClr val="bg2">
                    <a:lumMod val="25000"/>
                  </a:schemeClr>
                </a:solidFill>
                <a:latin typeface="Trebuchet MS" panose="020B0703020202090204" pitchFamily="34" charset="0"/>
              </a:rPr>
              <a:t>Appropriate for </a:t>
            </a:r>
            <a:r>
              <a:rPr lang="en-US" dirty="0" err="1">
                <a:solidFill>
                  <a:schemeClr val="bg2">
                    <a:lumMod val="25000"/>
                  </a:schemeClr>
                </a:solidFill>
                <a:latin typeface="Trebuchet MS" panose="020B0703020202090204" pitchFamily="34" charset="0"/>
              </a:rPr>
              <a:t>vo</a:t>
            </a:r>
            <a:r>
              <a:rPr lang="en-US" dirty="0">
                <a:solidFill>
                  <a:schemeClr val="bg2">
                    <a:lumMod val="25000"/>
                  </a:schemeClr>
                </a:solidFill>
                <a:latin typeface="Trebuchet MS" panose="020B0703020202090204" pitchFamily="34" charset="0"/>
              </a:rPr>
              <a:t>-ag teachers or other youth educators</a:t>
            </a:r>
          </a:p>
          <a:p>
            <a:pPr marL="800100" lvl="1" indent="-342900" eaLnBrk="1" hangingPunct="1">
              <a:spcBef>
                <a:spcPts val="1200"/>
              </a:spcBef>
              <a:buFont typeface="Arial" panose="020B0604020202020204" pitchFamily="34" charset="0"/>
              <a:buChar char="•"/>
            </a:pPr>
            <a:r>
              <a:rPr lang="en-US" dirty="0">
                <a:solidFill>
                  <a:schemeClr val="bg2">
                    <a:lumMod val="25000"/>
                  </a:schemeClr>
                </a:solidFill>
                <a:latin typeface="Trebuchet MS" panose="020B0703020202090204" pitchFamily="34" charset="0"/>
              </a:rPr>
              <a:t>~12 projects funded per year</a:t>
            </a:r>
          </a:p>
          <a:p>
            <a:pPr marL="800100" lvl="1" indent="-342900" eaLnBrk="1" hangingPunct="1">
              <a:spcBef>
                <a:spcPts val="1200"/>
              </a:spcBef>
              <a:buFont typeface="Arial" panose="020B0604020202020204" pitchFamily="34" charset="0"/>
              <a:buChar char="•"/>
            </a:pPr>
            <a:r>
              <a:rPr lang="en-US" dirty="0">
                <a:solidFill>
                  <a:schemeClr val="bg2">
                    <a:lumMod val="25000"/>
                  </a:schemeClr>
                </a:solidFill>
                <a:latin typeface="Trebuchet MS" panose="020B0703020202090204" pitchFamily="34" charset="0"/>
              </a:rPr>
              <a:t>Coordinated by Joan Benjamin</a:t>
            </a:r>
          </a:p>
          <a:p>
            <a:pPr marL="800100" lvl="1" indent="-342900" eaLnBrk="1" hangingPunct="1">
              <a:spcBef>
                <a:spcPts val="1200"/>
              </a:spcBef>
              <a:buFont typeface="Arial" panose="020B0604020202020204" pitchFamily="34" charset="0"/>
              <a:buChar char="•"/>
            </a:pPr>
            <a:endParaRPr lang="en-US" sz="2200" dirty="0">
              <a:latin typeface="Trebuchet MS" panose="020B0603020202020204" pitchFamily="34" charset="0"/>
            </a:endParaRPr>
          </a:p>
          <a:p>
            <a:pPr marL="800100" lvl="1" indent="-342900" eaLnBrk="1" hangingPunct="1">
              <a:spcBef>
                <a:spcPts val="1200"/>
              </a:spcBef>
              <a:buFont typeface="Arial" panose="020B0604020202020204" pitchFamily="34" charset="0"/>
              <a:buChar char="•"/>
            </a:pPr>
            <a:endParaRPr lang="en-US" sz="2200" dirty="0">
              <a:latin typeface="Trebuchet MS" panose="020B0603020202020204" pitchFamily="34" charset="0"/>
            </a:endParaRPr>
          </a:p>
        </p:txBody>
      </p:sp>
      <p:sp>
        <p:nvSpPr>
          <p:cNvPr id="8" name="TextBox 7"/>
          <p:cNvSpPr txBox="1"/>
          <p:nvPr>
            <p:custDataLst>
              <p:tags r:id="rId4"/>
            </p:custDataLst>
          </p:nvPr>
        </p:nvSpPr>
        <p:spPr>
          <a:xfrm>
            <a:off x="4876800" y="6477000"/>
            <a:ext cx="1981200" cy="230832"/>
          </a:xfrm>
          <a:prstGeom prst="rect">
            <a:avLst/>
          </a:prstGeom>
          <a:noFill/>
        </p:spPr>
        <p:txBody>
          <a:bodyPr wrap="square" rtlCol="0">
            <a:spAutoFit/>
          </a:bodyPr>
          <a:lstStyle/>
          <a:p>
            <a:r>
              <a:rPr lang="en-US" sz="900" dirty="0">
                <a:solidFill>
                  <a:schemeClr val="bg1"/>
                </a:solidFill>
              </a:rPr>
              <a:t>photo credit: Brett </a:t>
            </a:r>
            <a:r>
              <a:rPr lang="en-US" sz="900" dirty="0" err="1">
                <a:solidFill>
                  <a:schemeClr val="bg1"/>
                </a:solidFill>
              </a:rPr>
              <a:t>Lubbert</a:t>
            </a:r>
            <a:endParaRPr lang="en-US" sz="900" dirty="0">
              <a:solidFill>
                <a:schemeClr val="bg1"/>
              </a:solidFil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72000" y="5443"/>
            <a:ext cx="4572000" cy="6852557"/>
          </a:xfrm>
          <a:prstGeom prst="rect">
            <a:avLst/>
          </a:prstGeom>
        </p:spPr>
      </p:pic>
      <p:pic>
        <p:nvPicPr>
          <p:cNvPr id="7" name="Picture 5" descr="SARE_NorthCentral_CMY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924800" y="5768975"/>
            <a:ext cx="982663" cy="88741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custDataLst>
              <p:tags r:id="rId2"/>
            </p:custDataLst>
          </p:nvPr>
        </p:nvSpPr>
        <p:spPr>
          <a:xfrm>
            <a:off x="152400" y="2362200"/>
            <a:ext cx="4419600" cy="4495800"/>
          </a:xfrm>
          <a:solidFill>
            <a:schemeClr val="bg1"/>
          </a:solidFill>
        </p:spPr>
        <p:txBody>
          <a:bodyPr>
            <a:normAutofit/>
          </a:bodyPr>
          <a:lstStyle/>
          <a:p>
            <a:pPr algn="r">
              <a:buNone/>
            </a:pPr>
            <a:endParaRPr lang="en-US" sz="1000" b="1" dirty="0">
              <a:solidFill>
                <a:srgbClr val="8D1B1B"/>
              </a:solidFill>
              <a:latin typeface="Arial Narrow" pitchFamily="34" charset="0"/>
            </a:endParaRPr>
          </a:p>
          <a:p>
            <a:pPr>
              <a:spcBef>
                <a:spcPts val="1200"/>
              </a:spcBef>
            </a:pPr>
            <a:r>
              <a:rPr lang="en-US" sz="1700" dirty="0">
                <a:solidFill>
                  <a:srgbClr val="8D1B1B"/>
                </a:solidFill>
                <a:latin typeface="Trebuchet MS" panose="020B0603020202020204" pitchFamily="34" charset="0"/>
              </a:rPr>
              <a:t>Grants for on-farm research, demonstration, and/or educational projects </a:t>
            </a:r>
          </a:p>
          <a:p>
            <a:pPr>
              <a:spcBef>
                <a:spcPts val="1200"/>
              </a:spcBef>
            </a:pPr>
            <a:r>
              <a:rPr lang="en-US" sz="1700" dirty="0">
                <a:solidFill>
                  <a:srgbClr val="8D1B1B"/>
                </a:solidFill>
                <a:latin typeface="Trebuchet MS" panose="020B0603020202020204" pitchFamily="34" charset="0"/>
              </a:rPr>
              <a:t>Up to $50,000 per project </a:t>
            </a:r>
          </a:p>
          <a:p>
            <a:pPr>
              <a:spcBef>
                <a:spcPts val="1200"/>
              </a:spcBef>
            </a:pPr>
            <a:r>
              <a:rPr lang="en-US" sz="1700" dirty="0">
                <a:solidFill>
                  <a:srgbClr val="8D1B1B"/>
                </a:solidFill>
                <a:latin typeface="Trebuchet MS" panose="020B0603020202020204" pitchFamily="34" charset="0"/>
              </a:rPr>
              <a:t>An Agricultural Professional is the grant applicant and principal investigator</a:t>
            </a:r>
          </a:p>
          <a:p>
            <a:pPr>
              <a:spcBef>
                <a:spcPts val="1200"/>
              </a:spcBef>
            </a:pPr>
            <a:r>
              <a:rPr lang="en-US" sz="1700" dirty="0">
                <a:solidFill>
                  <a:srgbClr val="8D1B1B"/>
                </a:solidFill>
                <a:latin typeface="Trebuchet MS" panose="020B0603020202020204" pitchFamily="34" charset="0"/>
              </a:rPr>
              <a:t>Typically three or more farmers or ranchers involved in the project</a:t>
            </a:r>
          </a:p>
          <a:p>
            <a:pPr>
              <a:spcBef>
                <a:spcPts val="1200"/>
              </a:spcBef>
            </a:pPr>
            <a:r>
              <a:rPr lang="en-US" sz="1700" dirty="0">
                <a:solidFill>
                  <a:srgbClr val="8D1B1B"/>
                </a:solidFill>
                <a:latin typeface="Trebuchet MS" panose="020B0603020202020204" pitchFamily="34" charset="0"/>
                <a:ea typeface="ＭＳ Ｐゴシック" pitchFamily="34" charset="-128"/>
              </a:rPr>
              <a:t>~18 projects funded per year</a:t>
            </a:r>
            <a:r>
              <a:rPr lang="en-US" sz="1700" dirty="0">
                <a:solidFill>
                  <a:srgbClr val="8D1B1B"/>
                </a:solidFill>
                <a:latin typeface="Trebuchet MS" panose="020B0603020202020204" pitchFamily="34" charset="0"/>
              </a:rPr>
              <a:t> </a:t>
            </a:r>
          </a:p>
          <a:p>
            <a:pPr>
              <a:spcBef>
                <a:spcPts val="1200"/>
              </a:spcBef>
            </a:pPr>
            <a:r>
              <a:rPr lang="en-US" sz="1700" dirty="0">
                <a:solidFill>
                  <a:srgbClr val="8D1B1B"/>
                </a:solidFill>
                <a:latin typeface="Trebuchet MS" panose="020B0603020202020204" pitchFamily="34" charset="0"/>
              </a:rPr>
              <a:t>Co-coordinated by Beth Nelson and    Rob Myers</a:t>
            </a:r>
          </a:p>
          <a:p>
            <a:endParaRPr lang="en-US" b="1" dirty="0"/>
          </a:p>
        </p:txBody>
      </p:sp>
      <p:sp>
        <p:nvSpPr>
          <p:cNvPr id="2" name="Title 1"/>
          <p:cNvSpPr>
            <a:spLocks noGrp="1"/>
          </p:cNvSpPr>
          <p:nvPr>
            <p:ph type="title"/>
            <p:custDataLst>
              <p:tags r:id="rId3"/>
            </p:custDataLst>
          </p:nvPr>
        </p:nvSpPr>
        <p:spPr>
          <a:xfrm>
            <a:off x="0" y="0"/>
            <a:ext cx="4572000" cy="2362200"/>
          </a:xfrm>
          <a:solidFill>
            <a:srgbClr val="C00000"/>
          </a:solidFill>
        </p:spPr>
        <p:txBody>
          <a:bodyPr>
            <a:normAutofit/>
          </a:bodyPr>
          <a:lstStyle/>
          <a:p>
            <a:r>
              <a:rPr lang="en-US" sz="3400" dirty="0">
                <a:solidFill>
                  <a:schemeClr val="bg1"/>
                </a:solidFill>
                <a:latin typeface="Georgia" panose="02040502050405020303" pitchFamily="18" charset="0"/>
              </a:rPr>
              <a:t>NCR-SARE Partnership Grant Program</a:t>
            </a:r>
          </a:p>
        </p:txBody>
      </p:sp>
      <p:sp>
        <p:nvSpPr>
          <p:cNvPr id="10" name="TextBox 9"/>
          <p:cNvSpPr txBox="1"/>
          <p:nvPr>
            <p:custDataLst>
              <p:tags r:id="rId4"/>
            </p:custDataLst>
          </p:nvPr>
        </p:nvSpPr>
        <p:spPr>
          <a:xfrm>
            <a:off x="4724400" y="6424473"/>
            <a:ext cx="1981200" cy="230832"/>
          </a:xfrm>
          <a:prstGeom prst="rect">
            <a:avLst/>
          </a:prstGeom>
          <a:noFill/>
        </p:spPr>
        <p:txBody>
          <a:bodyPr wrap="square" rtlCol="0">
            <a:spAutoFit/>
          </a:bodyPr>
          <a:lstStyle/>
          <a:p>
            <a:r>
              <a:rPr lang="en-US" sz="900" dirty="0">
                <a:solidFill>
                  <a:schemeClr val="bg1"/>
                </a:solidFill>
              </a:rPr>
              <a:t>photo credit: Jessica </a:t>
            </a:r>
            <a:r>
              <a:rPr lang="en-US" sz="900" dirty="0" err="1">
                <a:solidFill>
                  <a:schemeClr val="bg1"/>
                </a:solidFill>
              </a:rPr>
              <a:t>DAmbrosio</a:t>
            </a:r>
            <a:endParaRPr lang="en-US" sz="900" dirty="0">
              <a:solidFill>
                <a:schemeClr val="bg1"/>
              </a:solidFill>
            </a:endParaRPr>
          </a:p>
        </p:txBody>
      </p:sp>
    </p:spTree>
    <p:custDataLst>
      <p:tags r:id="rId1"/>
    </p:custDataLst>
    <p:extLst>
      <p:ext uri="{BB962C8B-B14F-4D97-AF65-F5344CB8AC3E}">
        <p14:creationId xmlns:p14="http://schemas.microsoft.com/office/powerpoint/2010/main" val="3413801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4495800" y="0"/>
            <a:ext cx="4648200" cy="6858000"/>
          </a:xfrm>
          <a:prstGeom prst="rect">
            <a:avLst/>
          </a:prstGeom>
          <a:noFill/>
          <a:ln w="9525">
            <a:noFill/>
            <a:miter lim="800000"/>
            <a:headEnd/>
            <a:tailEnd/>
          </a:ln>
        </p:spPr>
      </p:pic>
      <p:pic>
        <p:nvPicPr>
          <p:cNvPr id="22532" name="Picture 11" descr="SARE_NorthCentral_CMY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003" y="5486401"/>
            <a:ext cx="1149858" cy="1037844"/>
          </a:xfrm>
          <a:prstGeom prst="rect">
            <a:avLst/>
          </a:prstGeom>
          <a:noFill/>
          <a:ln w="57150">
            <a:solidFill>
              <a:schemeClr val="bg1"/>
            </a:solidFill>
            <a:miter lim="800000"/>
            <a:headEnd/>
            <a:tailEnd/>
          </a:ln>
        </p:spPr>
      </p:pic>
      <p:sp>
        <p:nvSpPr>
          <p:cNvPr id="6" name="TextBox 5"/>
          <p:cNvSpPr txBox="1"/>
          <p:nvPr>
            <p:custDataLst>
              <p:tags r:id="rId2"/>
            </p:custDataLst>
          </p:nvPr>
        </p:nvSpPr>
        <p:spPr>
          <a:xfrm>
            <a:off x="4724400" y="6248400"/>
            <a:ext cx="1676400" cy="230832"/>
          </a:xfrm>
          <a:prstGeom prst="rect">
            <a:avLst/>
          </a:prstGeom>
          <a:noFill/>
        </p:spPr>
        <p:txBody>
          <a:bodyPr wrap="square" rtlCol="0">
            <a:spAutoFit/>
          </a:bodyPr>
          <a:lstStyle/>
          <a:p>
            <a:r>
              <a:rPr lang="en-US" sz="900" dirty="0"/>
              <a:t>photo credit: Ajay Nair</a:t>
            </a:r>
          </a:p>
        </p:txBody>
      </p:sp>
      <p:sp>
        <p:nvSpPr>
          <p:cNvPr id="22530" name="Rectangle 2"/>
          <p:cNvSpPr>
            <a:spLocks noGrp="1" noChangeArrowheads="1"/>
          </p:cNvSpPr>
          <p:nvPr>
            <p:ph type="title"/>
            <p:custDataLst>
              <p:tags r:id="rId3"/>
            </p:custDataLst>
          </p:nvPr>
        </p:nvSpPr>
        <p:spPr>
          <a:xfrm>
            <a:off x="0" y="0"/>
            <a:ext cx="4572000" cy="2438400"/>
          </a:xfrm>
          <a:solidFill>
            <a:schemeClr val="accent3">
              <a:lumMod val="75000"/>
            </a:schemeClr>
          </a:solidFill>
        </p:spPr>
        <p:txBody>
          <a:bodyPr>
            <a:normAutofit/>
          </a:bodyPr>
          <a:lstStyle/>
          <a:p>
            <a:pPr eaLnBrk="1" hangingPunct="1"/>
            <a:r>
              <a:rPr lang="en-US" sz="3600" dirty="0">
                <a:solidFill>
                  <a:schemeClr val="bg1"/>
                </a:solidFill>
                <a:latin typeface="Georgia" panose="02040502050405020303" pitchFamily="18" charset="0"/>
              </a:rPr>
              <a:t>Professional Development Program</a:t>
            </a:r>
          </a:p>
        </p:txBody>
      </p:sp>
      <p:sp>
        <p:nvSpPr>
          <p:cNvPr id="22531" name="Rectangle 8"/>
          <p:cNvSpPr>
            <a:spLocks noGrp="1" noChangeArrowheads="1"/>
          </p:cNvSpPr>
          <p:nvPr>
            <p:ph sz="half" idx="1"/>
            <p:custDataLst>
              <p:tags r:id="rId4"/>
            </p:custDataLst>
          </p:nvPr>
        </p:nvSpPr>
        <p:spPr>
          <a:xfrm>
            <a:off x="0" y="2286000"/>
            <a:ext cx="4572000" cy="4572000"/>
          </a:xfrm>
          <a:solidFill>
            <a:schemeClr val="bg1"/>
          </a:solidFill>
        </p:spPr>
        <p:txBody>
          <a:bodyPr rIns="640080">
            <a:normAutofit fontScale="62500" lnSpcReduction="20000"/>
          </a:bodyPr>
          <a:lstStyle/>
          <a:p>
            <a:pPr algn="ctr" eaLnBrk="1" hangingPunct="1">
              <a:buFont typeface="Wingdings" pitchFamily="2" charset="2"/>
              <a:buNone/>
            </a:pPr>
            <a:endParaRPr lang="en-US" sz="1300" b="1" dirty="0">
              <a:latin typeface="Arial Narrow" pitchFamily="34" charset="0"/>
            </a:endParaRPr>
          </a:p>
          <a:p>
            <a:pPr>
              <a:spcBef>
                <a:spcPts val="1200"/>
              </a:spcBef>
            </a:pPr>
            <a:r>
              <a:rPr lang="en-US" sz="2600" dirty="0">
                <a:solidFill>
                  <a:schemeClr val="accent3">
                    <a:lumMod val="50000"/>
                  </a:schemeClr>
                </a:solidFill>
                <a:latin typeface="Trebuchet MS" panose="020B0603020202020204" pitchFamily="34" charset="0"/>
              </a:rPr>
              <a:t>State activities organized by            	State Coordinators</a:t>
            </a:r>
          </a:p>
          <a:p>
            <a:pPr lvl="1">
              <a:lnSpc>
                <a:spcPct val="120000"/>
              </a:lnSpc>
              <a:spcBef>
                <a:spcPts val="1200"/>
              </a:spcBef>
              <a:buFont typeface="Courier New" panose="02070309020205020404" pitchFamily="49" charset="0"/>
              <a:buChar char="o"/>
            </a:pPr>
            <a:r>
              <a:rPr lang="en-US" sz="2000" dirty="0">
                <a:solidFill>
                  <a:schemeClr val="accent3">
                    <a:lumMod val="50000"/>
                  </a:schemeClr>
                </a:solidFill>
                <a:latin typeface="Trebuchet MS" panose="020B0603020202020204" pitchFamily="34" charset="0"/>
              </a:rPr>
              <a:t>Face of SARE—communicating about SARE programs</a:t>
            </a:r>
          </a:p>
          <a:p>
            <a:pPr lvl="1">
              <a:lnSpc>
                <a:spcPct val="120000"/>
              </a:lnSpc>
              <a:spcBef>
                <a:spcPts val="1200"/>
              </a:spcBef>
              <a:buFont typeface="Courier New" panose="02070309020205020404" pitchFamily="49" charset="0"/>
              <a:buChar char="o"/>
            </a:pPr>
            <a:r>
              <a:rPr lang="en-US" sz="2000" dirty="0">
                <a:solidFill>
                  <a:schemeClr val="accent3">
                    <a:lumMod val="50000"/>
                  </a:schemeClr>
                </a:solidFill>
                <a:latin typeface="Trebuchet MS" panose="020B0603020202020204" pitchFamily="34" charset="0"/>
              </a:rPr>
              <a:t>Workshops, webinars, mini-grants, travel scholarships funded by $65,000 in annual support from the SARE program</a:t>
            </a:r>
          </a:p>
          <a:p>
            <a:pPr>
              <a:spcBef>
                <a:spcPts val="1200"/>
              </a:spcBef>
            </a:pPr>
            <a:r>
              <a:rPr lang="en-US" sz="2600" dirty="0">
                <a:solidFill>
                  <a:schemeClr val="accent3">
                    <a:lumMod val="50000"/>
                  </a:schemeClr>
                </a:solidFill>
                <a:latin typeface="Trebuchet MS" panose="020B0603020202020204" pitchFamily="34" charset="0"/>
              </a:rPr>
              <a:t>Competitive grants </a:t>
            </a:r>
          </a:p>
          <a:p>
            <a:pPr lvl="1">
              <a:lnSpc>
                <a:spcPct val="120000"/>
              </a:lnSpc>
              <a:spcBef>
                <a:spcPts val="1200"/>
              </a:spcBef>
              <a:buFont typeface="Courier New" panose="02070309020205020404" pitchFamily="49" charset="0"/>
              <a:buChar char="o"/>
            </a:pPr>
            <a:r>
              <a:rPr lang="en-US" sz="2000" dirty="0">
                <a:solidFill>
                  <a:schemeClr val="accent3">
                    <a:lumMod val="50000"/>
                  </a:schemeClr>
                </a:solidFill>
                <a:latin typeface="Trebuchet MS" panose="020B0603020202020204" pitchFamily="34" charset="0"/>
              </a:rPr>
              <a:t>Grants for ag professionals to train other ag professionals using farmers/ranchers as educators</a:t>
            </a:r>
          </a:p>
          <a:p>
            <a:pPr lvl="1">
              <a:lnSpc>
                <a:spcPct val="120000"/>
              </a:lnSpc>
              <a:spcBef>
                <a:spcPts val="1200"/>
              </a:spcBef>
              <a:buFont typeface="Courier New" panose="02070309020205020404" pitchFamily="49" charset="0"/>
              <a:buChar char="o"/>
            </a:pPr>
            <a:r>
              <a:rPr lang="en-US" sz="2000" dirty="0">
                <a:solidFill>
                  <a:schemeClr val="accent3">
                    <a:lumMod val="50000"/>
                  </a:schemeClr>
                </a:solidFill>
                <a:latin typeface="Trebuchet MS" panose="020B0603020202020204" pitchFamily="34" charset="0"/>
              </a:rPr>
              <a:t>Up to $120,000 per project</a:t>
            </a:r>
          </a:p>
          <a:p>
            <a:pPr lvl="1">
              <a:lnSpc>
                <a:spcPct val="120000"/>
              </a:lnSpc>
              <a:spcBef>
                <a:spcPts val="1200"/>
              </a:spcBef>
              <a:buFont typeface="Courier New" panose="02070309020205020404" pitchFamily="49" charset="0"/>
              <a:buChar char="o"/>
            </a:pPr>
            <a:r>
              <a:rPr lang="en-US" sz="2000" dirty="0">
                <a:solidFill>
                  <a:schemeClr val="accent3">
                    <a:lumMod val="50000"/>
                  </a:schemeClr>
                </a:solidFill>
                <a:latin typeface="Trebuchet MS" panose="020B0603020202020204" pitchFamily="34" charset="0"/>
              </a:rPr>
              <a:t>~10 projects funded per year</a:t>
            </a:r>
          </a:p>
          <a:p>
            <a:pPr>
              <a:spcBef>
                <a:spcPts val="1200"/>
              </a:spcBef>
            </a:pPr>
            <a:r>
              <a:rPr lang="en-US" sz="2600" dirty="0">
                <a:solidFill>
                  <a:schemeClr val="accent3">
                    <a:lumMod val="50000"/>
                  </a:schemeClr>
                </a:solidFill>
                <a:latin typeface="Trebuchet MS" panose="020B0603020202020204" pitchFamily="34" charset="0"/>
              </a:rPr>
              <a:t>Coordinated by Rob Myers</a:t>
            </a:r>
          </a:p>
          <a:p>
            <a:pPr marL="457200" lvl="1" indent="0">
              <a:spcBef>
                <a:spcPts val="1200"/>
              </a:spcBef>
              <a:buNone/>
            </a:pPr>
            <a:endParaRPr lang="en-US" sz="2600" dirty="0">
              <a:latin typeface="Trebuchet MS" panose="020B0603020202020204" pitchFamily="34" charset="0"/>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43000"/>
          </a:xfrm>
        </p:spPr>
        <p:txBody>
          <a:bodyPr/>
          <a:lstStyle/>
          <a:p>
            <a:endParaRPr lang="en-US" dirty="0"/>
          </a:p>
        </p:txBody>
      </p:sp>
      <p:sp>
        <p:nvSpPr>
          <p:cNvPr id="37894" name="Text Box 19"/>
          <p:cNvSpPr txBox="1">
            <a:spLocks noChangeArrowheads="1"/>
          </p:cNvSpPr>
          <p:nvPr>
            <p:custDataLst>
              <p:tags r:id="rId3"/>
            </p:custDataLst>
          </p:nvPr>
        </p:nvSpPr>
        <p:spPr bwMode="auto">
          <a:xfrm>
            <a:off x="5105400" y="6431104"/>
            <a:ext cx="1828800" cy="22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lnSpc>
                <a:spcPct val="120000"/>
              </a:lnSpc>
              <a:spcBef>
                <a:spcPct val="50000"/>
              </a:spcBef>
            </a:pPr>
            <a:r>
              <a:rPr lang="en-US" sz="800" dirty="0">
                <a:solidFill>
                  <a:schemeClr val="bg1"/>
                </a:solidFill>
                <a:latin typeface="Trebuchet MS" pitchFamily="34" charset="0"/>
              </a:rPr>
              <a:t>Photo by Mary </a:t>
            </a:r>
            <a:r>
              <a:rPr lang="en-US" sz="800" dirty="0" err="1">
                <a:solidFill>
                  <a:schemeClr val="bg1"/>
                </a:solidFill>
                <a:latin typeface="Trebuchet MS" pitchFamily="34" charset="0"/>
              </a:rPr>
              <a:t>Kempfert</a:t>
            </a:r>
            <a:endParaRPr lang="en-US" sz="800" dirty="0">
              <a:solidFill>
                <a:schemeClr val="bg1"/>
              </a:solidFill>
              <a:latin typeface="Trebuchet MS" pitchFamily="34" charset="0"/>
            </a:endParaRPr>
          </a:p>
        </p:txBody>
      </p:sp>
      <p:pic>
        <p:nvPicPr>
          <p:cNvPr id="7" name="Picture 5" descr="SARE_NorthCentral_CMYK"/>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848600" y="5697505"/>
            <a:ext cx="982663" cy="88741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31411" r="18469" b="2172"/>
          <a:stretch/>
        </p:blipFill>
        <p:spPr bwMode="auto">
          <a:xfrm>
            <a:off x="4523014" y="-1"/>
            <a:ext cx="4620986"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20"/>
          <p:cNvSpPr>
            <a:spLocks noChangeArrowheads="1"/>
          </p:cNvSpPr>
          <p:nvPr>
            <p:custDataLst>
              <p:tags r:id="rId4"/>
            </p:custDataLst>
          </p:nvPr>
        </p:nvSpPr>
        <p:spPr bwMode="auto">
          <a:xfrm>
            <a:off x="0" y="-1"/>
            <a:ext cx="4572000" cy="1859973"/>
          </a:xfrm>
          <a:prstGeom prst="rect">
            <a:avLst/>
          </a:prstGeom>
          <a:solidFill>
            <a:schemeClr val="accent1">
              <a:lumMod val="75000"/>
            </a:schemeClr>
          </a:solidFill>
          <a:ln>
            <a:noFill/>
          </a:ln>
        </p:spPr>
        <p:txBody>
          <a:bodyPr wrap="none" anchor="ctr"/>
          <a:lstStyle/>
          <a:p>
            <a:pPr algn="r">
              <a:lnSpc>
                <a:spcPct val="150000"/>
              </a:lnSpc>
            </a:pPr>
            <a:endParaRPr lang="en-US"/>
          </a:p>
        </p:txBody>
      </p:sp>
      <p:sp>
        <p:nvSpPr>
          <p:cNvPr id="37893" name="Text Box 18"/>
          <p:cNvSpPr txBox="1">
            <a:spLocks noChangeArrowheads="1"/>
          </p:cNvSpPr>
          <p:nvPr>
            <p:custDataLst>
              <p:tags r:id="rId5"/>
            </p:custDataLst>
          </p:nvPr>
        </p:nvSpPr>
        <p:spPr bwMode="auto">
          <a:xfrm>
            <a:off x="342900" y="319086"/>
            <a:ext cx="3810000"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spcBef>
                <a:spcPct val="50000"/>
              </a:spcBef>
            </a:pPr>
            <a:r>
              <a:rPr lang="en-US" sz="5000" baseline="-25000" dirty="0">
                <a:solidFill>
                  <a:schemeClr val="bg1"/>
                </a:solidFill>
              </a:rPr>
              <a:t>New and Future Directions</a:t>
            </a:r>
          </a:p>
        </p:txBody>
      </p:sp>
      <p:sp>
        <p:nvSpPr>
          <p:cNvPr id="37892" name="Text Box 16"/>
          <p:cNvSpPr txBox="1">
            <a:spLocks noChangeArrowheads="1"/>
          </p:cNvSpPr>
          <p:nvPr>
            <p:custDataLst>
              <p:tags r:id="rId6"/>
            </p:custDataLst>
          </p:nvPr>
        </p:nvSpPr>
        <p:spPr bwMode="auto">
          <a:xfrm>
            <a:off x="61885" y="1988587"/>
            <a:ext cx="4426459" cy="4756238"/>
          </a:xfrm>
          <a:prstGeom prst="rect">
            <a:avLst/>
          </a:prstGeom>
          <a:solidFill>
            <a:schemeClr val="bg1"/>
          </a:solidFill>
          <a:ln>
            <a:noFill/>
          </a:ln>
        </p:spPr>
        <p:txBody>
          <a:bodyPr wrap="square">
            <a:spAutoFit/>
          </a:bodyPr>
          <a:lstStyle>
            <a:lvl1pPr marL="342900" indent="-342900" eaLnBrk="0" hangingPunct="0">
              <a:defRPr sz="2000">
                <a:solidFill>
                  <a:schemeClr val="tx1"/>
                </a:solidFill>
                <a:latin typeface="Georgia" pitchFamily="18" charset="0"/>
                <a:ea typeface="MS PGothic" pitchFamily="34" charset="-128"/>
              </a:defRPr>
            </a:lvl1pPr>
            <a:lvl2pPr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marL="342900" lvl="1" indent="-342900" eaLnBrk="1" hangingPunct="1">
              <a:lnSpc>
                <a:spcPct val="125000"/>
              </a:lnSpc>
              <a:spcBef>
                <a:spcPct val="80000"/>
              </a:spcBef>
              <a:buFont typeface="Arial" panose="020B0604020202020204" pitchFamily="34" charset="0"/>
              <a:buChar char="•"/>
            </a:pPr>
            <a:r>
              <a:rPr lang="en-US" altLang="ja-JP" b="1" dirty="0">
                <a:solidFill>
                  <a:schemeClr val="accent1">
                    <a:lumMod val="75000"/>
                  </a:schemeClr>
                </a:solidFill>
                <a:latin typeface="Trebuchet MS" panose="020B0603020202020204" pitchFamily="34" charset="0"/>
              </a:rPr>
              <a:t>“Ratchet up” </a:t>
            </a:r>
            <a:r>
              <a:rPr lang="en-US" altLang="ja-JP" dirty="0">
                <a:solidFill>
                  <a:schemeClr val="accent1">
                    <a:lumMod val="75000"/>
                  </a:schemeClr>
                </a:solidFill>
                <a:latin typeface="Trebuchet MS" panose="020B0603020202020204" pitchFamily="34" charset="0"/>
              </a:rPr>
              <a:t>NCR-SARE’s programing by collaborating with other organizations</a:t>
            </a:r>
            <a:endParaRPr lang="en-US" dirty="0">
              <a:solidFill>
                <a:schemeClr val="accent1">
                  <a:lumMod val="75000"/>
                </a:schemeClr>
              </a:solidFill>
              <a:latin typeface="Trebuchet MS" panose="020B0603020202020204" pitchFamily="34" charset="0"/>
            </a:endParaRPr>
          </a:p>
          <a:p>
            <a:pPr marL="342900" lvl="1" indent="-342900" eaLnBrk="1" hangingPunct="1">
              <a:lnSpc>
                <a:spcPct val="125000"/>
              </a:lnSpc>
              <a:spcBef>
                <a:spcPct val="80000"/>
              </a:spcBef>
              <a:buFont typeface="Arial" panose="020B0604020202020204" pitchFamily="34" charset="0"/>
              <a:buChar char="•"/>
            </a:pPr>
            <a:r>
              <a:rPr lang="en-US" b="1" dirty="0">
                <a:solidFill>
                  <a:schemeClr val="accent1">
                    <a:lumMod val="75000"/>
                  </a:schemeClr>
                </a:solidFill>
                <a:latin typeface="Trebuchet MS" panose="020B0603020202020204" pitchFamily="34" charset="0"/>
              </a:rPr>
              <a:t>Broaden outreach </a:t>
            </a:r>
            <a:r>
              <a:rPr lang="en-US" dirty="0">
                <a:solidFill>
                  <a:schemeClr val="accent1">
                    <a:lumMod val="75000"/>
                  </a:schemeClr>
                </a:solidFill>
                <a:latin typeface="Trebuchet MS" panose="020B0603020202020204" pitchFamily="34" charset="0"/>
              </a:rPr>
              <a:t>to the whole of American agriculture – sponsoring conferences, packaging information</a:t>
            </a:r>
          </a:p>
          <a:p>
            <a:pPr marL="342900" lvl="1" indent="-342900" eaLnBrk="1" hangingPunct="1">
              <a:lnSpc>
                <a:spcPct val="125000"/>
              </a:lnSpc>
              <a:spcBef>
                <a:spcPct val="80000"/>
              </a:spcBef>
              <a:buFont typeface="Arial" panose="020B0604020202020204" pitchFamily="34" charset="0"/>
              <a:buChar char="•"/>
            </a:pPr>
            <a:r>
              <a:rPr lang="en-US" b="1" dirty="0">
                <a:solidFill>
                  <a:schemeClr val="accent1">
                    <a:lumMod val="75000"/>
                  </a:schemeClr>
                </a:solidFill>
                <a:latin typeface="Trebuchet MS" panose="020B0603020202020204" pitchFamily="34" charset="0"/>
              </a:rPr>
              <a:t>Strengthen training </a:t>
            </a:r>
            <a:r>
              <a:rPr lang="en-US" dirty="0">
                <a:solidFill>
                  <a:schemeClr val="accent1">
                    <a:lumMod val="75000"/>
                  </a:schemeClr>
                </a:solidFill>
                <a:latin typeface="Trebuchet MS" panose="020B0603020202020204" pitchFamily="34" charset="0"/>
              </a:rPr>
              <a:t>for ag professionals at the state level, including Extension and NRCS</a:t>
            </a:r>
          </a:p>
          <a:p>
            <a:pPr marL="914400" lvl="1" indent="-457200" eaLnBrk="1" hangingPunct="1">
              <a:lnSpc>
                <a:spcPct val="125000"/>
              </a:lnSpc>
              <a:buFont typeface="Arial" panose="020B0604020202020204" pitchFamily="34" charset="0"/>
              <a:buChar char="•"/>
            </a:pPr>
            <a:endParaRPr lang="en-US" sz="2800" baseline="-25000" dirty="0">
              <a:latin typeface="Trebuchet MS" panose="020B0603020202020204" pitchFamily="34" charset="0"/>
            </a:endParaRPr>
          </a:p>
        </p:txBody>
      </p:sp>
      <p:pic>
        <p:nvPicPr>
          <p:cNvPr id="9" name="Picture 5" descr="SARE_NorthCentral_CMYK"/>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696200" y="5638800"/>
            <a:ext cx="1149858" cy="1037844"/>
          </a:xfrm>
          <a:prstGeom prst="rect">
            <a:avLst/>
          </a:prstGeom>
          <a:noFill/>
          <a:ln w="57150">
            <a:solidFill>
              <a:schemeClr val="bg1"/>
            </a:solidFill>
            <a:miter lim="800000"/>
            <a:headEnd/>
            <a:tailEnd/>
          </a:ln>
        </p:spPr>
      </p:pic>
      <p:sp>
        <p:nvSpPr>
          <p:cNvPr id="10" name="TextBox 9"/>
          <p:cNvSpPr txBox="1"/>
          <p:nvPr>
            <p:custDataLst>
              <p:tags r:id="rId7"/>
            </p:custDataLst>
          </p:nvPr>
        </p:nvSpPr>
        <p:spPr>
          <a:xfrm>
            <a:off x="4724400" y="6477000"/>
            <a:ext cx="2209800" cy="230832"/>
          </a:xfrm>
          <a:prstGeom prst="rect">
            <a:avLst/>
          </a:prstGeom>
          <a:noFill/>
        </p:spPr>
        <p:txBody>
          <a:bodyPr wrap="square" rtlCol="0">
            <a:spAutoFit/>
          </a:bodyPr>
          <a:lstStyle/>
          <a:p>
            <a:r>
              <a:rPr lang="en-US" sz="900" dirty="0">
                <a:solidFill>
                  <a:schemeClr val="bg1"/>
                </a:solidFill>
              </a:rPr>
              <a:t>photo credit: </a:t>
            </a:r>
            <a:r>
              <a:rPr lang="en-US" sz="900" dirty="0" err="1">
                <a:solidFill>
                  <a:schemeClr val="bg1"/>
                </a:solidFill>
              </a:rPr>
              <a:t>Hongmei</a:t>
            </a:r>
            <a:r>
              <a:rPr lang="en-US" sz="900" dirty="0">
                <a:solidFill>
                  <a:schemeClr val="bg1"/>
                </a:solidFill>
              </a:rPr>
              <a:t> Li-</a:t>
            </a:r>
            <a:r>
              <a:rPr lang="en-US" sz="900" dirty="0" err="1">
                <a:solidFill>
                  <a:schemeClr val="bg1"/>
                </a:solidFill>
              </a:rPr>
              <a:t>Byarlay</a:t>
            </a:r>
            <a:endParaRPr lang="en-US" sz="900" dirty="0">
              <a:solidFill>
                <a:schemeClr val="bg1"/>
              </a:solidFill>
            </a:endParaRPr>
          </a:p>
        </p:txBody>
      </p:sp>
    </p:spTree>
    <p:custDataLst>
      <p:tags r:id="rId1"/>
    </p:custDataLst>
    <p:extLst>
      <p:ext uri="{BB962C8B-B14F-4D97-AF65-F5344CB8AC3E}">
        <p14:creationId xmlns:p14="http://schemas.microsoft.com/office/powerpoint/2010/main" val="365560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SARE\Photos\Metadata Added\Added to flickr\Photos by Joan Benjamin\FNC05-551, FNC07-650, Pov Huns, KS\Image0214.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572000" y="0"/>
            <a:ext cx="4573837" cy="6858000"/>
          </a:xfrm>
          <a:prstGeom prst="rect">
            <a:avLst/>
          </a:prstGeom>
          <a:noFill/>
        </p:spPr>
      </p:pic>
      <p:sp>
        <p:nvSpPr>
          <p:cNvPr id="2" name="Title 1"/>
          <p:cNvSpPr>
            <a:spLocks noGrp="1"/>
          </p:cNvSpPr>
          <p:nvPr>
            <p:ph type="title"/>
            <p:custDataLst>
              <p:tags r:id="rId2"/>
            </p:custDataLst>
          </p:nvPr>
        </p:nvSpPr>
        <p:spPr>
          <a:xfrm>
            <a:off x="0" y="0"/>
            <a:ext cx="4572000" cy="2438400"/>
          </a:xfrm>
          <a:solidFill>
            <a:schemeClr val="accent3">
              <a:lumMod val="75000"/>
            </a:schemeClr>
          </a:solidFill>
        </p:spPr>
        <p:txBody>
          <a:bodyPr>
            <a:normAutofit/>
          </a:bodyPr>
          <a:lstStyle/>
          <a:p>
            <a:r>
              <a:rPr lang="en-US" sz="3800" dirty="0">
                <a:solidFill>
                  <a:schemeClr val="bg1"/>
                </a:solidFill>
                <a:latin typeface="Georgia" panose="02040502050405020303" pitchFamily="18" charset="0"/>
              </a:rPr>
              <a:t>For more information about NCR-SARE:</a:t>
            </a:r>
          </a:p>
        </p:txBody>
      </p:sp>
      <p:sp>
        <p:nvSpPr>
          <p:cNvPr id="11" name="TextBox 10"/>
          <p:cNvSpPr txBox="1"/>
          <p:nvPr>
            <p:custDataLst>
              <p:tags r:id="rId3"/>
            </p:custDataLst>
          </p:nvPr>
        </p:nvSpPr>
        <p:spPr>
          <a:xfrm>
            <a:off x="0" y="2333685"/>
            <a:ext cx="4572000" cy="4524315"/>
          </a:xfrm>
          <a:prstGeom prst="rect">
            <a:avLst/>
          </a:prstGeom>
          <a:solidFill>
            <a:schemeClr val="bg1"/>
          </a:solidFill>
        </p:spPr>
        <p:txBody>
          <a:bodyPr wrap="square" rtlCol="0">
            <a:spAutoFit/>
          </a:bodyPr>
          <a:lstStyle/>
          <a:p>
            <a:pPr algn="ctr"/>
            <a:endParaRPr lang="en-US" dirty="0">
              <a:latin typeface="Trebuchet MS" panose="020B0603020202020204" pitchFamily="34" charset="0"/>
            </a:endParaRPr>
          </a:p>
          <a:p>
            <a:pPr algn="ctr"/>
            <a:r>
              <a:rPr lang="en-US" sz="2400" dirty="0">
                <a:solidFill>
                  <a:schemeClr val="accent3">
                    <a:lumMod val="50000"/>
                  </a:schemeClr>
                </a:solidFill>
                <a:latin typeface="Trebuchet MS" panose="020B0603020202020204" pitchFamily="34" charset="0"/>
              </a:rPr>
              <a:t>by phone: 612-626-3113</a:t>
            </a:r>
          </a:p>
          <a:p>
            <a:pPr algn="ctr"/>
            <a:endParaRPr lang="en-US" sz="1200" dirty="0">
              <a:solidFill>
                <a:schemeClr val="accent3">
                  <a:lumMod val="50000"/>
                </a:schemeClr>
              </a:solidFill>
              <a:latin typeface="Trebuchet MS" panose="020B0603020202020204" pitchFamily="34" charset="0"/>
            </a:endParaRPr>
          </a:p>
          <a:p>
            <a:pPr algn="ctr"/>
            <a:r>
              <a:rPr lang="en-US" sz="2400" dirty="0">
                <a:solidFill>
                  <a:schemeClr val="accent3">
                    <a:lumMod val="50000"/>
                  </a:schemeClr>
                </a:solidFill>
                <a:latin typeface="Trebuchet MS" panose="020B0603020202020204" pitchFamily="34" charset="0"/>
              </a:rPr>
              <a:t>by email: ncrsare@umn.edu</a:t>
            </a:r>
          </a:p>
          <a:p>
            <a:pPr algn="ctr"/>
            <a:endParaRPr lang="en-US" sz="1200" dirty="0">
              <a:solidFill>
                <a:schemeClr val="accent3">
                  <a:lumMod val="50000"/>
                </a:schemeClr>
              </a:solidFill>
              <a:latin typeface="Trebuchet MS" panose="020B0603020202020204" pitchFamily="34" charset="0"/>
            </a:endParaRPr>
          </a:p>
          <a:p>
            <a:pPr algn="ctr"/>
            <a:r>
              <a:rPr lang="en-US" sz="2400" dirty="0">
                <a:solidFill>
                  <a:schemeClr val="accent3">
                    <a:lumMod val="50000"/>
                  </a:schemeClr>
                </a:solidFill>
                <a:latin typeface="Trebuchet MS" panose="020B0603020202020204" pitchFamily="34" charset="0"/>
              </a:rPr>
              <a:t>www.northcentralsare.org</a:t>
            </a:r>
          </a:p>
          <a:p>
            <a:pPr algn="ctr"/>
            <a:endParaRPr lang="en-US" sz="1200" dirty="0">
              <a:solidFill>
                <a:schemeClr val="accent3">
                  <a:lumMod val="50000"/>
                </a:schemeClr>
              </a:solidFill>
              <a:latin typeface="Trebuchet MS" panose="020B0603020202020204" pitchFamily="34" charset="0"/>
            </a:endParaRPr>
          </a:p>
          <a:p>
            <a:pPr algn="ctr"/>
            <a:r>
              <a:rPr lang="en-US" sz="2400" dirty="0">
                <a:solidFill>
                  <a:schemeClr val="accent3">
                    <a:lumMod val="50000"/>
                  </a:schemeClr>
                </a:solidFill>
                <a:latin typeface="Trebuchet MS" panose="020B0603020202020204" pitchFamily="34" charset="0"/>
              </a:rPr>
              <a:t>Follow us on:</a:t>
            </a:r>
          </a:p>
          <a:p>
            <a:pPr algn="ctr"/>
            <a:endParaRPr lang="en-US" sz="2400" b="1" dirty="0"/>
          </a:p>
          <a:p>
            <a:pPr algn="ctr"/>
            <a:endParaRPr lang="en-US" sz="2400" b="1" dirty="0"/>
          </a:p>
          <a:p>
            <a:pPr algn="ctr"/>
            <a:endParaRPr lang="en-US" sz="2400" b="1" dirty="0"/>
          </a:p>
          <a:p>
            <a:pPr algn="ctr"/>
            <a:endParaRPr lang="en-US" sz="2400" b="1" dirty="0"/>
          </a:p>
          <a:p>
            <a:pPr algn="ctr"/>
            <a:r>
              <a:rPr lang="en-US" sz="2400" dirty="0"/>
              <a:t>@NCRSARE</a:t>
            </a:r>
          </a:p>
          <a:p>
            <a:pPr algn="ctr"/>
            <a:endParaRPr lang="en-US" dirty="0"/>
          </a:p>
        </p:txBody>
      </p:sp>
      <p:sp>
        <p:nvSpPr>
          <p:cNvPr id="10" name="TextBox 9"/>
          <p:cNvSpPr txBox="1"/>
          <p:nvPr>
            <p:custDataLst>
              <p:tags r:id="rId4"/>
            </p:custDataLst>
          </p:nvPr>
        </p:nvSpPr>
        <p:spPr>
          <a:xfrm>
            <a:off x="4724400" y="6477000"/>
            <a:ext cx="1676400" cy="230832"/>
          </a:xfrm>
          <a:prstGeom prst="rect">
            <a:avLst/>
          </a:prstGeom>
          <a:noFill/>
        </p:spPr>
        <p:txBody>
          <a:bodyPr wrap="square" rtlCol="0">
            <a:spAutoFit/>
          </a:bodyPr>
          <a:lstStyle/>
          <a:p>
            <a:r>
              <a:rPr lang="en-US" sz="900" dirty="0">
                <a:solidFill>
                  <a:schemeClr val="tx1">
                    <a:lumMod val="95000"/>
                    <a:lumOff val="5000"/>
                  </a:schemeClr>
                </a:solidFill>
              </a:rPr>
              <a:t>photo credit: Joan Benjamin</a:t>
            </a:r>
          </a:p>
        </p:txBody>
      </p:sp>
      <p:pic>
        <p:nvPicPr>
          <p:cNvPr id="12" name="Picture 14" descr="SARE_NorthCentral_CMY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000" y="5410200"/>
            <a:ext cx="1149858" cy="1037844"/>
          </a:xfrm>
          <a:prstGeom prst="rect">
            <a:avLst/>
          </a:prstGeom>
          <a:noFill/>
          <a:ln w="57150">
            <a:solidFill>
              <a:schemeClr val="bg1"/>
            </a:solidFill>
            <a:miter lim="800000"/>
            <a:headEnd/>
            <a:tailEnd/>
          </a:ln>
        </p:spPr>
      </p:pic>
      <p:pic>
        <p:nvPicPr>
          <p:cNvPr id="4" name="Picture 2" descr="News - Superior North Catholic District School Board">
            <a:extLst>
              <a:ext uri="{FF2B5EF4-FFF2-40B4-BE49-F238E27FC236}">
                <a16:creationId xmlns:a16="http://schemas.microsoft.com/office/drawing/2014/main" id="{FB81D3CA-6CD2-4CFB-1105-33BBC49CDBE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62533" b="4615"/>
          <a:stretch/>
        </p:blipFill>
        <p:spPr bwMode="auto">
          <a:xfrm>
            <a:off x="245579" y="5105400"/>
            <a:ext cx="4146807" cy="10690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SARE_NorthCentral_CMYK"/>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88736" y="5638800"/>
            <a:ext cx="1149858" cy="1037844"/>
          </a:xfrm>
          <a:prstGeom prst="rect">
            <a:avLst/>
          </a:prstGeom>
          <a:noFill/>
          <a:ln w="57150">
            <a:solidFill>
              <a:schemeClr val="bg1"/>
            </a:solidFill>
            <a:miter lim="800000"/>
            <a:headEnd/>
            <a:tailEnd/>
          </a:ln>
        </p:spPr>
      </p:pic>
      <p:sp>
        <p:nvSpPr>
          <p:cNvPr id="7" name="TextBox 6"/>
          <p:cNvSpPr txBox="1"/>
          <p:nvPr>
            <p:custDataLst>
              <p:tags r:id="rId2"/>
            </p:custDataLst>
          </p:nvPr>
        </p:nvSpPr>
        <p:spPr>
          <a:xfrm>
            <a:off x="4724400" y="6477000"/>
            <a:ext cx="1676400" cy="230832"/>
          </a:xfrm>
          <a:prstGeom prst="rect">
            <a:avLst/>
          </a:prstGeom>
          <a:noFill/>
        </p:spPr>
        <p:txBody>
          <a:bodyPr wrap="square" rtlCol="0">
            <a:spAutoFit/>
          </a:bodyPr>
          <a:lstStyle/>
          <a:p>
            <a:r>
              <a:rPr lang="en-US" sz="900" dirty="0">
                <a:solidFill>
                  <a:schemeClr val="bg1"/>
                </a:solidFill>
              </a:rPr>
              <a:t>Photo credit: Joan Benjamin</a:t>
            </a:r>
          </a:p>
        </p:txBody>
      </p:sp>
      <p:sp>
        <p:nvSpPr>
          <p:cNvPr id="9" name="Rectangle 17"/>
          <p:cNvSpPr>
            <a:spLocks noGrp="1" noChangeArrowheads="1"/>
          </p:cNvSpPr>
          <p:nvPr>
            <p:ph type="title"/>
            <p:custDataLst>
              <p:tags r:id="rId3"/>
            </p:custDataLst>
          </p:nvPr>
        </p:nvSpPr>
        <p:spPr bwMode="auto">
          <a:xfrm>
            <a:off x="0" y="0"/>
            <a:ext cx="4572000" cy="2362200"/>
          </a:xfrm>
          <a:prstGeom prst="rect">
            <a:avLst/>
          </a:prstGeom>
          <a:solidFill>
            <a:srgbClr val="994577"/>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normAutofit/>
          </a:bodyPr>
          <a:lstStyle/>
          <a:p>
            <a:r>
              <a:rPr lang="en-US" sz="3600" b="1" dirty="0">
                <a:solidFill>
                  <a:schemeClr val="bg1"/>
                </a:solidFill>
                <a:latin typeface="Georgia" panose="02040502050405020303" pitchFamily="18" charset="0"/>
              </a:rPr>
              <a:t>A Different Kind</a:t>
            </a:r>
            <a:br>
              <a:rPr lang="en-US" sz="3600" b="1" dirty="0">
                <a:solidFill>
                  <a:schemeClr val="bg1"/>
                </a:solidFill>
                <a:latin typeface="Georgia" panose="02040502050405020303" pitchFamily="18" charset="0"/>
              </a:rPr>
            </a:br>
            <a:r>
              <a:rPr lang="en-US" sz="3600" b="1" dirty="0">
                <a:solidFill>
                  <a:schemeClr val="bg1"/>
                </a:solidFill>
                <a:latin typeface="Georgia" panose="02040502050405020303" pitchFamily="18" charset="0"/>
              </a:rPr>
              <a:t> of Grant Program</a:t>
            </a:r>
            <a:endParaRPr lang="en-US" sz="3600" dirty="0">
              <a:latin typeface="Georgia" panose="02040502050405020303" pitchFamily="18" charset="0"/>
            </a:endParaRPr>
          </a:p>
        </p:txBody>
      </p:sp>
      <p:sp>
        <p:nvSpPr>
          <p:cNvPr id="10" name="Text Box 4"/>
          <p:cNvSpPr txBox="1">
            <a:spLocks noChangeArrowheads="1"/>
          </p:cNvSpPr>
          <p:nvPr>
            <p:custDataLst>
              <p:tags r:id="rId4"/>
            </p:custDataLst>
          </p:nvPr>
        </p:nvSpPr>
        <p:spPr bwMode="auto">
          <a:xfrm>
            <a:off x="128155" y="2590800"/>
            <a:ext cx="4191000" cy="395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lnSpc>
                <a:spcPct val="135000"/>
              </a:lnSpc>
            </a:pPr>
            <a:r>
              <a:rPr lang="en-US" sz="2200" dirty="0">
                <a:solidFill>
                  <a:srgbClr val="994577"/>
                </a:solidFill>
                <a:latin typeface="Trebuchet MS" panose="020B0603020202020204" pitchFamily="34" charset="0"/>
              </a:rPr>
              <a:t>SARE was started in 1988, conceived as a</a:t>
            </a:r>
          </a:p>
          <a:p>
            <a:pPr algn="ctr" eaLnBrk="1" hangingPunct="1">
              <a:lnSpc>
                <a:spcPct val="135000"/>
              </a:lnSpc>
            </a:pPr>
            <a:r>
              <a:rPr lang="en-US" sz="2200" dirty="0">
                <a:solidFill>
                  <a:srgbClr val="994577"/>
                </a:solidFill>
                <a:latin typeface="Trebuchet MS" panose="020B0603020202020204" pitchFamily="34" charset="0"/>
              </a:rPr>
              <a:t>decentralized, </a:t>
            </a:r>
            <a:r>
              <a:rPr lang="en-US" sz="2200" b="1" i="1" dirty="0">
                <a:solidFill>
                  <a:srgbClr val="994577"/>
                </a:solidFill>
                <a:latin typeface="Trebuchet MS" panose="020B0603020202020204" pitchFamily="34" charset="0"/>
              </a:rPr>
              <a:t>science-based</a:t>
            </a:r>
            <a:r>
              <a:rPr lang="en-US" sz="2200" b="1" dirty="0">
                <a:solidFill>
                  <a:srgbClr val="994577"/>
                </a:solidFill>
                <a:latin typeface="Trebuchet MS" panose="020B0603020202020204" pitchFamily="34" charset="0"/>
              </a:rPr>
              <a:t>, </a:t>
            </a:r>
            <a:r>
              <a:rPr lang="en-US" sz="3200" b="1" i="1" dirty="0">
                <a:solidFill>
                  <a:srgbClr val="994577"/>
                </a:solidFill>
                <a:latin typeface="Trebuchet MS" panose="020B0603020202020204" pitchFamily="34" charset="0"/>
              </a:rPr>
              <a:t>grassroots</a:t>
            </a:r>
            <a:r>
              <a:rPr lang="en-US" sz="2200" b="1" dirty="0">
                <a:solidFill>
                  <a:srgbClr val="994577"/>
                </a:solidFill>
                <a:latin typeface="Trebuchet MS" panose="020B0603020202020204" pitchFamily="34" charset="0"/>
              </a:rPr>
              <a:t>, </a:t>
            </a:r>
            <a:r>
              <a:rPr lang="en-US" sz="2200" dirty="0">
                <a:solidFill>
                  <a:srgbClr val="994577"/>
                </a:solidFill>
                <a:latin typeface="Trebuchet MS" panose="020B0603020202020204" pitchFamily="34" charset="0"/>
              </a:rPr>
              <a:t>practical, </a:t>
            </a:r>
          </a:p>
          <a:p>
            <a:pPr algn="ctr" eaLnBrk="1" hangingPunct="1">
              <a:lnSpc>
                <a:spcPct val="135000"/>
              </a:lnSpc>
            </a:pPr>
            <a:r>
              <a:rPr lang="en-US" sz="2200" dirty="0">
                <a:solidFill>
                  <a:srgbClr val="994577"/>
                </a:solidFill>
                <a:latin typeface="Trebuchet MS" panose="020B0603020202020204" pitchFamily="34" charset="0"/>
              </a:rPr>
              <a:t>problem-solving, </a:t>
            </a:r>
          </a:p>
          <a:p>
            <a:pPr algn="ctr" eaLnBrk="1" hangingPunct="1">
              <a:lnSpc>
                <a:spcPct val="135000"/>
              </a:lnSpc>
            </a:pPr>
            <a:r>
              <a:rPr lang="en-US" sz="2200" dirty="0">
                <a:solidFill>
                  <a:srgbClr val="994577"/>
                </a:solidFill>
                <a:latin typeface="Trebuchet MS" panose="020B0603020202020204" pitchFamily="34" charset="0"/>
              </a:rPr>
              <a:t>and </a:t>
            </a:r>
            <a:r>
              <a:rPr lang="en-US" sz="2200" b="1" i="1" dirty="0">
                <a:solidFill>
                  <a:srgbClr val="994577"/>
                </a:solidFill>
                <a:latin typeface="Trebuchet MS" panose="020B0603020202020204" pitchFamily="34" charset="0"/>
              </a:rPr>
              <a:t>inclusive </a:t>
            </a:r>
          </a:p>
          <a:p>
            <a:pPr algn="ctr" eaLnBrk="1" hangingPunct="1">
              <a:lnSpc>
                <a:spcPct val="135000"/>
              </a:lnSpc>
            </a:pPr>
            <a:r>
              <a:rPr lang="en-US" sz="2200" dirty="0">
                <a:solidFill>
                  <a:srgbClr val="994577"/>
                </a:solidFill>
                <a:latin typeface="Trebuchet MS" panose="020B0603020202020204" pitchFamily="34" charset="0"/>
              </a:rPr>
              <a:t>competitive grant-making and outreach program.</a:t>
            </a:r>
          </a:p>
        </p:txBody>
      </p:sp>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20775" r="35874"/>
          <a:stretch/>
        </p:blipFill>
        <p:spPr>
          <a:xfrm>
            <a:off x="4572000" y="30800"/>
            <a:ext cx="4572001" cy="6831749"/>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43000"/>
          </a:xfrm>
        </p:spPr>
        <p:txBody>
          <a:bodyPr/>
          <a:lstStyle/>
          <a:p>
            <a:r>
              <a:rPr lang="en-US" dirty="0"/>
              <a:t>The SARE Model</a:t>
            </a:r>
          </a:p>
        </p:txBody>
      </p:sp>
      <p:pic>
        <p:nvPicPr>
          <p:cNvPr id="8" name="Picture 7" descr="LNC03-222 Photo 7 Combining canola in First-time Producer Field.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572000" y="0"/>
            <a:ext cx="4572000" cy="6858000"/>
          </a:xfrm>
          <a:prstGeom prst="rect">
            <a:avLst/>
          </a:prstGeom>
        </p:spPr>
      </p:pic>
      <p:pic>
        <p:nvPicPr>
          <p:cNvPr id="6149" name="Picture 5" descr="SARE_NorthCentral_CMYK"/>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96200" y="5562600"/>
            <a:ext cx="1143000" cy="1032342"/>
          </a:xfrm>
          <a:prstGeom prst="rect">
            <a:avLst/>
          </a:prstGeom>
          <a:noFill/>
          <a:ln w="57150">
            <a:solidFill>
              <a:schemeClr val="bg1"/>
            </a:solidFill>
            <a:miter lim="800000"/>
            <a:headEnd/>
            <a:tailEnd/>
          </a:ln>
        </p:spPr>
      </p:pic>
      <p:sp>
        <p:nvSpPr>
          <p:cNvPr id="6" name="TextBox 5"/>
          <p:cNvSpPr txBox="1"/>
          <p:nvPr>
            <p:custDataLst>
              <p:tags r:id="rId3"/>
            </p:custDataLst>
          </p:nvPr>
        </p:nvSpPr>
        <p:spPr>
          <a:xfrm>
            <a:off x="4953000" y="6477000"/>
            <a:ext cx="1981200" cy="230832"/>
          </a:xfrm>
          <a:prstGeom prst="rect">
            <a:avLst/>
          </a:prstGeom>
          <a:noFill/>
        </p:spPr>
        <p:txBody>
          <a:bodyPr wrap="square" rtlCol="0">
            <a:spAutoFit/>
          </a:bodyPr>
          <a:lstStyle/>
          <a:p>
            <a:r>
              <a:rPr lang="en-US" sz="900" dirty="0">
                <a:solidFill>
                  <a:schemeClr val="bg1"/>
                </a:solidFill>
              </a:rPr>
              <a:t>Photo credit: David </a:t>
            </a:r>
            <a:r>
              <a:rPr lang="en-US" sz="900" dirty="0" err="1">
                <a:solidFill>
                  <a:schemeClr val="bg1"/>
                </a:solidFill>
              </a:rPr>
              <a:t>Baltensperger</a:t>
            </a:r>
            <a:endParaRPr lang="en-US" sz="900" dirty="0">
              <a:solidFill>
                <a:schemeClr val="bg1"/>
              </a:solidFill>
            </a:endParaRPr>
          </a:p>
        </p:txBody>
      </p:sp>
      <p:sp>
        <p:nvSpPr>
          <p:cNvPr id="10" name="Rectangle 21"/>
          <p:cNvSpPr>
            <a:spLocks noChangeArrowheads="1"/>
          </p:cNvSpPr>
          <p:nvPr>
            <p:custDataLst>
              <p:tags r:id="rId4"/>
            </p:custDataLst>
          </p:nvPr>
        </p:nvSpPr>
        <p:spPr bwMode="auto">
          <a:xfrm>
            <a:off x="0" y="0"/>
            <a:ext cx="4572000" cy="2438400"/>
          </a:xfrm>
          <a:prstGeom prst="rect">
            <a:avLst/>
          </a:prstGeom>
          <a:solidFill>
            <a:srgbClr val="008000"/>
          </a:solidFill>
          <a:ln>
            <a:noFill/>
          </a:ln>
        </p:spPr>
        <p:txBody>
          <a:bodyPr wrap="none" anchor="ctr"/>
          <a:lstStyle/>
          <a:p>
            <a:pPr algn="r">
              <a:lnSpc>
                <a:spcPct val="150000"/>
              </a:lnSpc>
            </a:pPr>
            <a:endParaRPr lang="en-US"/>
          </a:p>
        </p:txBody>
      </p:sp>
      <p:sp>
        <p:nvSpPr>
          <p:cNvPr id="11" name="Text Box 4"/>
          <p:cNvSpPr txBox="1">
            <a:spLocks noChangeArrowheads="1"/>
          </p:cNvSpPr>
          <p:nvPr>
            <p:custDataLst>
              <p:tags r:id="rId5"/>
            </p:custDataLst>
          </p:nvPr>
        </p:nvSpPr>
        <p:spPr bwMode="auto">
          <a:xfrm>
            <a:off x="228600" y="551765"/>
            <a:ext cx="42672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r>
              <a:rPr lang="en-US" sz="4200" b="1" dirty="0">
                <a:solidFill>
                  <a:schemeClr val="bg1"/>
                </a:solidFill>
              </a:rPr>
              <a:t>The SARE Model</a:t>
            </a:r>
            <a:endParaRPr lang="en-US" sz="4200" b="1" dirty="0"/>
          </a:p>
          <a:p>
            <a:pPr algn="r" eaLnBrk="1" hangingPunct="1"/>
            <a:endParaRPr lang="en-US" sz="4200" b="1" dirty="0">
              <a:latin typeface="Trebuchet MS" pitchFamily="34" charset="0"/>
            </a:endParaRPr>
          </a:p>
          <a:p>
            <a:pPr eaLnBrk="1" hangingPunct="1"/>
            <a:endParaRPr lang="en-US" sz="3800" dirty="0">
              <a:latin typeface="Trebuchet MS" pitchFamily="34" charset="0"/>
            </a:endParaRPr>
          </a:p>
        </p:txBody>
      </p:sp>
      <p:sp>
        <p:nvSpPr>
          <p:cNvPr id="12" name="Text Box 19"/>
          <p:cNvSpPr txBox="1">
            <a:spLocks noGrp="1" noChangeArrowheads="1"/>
          </p:cNvSpPr>
          <p:nvPr>
            <p:ph sz="half" idx="1"/>
            <p:custDataLst>
              <p:tags r:id="rId6"/>
            </p:custDataLst>
          </p:nvPr>
        </p:nvSpPr>
        <p:spPr bwMode="auto">
          <a:xfrm>
            <a:off x="419100" y="3017035"/>
            <a:ext cx="3886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defTabSz="1027113" eaLnBrk="0" hangingPunct="0">
              <a:defRPr sz="2000">
                <a:solidFill>
                  <a:schemeClr val="tx1"/>
                </a:solidFill>
                <a:latin typeface="Georgia" pitchFamily="18" charset="0"/>
                <a:ea typeface="MS PGothic" pitchFamily="34" charset="-128"/>
              </a:defRPr>
            </a:lvl1pPr>
            <a:lvl2pPr marL="742950" indent="-285750" defTabSz="1027113" eaLnBrk="0" hangingPunct="0">
              <a:defRPr sz="2000">
                <a:solidFill>
                  <a:schemeClr val="tx1"/>
                </a:solidFill>
                <a:latin typeface="Georgia" pitchFamily="18" charset="0"/>
                <a:ea typeface="MS PGothic" pitchFamily="34" charset="-128"/>
              </a:defRPr>
            </a:lvl2pPr>
            <a:lvl3pPr marL="1143000" indent="-228600" defTabSz="1027113" eaLnBrk="0" hangingPunct="0">
              <a:defRPr sz="2000">
                <a:solidFill>
                  <a:schemeClr val="tx1"/>
                </a:solidFill>
                <a:latin typeface="Georgia" pitchFamily="18" charset="0"/>
                <a:ea typeface="MS PGothic" pitchFamily="34" charset="-128"/>
              </a:defRPr>
            </a:lvl3pPr>
            <a:lvl4pPr marL="1600200" indent="-228600" defTabSz="1027113" eaLnBrk="0" hangingPunct="0">
              <a:defRPr sz="2000">
                <a:solidFill>
                  <a:schemeClr val="tx1"/>
                </a:solidFill>
                <a:latin typeface="Georgia" pitchFamily="18" charset="0"/>
                <a:ea typeface="MS PGothic" pitchFamily="34" charset="-128"/>
              </a:defRPr>
            </a:lvl4pPr>
            <a:lvl5pPr marL="2057400" indent="-228600" defTabSz="1027113" eaLnBrk="0" hangingPunct="0">
              <a:defRPr sz="2000">
                <a:solidFill>
                  <a:schemeClr val="tx1"/>
                </a:solidFill>
                <a:latin typeface="Georgia" pitchFamily="18" charset="0"/>
                <a:ea typeface="MS PGothic" pitchFamily="34" charset="-128"/>
              </a:defRPr>
            </a:lvl5pPr>
            <a:lvl6pPr marL="2514600" indent="-228600" defTabSz="1027113"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defTabSz="1027113"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defTabSz="1027113"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defTabSz="1027113"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lnSpc>
                <a:spcPct val="120000"/>
              </a:lnSpc>
              <a:spcBef>
                <a:spcPct val="100000"/>
              </a:spcBef>
              <a:buFontTx/>
              <a:buChar char="•"/>
            </a:pPr>
            <a:r>
              <a:rPr lang="en-US" sz="2800" dirty="0">
                <a:solidFill>
                  <a:srgbClr val="008000"/>
                </a:solidFill>
                <a:latin typeface="Trebuchet MS" panose="020B0603020202020204" pitchFamily="34" charset="0"/>
              </a:rPr>
              <a:t>USDA-NIFA supports SARE</a:t>
            </a:r>
          </a:p>
          <a:p>
            <a:pPr eaLnBrk="1" hangingPunct="1">
              <a:lnSpc>
                <a:spcPct val="120000"/>
              </a:lnSpc>
              <a:spcBef>
                <a:spcPct val="100000"/>
              </a:spcBef>
              <a:buFontTx/>
              <a:buChar char="•"/>
            </a:pPr>
            <a:r>
              <a:rPr lang="en-US" sz="2800" dirty="0">
                <a:solidFill>
                  <a:srgbClr val="008000"/>
                </a:solidFill>
                <a:latin typeface="Trebuchet MS" panose="020B0603020202020204" pitchFamily="34" charset="0"/>
              </a:rPr>
              <a:t>SARE Outreach produces practical information</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2"/>
            </p:custDataLst>
          </p:nvPr>
        </p:nvSpPr>
        <p:spPr>
          <a:xfrm>
            <a:off x="457200" y="274638"/>
            <a:ext cx="3810000" cy="1143000"/>
          </a:xfrm>
        </p:spPr>
        <p:txBody>
          <a:bodyPr/>
          <a:lstStyle/>
          <a:p>
            <a:r>
              <a:rPr lang="en-US" dirty="0">
                <a:solidFill>
                  <a:schemeClr val="bg1"/>
                </a:solidFill>
              </a:rPr>
              <a:t>SARE Outreach</a:t>
            </a:r>
          </a:p>
        </p:txBody>
      </p:sp>
      <p:sp>
        <p:nvSpPr>
          <p:cNvPr id="36866" name="Rectangle 13"/>
          <p:cNvSpPr>
            <a:spLocks noChangeArrowheads="1"/>
          </p:cNvSpPr>
          <p:nvPr>
            <p:custDataLst>
              <p:tags r:id="rId3"/>
            </p:custDataLst>
          </p:nvPr>
        </p:nvSpPr>
        <p:spPr bwMode="auto">
          <a:xfrm>
            <a:off x="4648200" y="0"/>
            <a:ext cx="4495800" cy="6858000"/>
          </a:xfrm>
          <a:prstGeom prst="rect">
            <a:avLst/>
          </a:prstGeom>
          <a:noFill/>
          <a:ln>
            <a:noFill/>
          </a:ln>
        </p:spPr>
        <p:txBody>
          <a:bodyPr wrap="none" anchor="ctr"/>
          <a:lstStyle/>
          <a:p>
            <a:pPr algn="r">
              <a:lnSpc>
                <a:spcPct val="150000"/>
              </a:lnSpc>
            </a:pPr>
            <a:endParaRPr lang="en-US"/>
          </a:p>
        </p:txBody>
      </p:sp>
      <p:sp>
        <p:nvSpPr>
          <p:cNvPr id="36867" name="Rectangle 11"/>
          <p:cNvSpPr>
            <a:spLocks noChangeArrowheads="1"/>
          </p:cNvSpPr>
          <p:nvPr>
            <p:custDataLst>
              <p:tags r:id="rId4"/>
            </p:custDataLst>
          </p:nvPr>
        </p:nvSpPr>
        <p:spPr bwMode="auto">
          <a:xfrm>
            <a:off x="0" y="0"/>
            <a:ext cx="4800600" cy="1835727"/>
          </a:xfrm>
          <a:prstGeom prst="rect">
            <a:avLst/>
          </a:prstGeom>
          <a:solidFill>
            <a:srgbClr val="233877"/>
          </a:solidFill>
          <a:ln>
            <a:noFill/>
          </a:ln>
        </p:spPr>
        <p:txBody>
          <a:bodyPr wrap="none" anchor="ctr"/>
          <a:lstStyle/>
          <a:p>
            <a:pPr algn="r">
              <a:lnSpc>
                <a:spcPct val="150000"/>
              </a:lnSpc>
            </a:pPr>
            <a:endParaRPr lang="en-US"/>
          </a:p>
        </p:txBody>
      </p:sp>
      <p:pic>
        <p:nvPicPr>
          <p:cNvPr id="36868" name="Picture 9" descr="covercrops-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959927" y="69186"/>
            <a:ext cx="2297906" cy="2821410"/>
          </a:xfrm>
          <a:prstGeom prst="rect">
            <a:avLst/>
          </a:prstGeom>
          <a:noFill/>
          <a:ln w="9525">
            <a:solidFill>
              <a:srgbClr val="C0C0C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6869" name="Text Box 12"/>
          <p:cNvSpPr txBox="1">
            <a:spLocks noChangeArrowheads="1"/>
          </p:cNvSpPr>
          <p:nvPr>
            <p:custDataLst>
              <p:tags r:id="rId5"/>
            </p:custDataLst>
          </p:nvPr>
        </p:nvSpPr>
        <p:spPr bwMode="auto">
          <a:xfrm>
            <a:off x="304800" y="417843"/>
            <a:ext cx="4267200" cy="72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spcBef>
                <a:spcPct val="50000"/>
              </a:spcBef>
            </a:pPr>
            <a:r>
              <a:rPr lang="en-US" sz="6200" baseline="-25000" dirty="0">
                <a:solidFill>
                  <a:schemeClr val="bg1"/>
                </a:solidFill>
              </a:rPr>
              <a:t>SARE Outreach</a:t>
            </a:r>
          </a:p>
        </p:txBody>
      </p:sp>
      <p:pic>
        <p:nvPicPr>
          <p:cNvPr id="36870" name="Picture 10"/>
          <p:cNvPicPr>
            <a:picLocks noChangeAspect="1" noChangeArrowheads="1"/>
          </p:cNvPicPr>
          <p:nvPr/>
        </p:nvPicPr>
        <p:blipFill>
          <a:blip r:embed="rId10" cstate="screen">
            <a:extLst>
              <a:ext uri="{28A0092B-C50C-407E-A947-70E740481C1C}">
                <a14:useLocalDpi xmlns:a14="http://schemas.microsoft.com/office/drawing/2010/main"/>
              </a:ext>
            </a:extLst>
          </a:blip>
          <a:srcRect/>
          <a:stretch/>
        </p:blipFill>
        <p:spPr bwMode="auto">
          <a:xfrm>
            <a:off x="5666341" y="987439"/>
            <a:ext cx="2297906" cy="2922336"/>
          </a:xfrm>
          <a:prstGeom prst="rect">
            <a:avLst/>
          </a:prstGeom>
          <a:noFill/>
          <a:ln w="9525">
            <a:solidFill>
              <a:srgbClr val="C0C0C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871" name="Picture 7"/>
          <p:cNvPicPr>
            <a:picLocks noChangeAspect="1" noChangeArrowheads="1"/>
          </p:cNvPicPr>
          <p:nvPr/>
        </p:nvPicPr>
        <p:blipFill>
          <a:blip r:embed="rId11" cstate="screen">
            <a:extLst>
              <a:ext uri="{28A0092B-C50C-407E-A947-70E740481C1C}">
                <a14:useLocalDpi xmlns:a14="http://schemas.microsoft.com/office/drawing/2010/main"/>
              </a:ext>
            </a:extLst>
          </a:blip>
          <a:srcRect/>
          <a:stretch/>
        </p:blipFill>
        <p:spPr bwMode="auto">
          <a:xfrm>
            <a:off x="6352739" y="2678305"/>
            <a:ext cx="2317921" cy="2780871"/>
          </a:xfrm>
          <a:prstGeom prst="rect">
            <a:avLst/>
          </a:prstGeom>
          <a:noFill/>
          <a:ln w="9525">
            <a:solidFill>
              <a:srgbClr val="C0C0C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6872" name="Text Box 14"/>
          <p:cNvSpPr txBox="1">
            <a:spLocks noChangeArrowheads="1"/>
          </p:cNvSpPr>
          <p:nvPr>
            <p:custDataLst>
              <p:tags r:id="rId6"/>
            </p:custDataLst>
          </p:nvPr>
        </p:nvSpPr>
        <p:spPr bwMode="auto">
          <a:xfrm>
            <a:off x="228600" y="2029719"/>
            <a:ext cx="4191000" cy="44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spcBef>
                <a:spcPct val="80000"/>
              </a:spcBef>
              <a:buFont typeface="Arial" panose="020B0604020202020204" pitchFamily="34" charset="0"/>
              <a:buChar char="•"/>
            </a:pPr>
            <a:r>
              <a:rPr lang="en-US" sz="2300" dirty="0">
                <a:solidFill>
                  <a:srgbClr val="233877"/>
                </a:solidFill>
                <a:latin typeface="Trebuchet MS" panose="020B0603020202020204" pitchFamily="34" charset="0"/>
              </a:rPr>
              <a:t>A library of practical,    how-to books and bulletins (in print or free download)</a:t>
            </a:r>
          </a:p>
          <a:p>
            <a:pPr eaLnBrk="1" hangingPunct="1">
              <a:spcBef>
                <a:spcPct val="80000"/>
              </a:spcBef>
              <a:buFont typeface="Arial" panose="020B0604020202020204" pitchFamily="34" charset="0"/>
              <a:buChar char="•"/>
            </a:pPr>
            <a:r>
              <a:rPr lang="en-US" sz="2300" dirty="0">
                <a:solidFill>
                  <a:srgbClr val="233877"/>
                </a:solidFill>
                <a:latin typeface="Trebuchet MS" panose="020B0603020202020204" pitchFamily="34" charset="0"/>
              </a:rPr>
              <a:t>Media outreach</a:t>
            </a:r>
          </a:p>
          <a:p>
            <a:pPr eaLnBrk="1" hangingPunct="1">
              <a:spcBef>
                <a:spcPct val="80000"/>
              </a:spcBef>
              <a:buFont typeface="Arial" panose="020B0604020202020204" pitchFamily="34" charset="0"/>
              <a:buChar char="•"/>
            </a:pPr>
            <a:r>
              <a:rPr lang="en-US" sz="2300" dirty="0">
                <a:solidFill>
                  <a:srgbClr val="233877"/>
                </a:solidFill>
                <a:latin typeface="Trebuchet MS" panose="020B0603020202020204" pitchFamily="34" charset="0"/>
              </a:rPr>
              <a:t>A portfolio of in-depth reports on current topics </a:t>
            </a:r>
          </a:p>
          <a:p>
            <a:pPr eaLnBrk="1" hangingPunct="1">
              <a:spcBef>
                <a:spcPct val="80000"/>
              </a:spcBef>
              <a:buFont typeface="Arial" panose="020B0604020202020204" pitchFamily="34" charset="0"/>
              <a:buChar char="•"/>
            </a:pPr>
            <a:r>
              <a:rPr lang="en-US" sz="2300" dirty="0">
                <a:solidFill>
                  <a:srgbClr val="233877"/>
                </a:solidFill>
                <a:latin typeface="Trebuchet MS" panose="020B0603020202020204" pitchFamily="34" charset="0"/>
              </a:rPr>
              <a:t>Conference sponsorships</a:t>
            </a:r>
          </a:p>
          <a:p>
            <a:pPr eaLnBrk="1" hangingPunct="1">
              <a:spcBef>
                <a:spcPct val="80000"/>
              </a:spcBef>
              <a:buFont typeface="Arial" panose="020B0604020202020204" pitchFamily="34" charset="0"/>
              <a:buChar char="•"/>
            </a:pPr>
            <a:r>
              <a:rPr lang="en-US" sz="2300" dirty="0">
                <a:solidFill>
                  <a:srgbClr val="233877"/>
                </a:solidFill>
                <a:latin typeface="Trebuchet MS" panose="020B0603020202020204" pitchFamily="34" charset="0"/>
              </a:rPr>
              <a:t>Countless online resources, including project reports</a:t>
            </a:r>
          </a:p>
        </p:txBody>
      </p:sp>
      <p:pic>
        <p:nvPicPr>
          <p:cNvPr id="36873" name="Picture 6"/>
          <p:cNvPicPr>
            <a:picLocks noChangeAspect="1" noChangeArrowheads="1"/>
          </p:cNvPicPr>
          <p:nvPr/>
        </p:nvPicPr>
        <p:blipFill>
          <a:blip r:embed="rId12" cstate="screen">
            <a:extLst>
              <a:ext uri="{28A0092B-C50C-407E-A947-70E740481C1C}">
                <a14:useLocalDpi xmlns:a14="http://schemas.microsoft.com/office/drawing/2010/main"/>
              </a:ext>
            </a:extLst>
          </a:blip>
          <a:srcRect/>
          <a:stretch/>
        </p:blipFill>
        <p:spPr bwMode="auto">
          <a:xfrm>
            <a:off x="6753754" y="4044177"/>
            <a:ext cx="2297906" cy="2668535"/>
          </a:xfrm>
          <a:prstGeom prst="rect">
            <a:avLst/>
          </a:prstGeom>
          <a:noFill/>
          <a:ln w="9525">
            <a:solidFill>
              <a:srgbClr val="C0C0C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947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43000"/>
          </a:xfrm>
        </p:spPr>
        <p:txBody>
          <a:bodyPr/>
          <a:lstStyle/>
          <a:p>
            <a:r>
              <a:rPr lang="en-US" dirty="0"/>
              <a:t>SARE Partners</a:t>
            </a:r>
          </a:p>
        </p:txBody>
      </p:sp>
      <p:sp>
        <p:nvSpPr>
          <p:cNvPr id="23555" name="Text Box 15"/>
          <p:cNvSpPr txBox="1">
            <a:spLocks noChangeArrowheads="1"/>
          </p:cNvSpPr>
          <p:nvPr>
            <p:custDataLst>
              <p:tags r:id="rId3"/>
            </p:custDataLst>
          </p:nvPr>
        </p:nvSpPr>
        <p:spPr bwMode="auto">
          <a:xfrm>
            <a:off x="406546" y="2741402"/>
            <a:ext cx="375891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lnSpc>
                <a:spcPct val="150000"/>
              </a:lnSpc>
            </a:pPr>
            <a:r>
              <a:rPr lang="en-US" sz="2200" dirty="0">
                <a:solidFill>
                  <a:srgbClr val="002060"/>
                </a:solidFill>
                <a:latin typeface="Trebuchet MS" panose="020B0603020202020204" pitchFamily="34" charset="0"/>
              </a:rPr>
              <a:t>SARE has educational</a:t>
            </a:r>
          </a:p>
          <a:p>
            <a:pPr algn="ctr" eaLnBrk="1" hangingPunct="1">
              <a:lnSpc>
                <a:spcPct val="150000"/>
              </a:lnSpc>
            </a:pPr>
            <a:r>
              <a:rPr lang="en-US" sz="2200" dirty="0">
                <a:solidFill>
                  <a:srgbClr val="002060"/>
                </a:solidFill>
                <a:latin typeface="Trebuchet MS" panose="020B0603020202020204" pitchFamily="34" charset="0"/>
              </a:rPr>
              <a:t>partnerships with agencies, universities,</a:t>
            </a:r>
          </a:p>
          <a:p>
            <a:pPr algn="ctr" eaLnBrk="1" hangingPunct="1">
              <a:lnSpc>
                <a:spcPct val="150000"/>
              </a:lnSpc>
            </a:pPr>
            <a:r>
              <a:rPr lang="en-US" sz="2200" dirty="0">
                <a:solidFill>
                  <a:srgbClr val="002060"/>
                </a:solidFill>
                <a:latin typeface="Trebuchet MS" panose="020B0603020202020204" pitchFamily="34" charset="0"/>
              </a:rPr>
              <a:t>Extension, NGOs and other </a:t>
            </a:r>
          </a:p>
          <a:p>
            <a:pPr algn="ctr" eaLnBrk="1" hangingPunct="1">
              <a:lnSpc>
                <a:spcPct val="150000"/>
              </a:lnSpc>
            </a:pPr>
            <a:r>
              <a:rPr lang="en-US" sz="2200" dirty="0">
                <a:solidFill>
                  <a:srgbClr val="002060"/>
                </a:solidFill>
                <a:latin typeface="Trebuchet MS" panose="020B0603020202020204" pitchFamily="34" charset="0"/>
              </a:rPr>
              <a:t>ag professionals in each of the four regions.</a:t>
            </a:r>
          </a:p>
        </p:txBody>
      </p:sp>
      <p:sp>
        <p:nvSpPr>
          <p:cNvPr id="23557" name="Text Box 18"/>
          <p:cNvSpPr txBox="1">
            <a:spLocks noChangeArrowheads="1"/>
          </p:cNvSpPr>
          <p:nvPr>
            <p:custDataLst>
              <p:tags r:id="rId4"/>
            </p:custDataLst>
          </p:nvPr>
        </p:nvSpPr>
        <p:spPr bwMode="auto">
          <a:xfrm>
            <a:off x="1" y="3175"/>
            <a:ext cx="4572000" cy="2339102"/>
          </a:xfrm>
          <a:prstGeom prst="rect">
            <a:avLst/>
          </a:prstGeom>
          <a:solidFill>
            <a:srgbClr val="002060"/>
          </a:solidFill>
          <a:ln>
            <a:noFill/>
          </a:ln>
        </p:spPr>
        <p:txBody>
          <a:bodyPr wrap="square">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endParaRPr lang="en-US" b="1" dirty="0">
              <a:solidFill>
                <a:schemeClr val="bg1"/>
              </a:solidFill>
            </a:endParaRPr>
          </a:p>
          <a:p>
            <a:pPr algn="ctr" eaLnBrk="1" hangingPunct="1"/>
            <a:r>
              <a:rPr lang="en-US" sz="4200" b="1" dirty="0">
                <a:solidFill>
                  <a:schemeClr val="bg1"/>
                </a:solidFill>
              </a:rPr>
              <a:t>The </a:t>
            </a:r>
          </a:p>
          <a:p>
            <a:pPr algn="ctr" eaLnBrk="1" hangingPunct="1"/>
            <a:r>
              <a:rPr lang="en-US" sz="4200" b="1" dirty="0">
                <a:solidFill>
                  <a:schemeClr val="bg1"/>
                </a:solidFill>
              </a:rPr>
              <a:t>SARE Model</a:t>
            </a:r>
          </a:p>
          <a:p>
            <a:pPr algn="r" eaLnBrk="1" hangingPunct="1"/>
            <a:endParaRPr lang="en-US" sz="4200" b="1" dirty="0">
              <a:solidFill>
                <a:schemeClr val="bg1"/>
              </a:solidFill>
              <a:latin typeface="Trebuchet MS" pitchFamily="34" charset="0"/>
            </a:endParaRPr>
          </a:p>
        </p:txBody>
      </p:sp>
      <p:pic>
        <p:nvPicPr>
          <p:cNvPr id="23558" name="Picture 20"/>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4575290" y="3175"/>
            <a:ext cx="456542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ARE_NorthCentral_CMYK"/>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96200" y="5638800"/>
            <a:ext cx="1149858" cy="1037844"/>
          </a:xfrm>
          <a:prstGeom prst="rect">
            <a:avLst/>
          </a:prstGeom>
          <a:noFill/>
          <a:ln w="57150">
            <a:solidFill>
              <a:schemeClr val="bg1"/>
            </a:solidFill>
            <a:miter lim="800000"/>
            <a:headEnd/>
            <a:tailEnd/>
          </a:ln>
        </p:spPr>
      </p:pic>
      <p:sp>
        <p:nvSpPr>
          <p:cNvPr id="3" name="Text Box 16">
            <a:extLst>
              <a:ext uri="{FF2B5EF4-FFF2-40B4-BE49-F238E27FC236}">
                <a16:creationId xmlns:a16="http://schemas.microsoft.com/office/drawing/2014/main" id="{6E79E86A-1674-0A02-AD92-383331C296E1}"/>
              </a:ext>
            </a:extLst>
          </p:cNvPr>
          <p:cNvSpPr txBox="1">
            <a:spLocks noChangeArrowheads="1"/>
          </p:cNvSpPr>
          <p:nvPr>
            <p:custDataLst>
              <p:tags r:id="rId5"/>
            </p:custDataLst>
          </p:nvPr>
        </p:nvSpPr>
        <p:spPr bwMode="auto">
          <a:xfrm>
            <a:off x="4132799" y="6356697"/>
            <a:ext cx="2133600" cy="22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r" eaLnBrk="1" hangingPunct="1">
              <a:lnSpc>
                <a:spcPct val="120000"/>
              </a:lnSpc>
              <a:spcBef>
                <a:spcPct val="50000"/>
              </a:spcBef>
            </a:pPr>
            <a:r>
              <a:rPr lang="en-US" sz="800" dirty="0">
                <a:solidFill>
                  <a:schemeClr val="bg1"/>
                </a:solidFill>
                <a:latin typeface="Trebuchet MS" pitchFamily="34" charset="0"/>
              </a:rPr>
              <a:t>Photo credit: </a:t>
            </a:r>
            <a:r>
              <a:rPr lang="en-US" sz="800" b="0" i="0" dirty="0">
                <a:solidFill>
                  <a:schemeClr val="bg1"/>
                </a:solidFill>
                <a:effectLst/>
                <a:latin typeface="Arial" panose="020B0604020202020204" pitchFamily="34" charset="0"/>
              </a:rPr>
              <a:t>Galen Bergquist</a:t>
            </a:r>
            <a:endParaRPr lang="en-US" sz="800" dirty="0">
              <a:solidFill>
                <a:schemeClr val="bg1"/>
              </a:solidFill>
              <a:latin typeface="Trebuchet MS" pitchFamily="34" charset="0"/>
            </a:endParaRPr>
          </a:p>
        </p:txBody>
      </p:sp>
    </p:spTree>
    <p:custDataLst>
      <p:tags r:id="rId1"/>
    </p:custDataLst>
    <p:extLst>
      <p:ext uri="{BB962C8B-B14F-4D97-AF65-F5344CB8AC3E}">
        <p14:creationId xmlns:p14="http://schemas.microsoft.com/office/powerpoint/2010/main" val="2886394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43000"/>
          </a:xfrm>
        </p:spPr>
        <p:txBody>
          <a:bodyPr/>
          <a:lstStyle/>
          <a:p>
            <a:r>
              <a:rPr lang="en-US" dirty="0"/>
              <a:t>The Principles</a:t>
            </a:r>
            <a:r>
              <a:rPr lang="en-US" baseline="0" dirty="0"/>
              <a:t> of Sustainability</a:t>
            </a:r>
            <a:endParaRPr lang="en-US" dirty="0"/>
          </a:p>
        </p:txBody>
      </p:sp>
      <p:pic>
        <p:nvPicPr>
          <p:cNvPr id="3" name="Picture 2"/>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4343400" y="1"/>
            <a:ext cx="4800600" cy="6858000"/>
          </a:xfrm>
          <a:prstGeom prst="rect">
            <a:avLst/>
          </a:prstGeom>
        </p:spPr>
      </p:pic>
      <p:pic>
        <p:nvPicPr>
          <p:cNvPr id="7172" name="Picture 5" descr="SARE_NorthCentral_CMYK"/>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696200" y="5638800"/>
            <a:ext cx="1149858" cy="1037844"/>
          </a:xfrm>
          <a:prstGeom prst="rect">
            <a:avLst/>
          </a:prstGeom>
          <a:noFill/>
          <a:ln w="57150">
            <a:solidFill>
              <a:schemeClr val="bg1"/>
            </a:solidFill>
            <a:miter lim="800000"/>
            <a:headEnd/>
            <a:tailEnd/>
          </a:ln>
        </p:spPr>
      </p:pic>
      <p:sp>
        <p:nvSpPr>
          <p:cNvPr id="6" name="TextBox 5"/>
          <p:cNvSpPr txBox="1"/>
          <p:nvPr>
            <p:custDataLst>
              <p:tags r:id="rId3"/>
            </p:custDataLst>
          </p:nvPr>
        </p:nvSpPr>
        <p:spPr>
          <a:xfrm>
            <a:off x="4539343" y="6487714"/>
            <a:ext cx="1676400" cy="230832"/>
          </a:xfrm>
          <a:prstGeom prst="rect">
            <a:avLst/>
          </a:prstGeom>
          <a:noFill/>
        </p:spPr>
        <p:txBody>
          <a:bodyPr wrap="square" rtlCol="0">
            <a:spAutoFit/>
          </a:bodyPr>
          <a:lstStyle/>
          <a:p>
            <a:r>
              <a:rPr lang="en-US" sz="900" dirty="0">
                <a:solidFill>
                  <a:schemeClr val="bg1"/>
                </a:solidFill>
              </a:rPr>
              <a:t>photo credit: Darin Eastburn</a:t>
            </a:r>
          </a:p>
        </p:txBody>
      </p:sp>
      <p:sp>
        <p:nvSpPr>
          <p:cNvPr id="8" name="Rectangle 39"/>
          <p:cNvSpPr>
            <a:spLocks noChangeArrowheads="1"/>
          </p:cNvSpPr>
          <p:nvPr>
            <p:custDataLst>
              <p:tags r:id="rId4"/>
            </p:custDataLst>
          </p:nvPr>
        </p:nvSpPr>
        <p:spPr bwMode="auto">
          <a:xfrm>
            <a:off x="0" y="0"/>
            <a:ext cx="4343400" cy="1828800"/>
          </a:xfrm>
          <a:prstGeom prst="rect">
            <a:avLst/>
          </a:prstGeom>
          <a:solidFill>
            <a:srgbClr val="B72323"/>
          </a:solidFill>
          <a:ln>
            <a:noFill/>
          </a:ln>
        </p:spPr>
        <p:txBody>
          <a:bodyPr wrap="none" anchor="ctr"/>
          <a:lstStyle/>
          <a:p>
            <a:pPr algn="r">
              <a:lnSpc>
                <a:spcPct val="150000"/>
              </a:lnSpc>
            </a:pPr>
            <a:endParaRPr lang="en-US"/>
          </a:p>
        </p:txBody>
      </p:sp>
      <p:sp>
        <p:nvSpPr>
          <p:cNvPr id="9" name="Text Box 4"/>
          <p:cNvSpPr txBox="1">
            <a:spLocks noChangeArrowheads="1"/>
          </p:cNvSpPr>
          <p:nvPr>
            <p:custDataLst>
              <p:tags r:id="rId5"/>
            </p:custDataLst>
          </p:nvPr>
        </p:nvSpPr>
        <p:spPr bwMode="auto">
          <a:xfrm>
            <a:off x="228600" y="139005"/>
            <a:ext cx="3886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r>
              <a:rPr lang="en-US" sz="4200" b="1" dirty="0">
                <a:solidFill>
                  <a:schemeClr val="bg1"/>
                </a:solidFill>
              </a:rPr>
              <a:t>The SARE Model</a:t>
            </a:r>
            <a:endParaRPr lang="en-US" sz="4200" b="1" dirty="0"/>
          </a:p>
        </p:txBody>
      </p:sp>
      <p:sp>
        <p:nvSpPr>
          <p:cNvPr id="10" name="Text Box 31"/>
          <p:cNvSpPr txBox="1">
            <a:spLocks noChangeArrowheads="1"/>
          </p:cNvSpPr>
          <p:nvPr>
            <p:custDataLst>
              <p:tags r:id="rId6"/>
            </p:custDataLst>
          </p:nvPr>
        </p:nvSpPr>
        <p:spPr bwMode="auto">
          <a:xfrm>
            <a:off x="1" y="1590917"/>
            <a:ext cx="4343399" cy="5267083"/>
          </a:xfrm>
          <a:prstGeom prst="rect">
            <a:avLst/>
          </a:prstGeom>
          <a:solidFill>
            <a:schemeClr val="bg1"/>
          </a:solidFill>
          <a:ln>
            <a:noFill/>
          </a:ln>
        </p:spPr>
        <p:txBody>
          <a:bodyPr wrap="square" rIns="731520">
            <a:spAutoFit/>
          </a:bodyPr>
          <a:lstStyle>
            <a:lvl1pPr marL="342900" indent="-342900" eaLnBrk="0" hangingPunct="0">
              <a:defRPr sz="2000">
                <a:solidFill>
                  <a:schemeClr val="tx1"/>
                </a:solidFill>
                <a:latin typeface="Georgia" pitchFamily="18" charset="0"/>
                <a:ea typeface="MS PGothic" pitchFamily="34" charset="-128"/>
              </a:defRPr>
            </a:lvl1pPr>
            <a:lvl2pPr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lvl="1" algn="ctr" eaLnBrk="1" hangingPunct="1">
              <a:lnSpc>
                <a:spcPct val="130000"/>
              </a:lnSpc>
            </a:pPr>
            <a:r>
              <a:rPr lang="en-US" sz="2400" baseline="-25000" dirty="0">
                <a:solidFill>
                  <a:srgbClr val="C00000"/>
                </a:solidFill>
                <a:latin typeface="Trebuchet MS" panose="020B0603020202020204" pitchFamily="34" charset="0"/>
              </a:rPr>
              <a:t>Successful SARE grantees are engaged in projects that are guided by the 3 principals of</a:t>
            </a:r>
          </a:p>
          <a:p>
            <a:pPr lvl="1" algn="ctr" eaLnBrk="1" hangingPunct="1">
              <a:lnSpc>
                <a:spcPct val="130000"/>
              </a:lnSpc>
            </a:pPr>
            <a:r>
              <a:rPr lang="en-US" sz="2400" baseline="-25000" dirty="0">
                <a:solidFill>
                  <a:srgbClr val="C00000"/>
                </a:solidFill>
                <a:latin typeface="Trebuchet MS" panose="020B0603020202020204" pitchFamily="34" charset="0"/>
              </a:rPr>
              <a:t>sustainability…</a:t>
            </a:r>
          </a:p>
          <a:p>
            <a:pPr lvl="1" eaLnBrk="1" hangingPunct="1">
              <a:lnSpc>
                <a:spcPct val="130000"/>
              </a:lnSpc>
            </a:pPr>
            <a:endParaRPr lang="en-US" sz="2600" b="1" baseline="-25000" dirty="0">
              <a:solidFill>
                <a:srgbClr val="EC4220"/>
              </a:solidFill>
              <a:latin typeface="Trebuchet MS" panose="020B0603020202020204" pitchFamily="34" charset="0"/>
            </a:endParaRPr>
          </a:p>
          <a:p>
            <a:pPr lvl="1" eaLnBrk="1" hangingPunct="1">
              <a:lnSpc>
                <a:spcPct val="130000"/>
              </a:lnSpc>
            </a:pPr>
            <a:endParaRPr lang="en-US" sz="2600" b="1" baseline="-25000" dirty="0">
              <a:solidFill>
                <a:srgbClr val="EC4220"/>
              </a:solidFill>
              <a:latin typeface="Trebuchet MS" panose="020B0603020202020204" pitchFamily="34" charset="0"/>
            </a:endParaRPr>
          </a:p>
          <a:p>
            <a:pPr lvl="1" eaLnBrk="1" hangingPunct="1">
              <a:lnSpc>
                <a:spcPct val="130000"/>
              </a:lnSpc>
            </a:pPr>
            <a:endParaRPr lang="en-US" sz="2600" b="1" baseline="-25000" dirty="0">
              <a:solidFill>
                <a:srgbClr val="EC4220"/>
              </a:solidFill>
              <a:latin typeface="Trebuchet MS" panose="020B0603020202020204" pitchFamily="34" charset="0"/>
            </a:endParaRPr>
          </a:p>
          <a:p>
            <a:pPr lvl="1" eaLnBrk="1" hangingPunct="1">
              <a:lnSpc>
                <a:spcPct val="130000"/>
              </a:lnSpc>
            </a:pPr>
            <a:endParaRPr lang="en-US" sz="2600" b="1" baseline="-25000" dirty="0">
              <a:solidFill>
                <a:srgbClr val="EC4220"/>
              </a:solidFill>
              <a:latin typeface="Trebuchet MS" panose="020B0603020202020204" pitchFamily="34" charset="0"/>
            </a:endParaRPr>
          </a:p>
          <a:p>
            <a:pPr lvl="1" eaLnBrk="1" hangingPunct="1">
              <a:lnSpc>
                <a:spcPct val="130000"/>
              </a:lnSpc>
            </a:pPr>
            <a:endParaRPr lang="en-US" sz="2600" b="1" baseline="-25000" dirty="0">
              <a:solidFill>
                <a:srgbClr val="EC4220"/>
              </a:solidFill>
              <a:latin typeface="Trebuchet MS" panose="020B0603020202020204" pitchFamily="34" charset="0"/>
            </a:endParaRPr>
          </a:p>
          <a:p>
            <a:pPr lvl="1" eaLnBrk="1" hangingPunct="1">
              <a:lnSpc>
                <a:spcPct val="130000"/>
              </a:lnSpc>
            </a:pPr>
            <a:endParaRPr lang="en-US" sz="2600" b="1" baseline="-25000" dirty="0">
              <a:solidFill>
                <a:srgbClr val="EC4220"/>
              </a:solidFill>
              <a:latin typeface="Trebuchet MS" panose="020B0603020202020204" pitchFamily="34" charset="0"/>
            </a:endParaRPr>
          </a:p>
          <a:p>
            <a:pPr lvl="1" eaLnBrk="1" hangingPunct="1">
              <a:lnSpc>
                <a:spcPct val="130000"/>
              </a:lnSpc>
            </a:pPr>
            <a:endParaRPr lang="en-US" sz="2600" b="1" baseline="-25000" dirty="0">
              <a:solidFill>
                <a:srgbClr val="EC4220"/>
              </a:solidFill>
              <a:latin typeface="Trebuchet MS" panose="020B0603020202020204" pitchFamily="34" charset="0"/>
            </a:endParaRPr>
          </a:p>
          <a:p>
            <a:pPr lvl="1" eaLnBrk="1" hangingPunct="1">
              <a:lnSpc>
                <a:spcPct val="130000"/>
              </a:lnSpc>
            </a:pPr>
            <a:endParaRPr lang="en-US" sz="2600" b="1" baseline="-25000" dirty="0">
              <a:solidFill>
                <a:srgbClr val="EC4220"/>
              </a:solidFill>
              <a:latin typeface="Trebuchet MS" panose="020B0603020202020204" pitchFamily="34" charset="0"/>
            </a:endParaRPr>
          </a:p>
          <a:p>
            <a:pPr lvl="1" eaLnBrk="1" hangingPunct="1">
              <a:lnSpc>
                <a:spcPct val="130000"/>
              </a:lnSpc>
            </a:pPr>
            <a:endParaRPr lang="en-US" sz="2600" b="1" baseline="-25000" dirty="0">
              <a:solidFill>
                <a:srgbClr val="EC4220"/>
              </a:solidFill>
              <a:latin typeface="Trebuchet MS" panose="020B0603020202020204" pitchFamily="34" charset="0"/>
            </a:endParaRPr>
          </a:p>
          <a:p>
            <a:pPr lvl="1" eaLnBrk="1" hangingPunct="1">
              <a:lnSpc>
                <a:spcPct val="130000"/>
              </a:lnSpc>
            </a:pPr>
            <a:endParaRPr lang="en-US" sz="2600" b="1" baseline="-25000" dirty="0">
              <a:solidFill>
                <a:srgbClr val="EC4220"/>
              </a:solidFill>
              <a:latin typeface="Trebuchet MS" panose="020B0603020202020204" pitchFamily="34" charset="0"/>
            </a:endParaRPr>
          </a:p>
          <a:p>
            <a:pPr lvl="1" algn="r" eaLnBrk="1" hangingPunct="1">
              <a:lnSpc>
                <a:spcPct val="130000"/>
              </a:lnSpc>
            </a:pPr>
            <a:endParaRPr lang="en-US" sz="2400" b="1" baseline="-25000" dirty="0">
              <a:solidFill>
                <a:srgbClr val="EC4220"/>
              </a:solidFill>
            </a:endParaRPr>
          </a:p>
        </p:txBody>
      </p:sp>
      <p:grpSp>
        <p:nvGrpSpPr>
          <p:cNvPr id="19" name="Group 6"/>
          <p:cNvGrpSpPr>
            <a:grpSpLocks/>
          </p:cNvGrpSpPr>
          <p:nvPr>
            <p:custDataLst>
              <p:tags r:id="rId7"/>
            </p:custDataLst>
          </p:nvPr>
        </p:nvGrpSpPr>
        <p:grpSpPr bwMode="auto">
          <a:xfrm>
            <a:off x="193661" y="3268209"/>
            <a:ext cx="3921139" cy="3157538"/>
            <a:chOff x="432456" y="2655593"/>
            <a:chExt cx="7813091" cy="5379543"/>
          </a:xfrm>
        </p:grpSpPr>
        <p:sp>
          <p:nvSpPr>
            <p:cNvPr id="22" name="Text Box 8"/>
            <p:cNvSpPr txBox="1">
              <a:spLocks noChangeArrowheads="1"/>
            </p:cNvSpPr>
            <p:nvPr>
              <p:custDataLst>
                <p:tags r:id="rId8"/>
              </p:custDataLst>
            </p:nvPr>
          </p:nvSpPr>
          <p:spPr bwMode="auto">
            <a:xfrm>
              <a:off x="2879310" y="6310423"/>
              <a:ext cx="3639269" cy="172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spcBef>
                  <a:spcPct val="50000"/>
                </a:spcBef>
              </a:pPr>
              <a:r>
                <a:rPr lang="en-US" sz="1400" b="1" dirty="0">
                  <a:solidFill>
                    <a:srgbClr val="C00000"/>
                  </a:solidFill>
                  <a:latin typeface="Trebuchet MS" panose="020B0603020202020204" pitchFamily="34" charset="0"/>
                </a:rPr>
                <a:t>Quality of Life</a:t>
              </a:r>
              <a:r>
                <a:rPr lang="en-US" sz="1400" dirty="0">
                  <a:solidFill>
                    <a:srgbClr val="C00000"/>
                  </a:solidFill>
                  <a:latin typeface="Trebuchet MS" panose="020B0603020202020204" pitchFamily="34" charset="0"/>
                </a:rPr>
                <a:t> </a:t>
              </a:r>
              <a:r>
                <a:rPr lang="en-US" sz="1400" dirty="0">
                  <a:latin typeface="Trebuchet MS" panose="020B0603020202020204" pitchFamily="34" charset="0"/>
                </a:rPr>
                <a:t>for farmers, ranchers, and their communities</a:t>
              </a:r>
            </a:p>
          </p:txBody>
        </p:sp>
        <p:sp>
          <p:nvSpPr>
            <p:cNvPr id="24" name="Oval 10"/>
            <p:cNvSpPr>
              <a:spLocks noChangeArrowheads="1"/>
            </p:cNvSpPr>
            <p:nvPr>
              <p:custDataLst>
                <p:tags r:id="rId9"/>
              </p:custDataLst>
            </p:nvPr>
          </p:nvSpPr>
          <p:spPr bwMode="auto">
            <a:xfrm>
              <a:off x="2632368" y="4255188"/>
              <a:ext cx="2133600" cy="1828799"/>
            </a:xfrm>
            <a:prstGeom prst="ellipse">
              <a:avLst/>
            </a:prstGeom>
            <a:solidFill>
              <a:srgbClr val="CC6600">
                <a:alpha val="50195"/>
              </a:srgbClr>
            </a:solidFill>
            <a:ln w="9525">
              <a:solidFill>
                <a:schemeClr val="tx1"/>
              </a:solidFill>
              <a:round/>
              <a:headEnd/>
              <a:tailEnd/>
            </a:ln>
          </p:spPr>
          <p:txBody>
            <a:bodyPr wrap="none" anchor="ctr"/>
            <a:lstStyle/>
            <a:p>
              <a:endParaRPr lang="en-US"/>
            </a:p>
          </p:txBody>
        </p:sp>
        <p:sp>
          <p:nvSpPr>
            <p:cNvPr id="25" name="Oval 11"/>
            <p:cNvSpPr>
              <a:spLocks noChangeArrowheads="1"/>
            </p:cNvSpPr>
            <p:nvPr>
              <p:custDataLst>
                <p:tags r:id="rId10"/>
              </p:custDataLst>
            </p:nvPr>
          </p:nvSpPr>
          <p:spPr bwMode="auto">
            <a:xfrm>
              <a:off x="3343497" y="3338544"/>
              <a:ext cx="2133602" cy="1828799"/>
            </a:xfrm>
            <a:prstGeom prst="ellipse">
              <a:avLst/>
            </a:prstGeom>
            <a:solidFill>
              <a:srgbClr val="008000">
                <a:alpha val="50195"/>
              </a:srgbClr>
            </a:solidFill>
            <a:ln w="9525">
              <a:solidFill>
                <a:schemeClr val="tx1"/>
              </a:solidFill>
              <a:round/>
              <a:headEnd/>
              <a:tailEnd/>
            </a:ln>
          </p:spPr>
          <p:txBody>
            <a:bodyPr wrap="none" anchor="ctr"/>
            <a:lstStyle/>
            <a:p>
              <a:endParaRPr lang="en-US"/>
            </a:p>
          </p:txBody>
        </p:sp>
        <p:sp>
          <p:nvSpPr>
            <p:cNvPr id="21" name="Text Box 7"/>
            <p:cNvSpPr txBox="1">
              <a:spLocks noChangeArrowheads="1"/>
            </p:cNvSpPr>
            <p:nvPr>
              <p:custDataLst>
                <p:tags r:id="rId11"/>
              </p:custDataLst>
            </p:nvPr>
          </p:nvSpPr>
          <p:spPr bwMode="auto">
            <a:xfrm>
              <a:off x="432456" y="2655593"/>
              <a:ext cx="3236332" cy="13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spcBef>
                  <a:spcPct val="50000"/>
                </a:spcBef>
              </a:pPr>
              <a:r>
                <a:rPr lang="en-US" sz="1400" b="1" dirty="0">
                  <a:solidFill>
                    <a:srgbClr val="C00000"/>
                  </a:solidFill>
                  <a:latin typeface="Trebuchet MS" panose="020B0603020202020204" pitchFamily="34" charset="0"/>
                </a:rPr>
                <a:t>Stewardship</a:t>
              </a:r>
              <a:r>
                <a:rPr lang="en-US" sz="1400" dirty="0">
                  <a:solidFill>
                    <a:srgbClr val="C00000"/>
                  </a:solidFill>
                  <a:latin typeface="Trebuchet MS" panose="020B0603020202020204" pitchFamily="34" charset="0"/>
                </a:rPr>
                <a:t> </a:t>
              </a:r>
              <a:r>
                <a:rPr lang="en-US" sz="1400" dirty="0">
                  <a:latin typeface="Trebuchet MS" panose="020B0603020202020204" pitchFamily="34" charset="0"/>
                </a:rPr>
                <a:t>of our nation’</a:t>
              </a:r>
              <a:r>
                <a:rPr lang="en-US" altLang="ja-JP" sz="1400" dirty="0">
                  <a:latin typeface="Trebuchet MS" panose="020B0603020202020204" pitchFamily="34" charset="0"/>
                </a:rPr>
                <a:t>s land and water</a:t>
              </a:r>
            </a:p>
          </p:txBody>
        </p:sp>
        <p:sp>
          <p:nvSpPr>
            <p:cNvPr id="20" name="Text Box 6"/>
            <p:cNvSpPr txBox="1">
              <a:spLocks noChangeArrowheads="1"/>
            </p:cNvSpPr>
            <p:nvPr>
              <p:custDataLst>
                <p:tags r:id="rId12"/>
              </p:custDataLst>
            </p:nvPr>
          </p:nvSpPr>
          <p:spPr bwMode="auto">
            <a:xfrm>
              <a:off x="5820952" y="2702733"/>
              <a:ext cx="2424595" cy="162552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spcBef>
                  <a:spcPct val="50000"/>
                </a:spcBef>
              </a:pPr>
              <a:r>
                <a:rPr lang="en-US" sz="1400" b="1" dirty="0">
                  <a:solidFill>
                    <a:srgbClr val="C00000"/>
                  </a:solidFill>
                  <a:latin typeface="Trebuchet MS" panose="020B0603020202020204" pitchFamily="34" charset="0"/>
                </a:rPr>
                <a:t>Economic viability</a:t>
              </a:r>
              <a:r>
                <a:rPr lang="en-US" sz="1400" dirty="0">
                  <a:solidFill>
                    <a:srgbClr val="C00000"/>
                  </a:solidFill>
                  <a:latin typeface="Trebuchet MS" panose="020B0603020202020204" pitchFamily="34" charset="0"/>
                </a:rPr>
                <a:t> </a:t>
              </a:r>
              <a:r>
                <a:rPr lang="en-US" sz="1400" dirty="0">
                  <a:latin typeface="Trebuchet MS" panose="020B0603020202020204" pitchFamily="34" charset="0"/>
                </a:rPr>
                <a:t>over the long term</a:t>
              </a:r>
            </a:p>
          </p:txBody>
        </p:sp>
        <p:sp>
          <p:nvSpPr>
            <p:cNvPr id="23" name="Oval 9"/>
            <p:cNvSpPr>
              <a:spLocks noChangeArrowheads="1"/>
            </p:cNvSpPr>
            <p:nvPr>
              <p:custDataLst>
                <p:tags r:id="rId13"/>
              </p:custDataLst>
            </p:nvPr>
          </p:nvSpPr>
          <p:spPr bwMode="auto">
            <a:xfrm>
              <a:off x="4185038" y="4283281"/>
              <a:ext cx="2133600" cy="1861724"/>
            </a:xfrm>
            <a:prstGeom prst="ellipse">
              <a:avLst/>
            </a:prstGeom>
            <a:solidFill>
              <a:srgbClr val="0066FF">
                <a:alpha val="50195"/>
              </a:srgbClr>
            </a:solidFill>
            <a:ln w="9525">
              <a:solidFill>
                <a:schemeClr val="tx1"/>
              </a:solidFill>
              <a:round/>
              <a:headEnd/>
              <a:tailEnd/>
            </a:ln>
          </p:spPr>
          <p:txBody>
            <a:bodyPr wrap="none" anchor="ctr"/>
            <a:lstStyle/>
            <a:p>
              <a:endParaRPr lang="en-US"/>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2"/>
            </p:custDataLst>
          </p:nvPr>
        </p:nvSpPr>
        <p:spPr>
          <a:xfrm>
            <a:off x="0" y="0"/>
            <a:ext cx="9144000" cy="1447800"/>
          </a:xfrm>
          <a:solidFill>
            <a:schemeClr val="accent3">
              <a:lumMod val="75000"/>
            </a:schemeClr>
          </a:solidFill>
        </p:spPr>
        <p:txBody>
          <a:bodyPr>
            <a:normAutofit/>
          </a:bodyPr>
          <a:lstStyle/>
          <a:p>
            <a:pPr eaLnBrk="1" hangingPunct="1"/>
            <a:r>
              <a:rPr lang="en-US" sz="4000" b="1" dirty="0">
                <a:solidFill>
                  <a:schemeClr val="bg1"/>
                </a:solidFill>
                <a:latin typeface="Georgia" panose="02040502050405020303" pitchFamily="18" charset="0"/>
              </a:rPr>
              <a:t>Social Sustainability</a:t>
            </a:r>
          </a:p>
        </p:txBody>
      </p:sp>
      <p:sp>
        <p:nvSpPr>
          <p:cNvPr id="10244" name="Rectangle 5"/>
          <p:cNvSpPr>
            <a:spLocks noGrp="1" noChangeArrowheads="1"/>
          </p:cNvSpPr>
          <p:nvPr>
            <p:ph sz="half" idx="2"/>
            <p:custDataLst>
              <p:tags r:id="rId3"/>
            </p:custDataLst>
          </p:nvPr>
        </p:nvSpPr>
        <p:spPr>
          <a:xfrm>
            <a:off x="4648200" y="1600200"/>
            <a:ext cx="4038600" cy="4525963"/>
          </a:xfrm>
        </p:spPr>
        <p:txBody>
          <a:bodyPr/>
          <a:lstStyle/>
          <a:p>
            <a:pPr eaLnBrk="1" hangingPunct="1">
              <a:buNone/>
            </a:pPr>
            <a:r>
              <a:rPr lang="en-US" sz="2400" dirty="0">
                <a:latin typeface="Arial Narrow" pitchFamily="34" charset="0"/>
              </a:rPr>
              <a:t>  </a:t>
            </a:r>
          </a:p>
        </p:txBody>
      </p:sp>
      <p:pic>
        <p:nvPicPr>
          <p:cNvPr id="2" name="Content Placeholder 3" descr="Screen Clipping">
            <a:extLst>
              <a:ext uri="{FF2B5EF4-FFF2-40B4-BE49-F238E27FC236}">
                <a16:creationId xmlns:a16="http://schemas.microsoft.com/office/drawing/2014/main" id="{EDFBB7AD-7E40-8AB4-6617-647B88D30DAE}"/>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825068" y="1454491"/>
            <a:ext cx="5341465" cy="4817380"/>
          </a:xfrm>
          <a:ln>
            <a:noFill/>
          </a:ln>
        </p:spPr>
      </p:pic>
      <p:pic>
        <p:nvPicPr>
          <p:cNvPr id="4" name="Picture 5" descr="SARE_NorthCentral_CMYK">
            <a:extLst>
              <a:ext uri="{FF2B5EF4-FFF2-40B4-BE49-F238E27FC236}">
                <a16:creationId xmlns:a16="http://schemas.microsoft.com/office/drawing/2014/main" id="{CE0FBFB8-DFD5-E148-451C-5DBBDBF4DDD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65542" y="5661670"/>
            <a:ext cx="1149858" cy="1037844"/>
          </a:xfrm>
          <a:prstGeom prst="rect">
            <a:avLst/>
          </a:prstGeom>
          <a:noFill/>
          <a:ln w="57150">
            <a:solidFill>
              <a:schemeClr val="bg1"/>
            </a:solidFill>
            <a:miter lim="800000"/>
            <a:headEnd/>
            <a:tailEnd/>
          </a:ln>
        </p:spPr>
      </p:pic>
      <p:sp>
        <p:nvSpPr>
          <p:cNvPr id="9" name="TextBox 8">
            <a:extLst>
              <a:ext uri="{FF2B5EF4-FFF2-40B4-BE49-F238E27FC236}">
                <a16:creationId xmlns:a16="http://schemas.microsoft.com/office/drawing/2014/main" id="{72A60362-F452-CC86-6895-8A3AF693F83F}"/>
              </a:ext>
            </a:extLst>
          </p:cNvPr>
          <p:cNvSpPr txBox="1"/>
          <p:nvPr/>
        </p:nvSpPr>
        <p:spPr>
          <a:xfrm>
            <a:off x="399342" y="6265180"/>
            <a:ext cx="7924800" cy="338554"/>
          </a:xfrm>
          <a:prstGeom prst="rect">
            <a:avLst/>
          </a:prstGeom>
          <a:noFill/>
        </p:spPr>
        <p:txBody>
          <a:bodyPr wrap="square">
            <a:spAutoFit/>
          </a:bodyPr>
          <a:lstStyle/>
          <a:p>
            <a:pPr eaLnBrk="1" hangingPunct="1"/>
            <a:r>
              <a:rPr lang="en-US" sz="1600" dirty="0" err="1">
                <a:solidFill>
                  <a:srgbClr val="4A7834"/>
                </a:solidFill>
                <a:latin typeface="Trebuchet MS" panose="020B0603020202020204" pitchFamily="34" charset="0"/>
              </a:rPr>
              <a:t>www.sare.org</a:t>
            </a:r>
            <a:r>
              <a:rPr lang="en-US" sz="1600" dirty="0">
                <a:solidFill>
                  <a:srgbClr val="4A7834"/>
                </a:solidFill>
                <a:latin typeface="Trebuchet MS" panose="020B0603020202020204" pitchFamily="34" charset="0"/>
              </a:rPr>
              <a:t>/resources/understanding-and-measuring-social-sustainability/</a:t>
            </a:r>
          </a:p>
        </p:txBody>
      </p:sp>
    </p:spTree>
    <p:custDataLst>
      <p:tags r:id="rId1"/>
    </p:custDataLst>
    <p:extLst>
      <p:ext uri="{BB962C8B-B14F-4D97-AF65-F5344CB8AC3E}">
        <p14:creationId xmlns:p14="http://schemas.microsoft.com/office/powerpoint/2010/main" val="392060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2"/>
            </p:custDataLst>
          </p:nvPr>
        </p:nvSpPr>
        <p:spPr>
          <a:xfrm>
            <a:off x="457200" y="274638"/>
            <a:ext cx="8229600" cy="1143000"/>
          </a:xfrm>
        </p:spPr>
        <p:txBody>
          <a:bodyPr/>
          <a:lstStyle/>
          <a:p>
            <a:r>
              <a:rPr lang="en-US" dirty="0"/>
              <a:t>Stakeholder Involvement</a:t>
            </a:r>
          </a:p>
        </p:txBody>
      </p:sp>
      <p:sp>
        <p:nvSpPr>
          <p:cNvPr id="32772" name="Text Box 4"/>
          <p:cNvSpPr txBox="1">
            <a:spLocks noChangeArrowheads="1"/>
          </p:cNvSpPr>
          <p:nvPr>
            <p:custDataLst>
              <p:tags r:id="rId3"/>
            </p:custDataLst>
          </p:nvPr>
        </p:nvSpPr>
        <p:spPr bwMode="auto">
          <a:xfrm>
            <a:off x="1295400" y="2041525"/>
            <a:ext cx="3200400" cy="29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spcBef>
                <a:spcPct val="50000"/>
              </a:spcBef>
            </a:pPr>
            <a:endParaRPr lang="en-US" sz="1300">
              <a:solidFill>
                <a:srgbClr val="990000"/>
              </a:solidFill>
            </a:endParaRPr>
          </a:p>
        </p:txBody>
      </p:sp>
      <p:sp>
        <p:nvSpPr>
          <p:cNvPr id="32773" name="Line 5"/>
          <p:cNvSpPr>
            <a:spLocks noChangeShapeType="1"/>
          </p:cNvSpPr>
          <p:nvPr>
            <p:custDataLst>
              <p:tags r:id="rId4"/>
            </p:custDataLst>
          </p:nvPr>
        </p:nvSpPr>
        <p:spPr bwMode="auto">
          <a:xfrm>
            <a:off x="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0">
                <a:solidFill>
                  <a:srgbClr val="000000"/>
                </a:solidFill>
                <a:round/>
                <a:headEnd/>
                <a:tailEnd/>
              </a14:hiddenLine>
            </a:ext>
          </a:extLst>
        </p:spPr>
        <p:txBody>
          <a:bodyPr/>
          <a:lstStyle/>
          <a:p>
            <a:endParaRPr lang="en-US"/>
          </a:p>
        </p:txBody>
      </p:sp>
      <p:pic>
        <p:nvPicPr>
          <p:cNvPr id="32775" name="Picture 9"/>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4495797" y="1"/>
            <a:ext cx="464820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8"/>
          <p:cNvSpPr txBox="1">
            <a:spLocks noChangeArrowheads="1"/>
          </p:cNvSpPr>
          <p:nvPr>
            <p:custDataLst>
              <p:tags r:id="rId5"/>
            </p:custDataLst>
          </p:nvPr>
        </p:nvSpPr>
        <p:spPr bwMode="auto">
          <a:xfrm>
            <a:off x="76200" y="1877437"/>
            <a:ext cx="4419596" cy="4770537"/>
          </a:xfrm>
          <a:prstGeom prst="rect">
            <a:avLst/>
          </a:prstGeom>
          <a:solidFill>
            <a:schemeClr val="bg1"/>
          </a:solidFill>
          <a:ln>
            <a:noFill/>
          </a:ln>
        </p:spPr>
        <p:txBody>
          <a:bodyPr wrap="square">
            <a:spAutoFit/>
          </a:bodyPr>
          <a:lstStyle>
            <a:lvl1pPr marL="342900" indent="-342900"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eaLnBrk="1" hangingPunct="1"/>
            <a:endParaRPr lang="en-US" sz="3200" dirty="0">
              <a:solidFill>
                <a:srgbClr val="008000"/>
              </a:solidFill>
            </a:endParaRPr>
          </a:p>
          <a:p>
            <a:pPr marL="457200" indent="-457200" eaLnBrk="1" hangingPunct="1">
              <a:buFont typeface="Arial" panose="020B0604020202020204" pitchFamily="34" charset="0"/>
              <a:buChar char="•"/>
            </a:pPr>
            <a:r>
              <a:rPr lang="en-US" sz="2800" dirty="0">
                <a:solidFill>
                  <a:srgbClr val="007400"/>
                </a:solidFill>
                <a:latin typeface="Trebuchet MS" panose="020B0603020202020204" pitchFamily="34" charset="0"/>
              </a:rPr>
              <a:t>Problem identified by farmer/rancher and researcher </a:t>
            </a:r>
          </a:p>
          <a:p>
            <a:pPr marL="0" indent="0" eaLnBrk="1" hangingPunct="1"/>
            <a:endParaRPr lang="en-US" sz="2800" dirty="0">
              <a:solidFill>
                <a:srgbClr val="007400"/>
              </a:solidFill>
              <a:latin typeface="Trebuchet MS" panose="020B0603020202020204" pitchFamily="34" charset="0"/>
            </a:endParaRPr>
          </a:p>
          <a:p>
            <a:pPr marL="457200" indent="-457200" eaLnBrk="1" hangingPunct="1">
              <a:buFont typeface="Arial" panose="020B0604020202020204" pitchFamily="34" charset="0"/>
              <a:buChar char="•"/>
            </a:pPr>
            <a:r>
              <a:rPr lang="en-US" sz="2800" dirty="0">
                <a:solidFill>
                  <a:srgbClr val="007400"/>
                </a:solidFill>
                <a:latin typeface="Trebuchet MS" panose="020B0603020202020204" pitchFamily="34" charset="0"/>
              </a:rPr>
              <a:t>Farmers/ranchers involved in research </a:t>
            </a:r>
          </a:p>
          <a:p>
            <a:pPr marL="0" indent="0" eaLnBrk="1" hangingPunct="1"/>
            <a:r>
              <a:rPr lang="en-US" sz="2800" dirty="0">
                <a:solidFill>
                  <a:srgbClr val="007400"/>
                </a:solidFill>
                <a:latin typeface="Trebuchet MS" panose="020B0603020202020204" pitchFamily="34" charset="0"/>
              </a:rPr>
              <a:t>    and outreach </a:t>
            </a:r>
          </a:p>
          <a:p>
            <a:pPr eaLnBrk="1" hangingPunct="1"/>
            <a:endParaRPr lang="en-US" sz="2800" b="1" dirty="0">
              <a:solidFill>
                <a:srgbClr val="008000"/>
              </a:solidFill>
            </a:endParaRPr>
          </a:p>
          <a:p>
            <a:pPr eaLnBrk="1" hangingPunct="1"/>
            <a:endParaRPr lang="en-US" sz="2800" b="1" dirty="0">
              <a:solidFill>
                <a:srgbClr val="008000"/>
              </a:solidFill>
            </a:endParaRPr>
          </a:p>
          <a:p>
            <a:pPr eaLnBrk="1" hangingPunct="1"/>
            <a:endParaRPr lang="en-US" b="1" dirty="0">
              <a:solidFill>
                <a:srgbClr val="008000"/>
              </a:solidFill>
            </a:endParaRPr>
          </a:p>
        </p:txBody>
      </p:sp>
      <p:sp>
        <p:nvSpPr>
          <p:cNvPr id="32771" name="Text Box 3"/>
          <p:cNvSpPr txBox="1">
            <a:spLocks noChangeArrowheads="1"/>
          </p:cNvSpPr>
          <p:nvPr>
            <p:custDataLst>
              <p:tags r:id="rId6"/>
            </p:custDataLst>
          </p:nvPr>
        </p:nvSpPr>
        <p:spPr bwMode="auto">
          <a:xfrm>
            <a:off x="-47392" y="0"/>
            <a:ext cx="4543192" cy="1877437"/>
          </a:xfrm>
          <a:prstGeom prst="rect">
            <a:avLst/>
          </a:prstGeom>
          <a:solidFill>
            <a:srgbClr val="007400"/>
          </a:solidFill>
          <a:ln>
            <a:noFill/>
          </a:ln>
        </p:spPr>
        <p:txBody>
          <a:bodyPr wrap="square">
            <a:spAutoFit/>
          </a:bodyPr>
          <a:lstStyle>
            <a:lvl1pPr eaLnBrk="0" hangingPunct="0">
              <a:defRPr sz="2000">
                <a:solidFill>
                  <a:schemeClr val="tx1"/>
                </a:solidFill>
                <a:latin typeface="Georgia" pitchFamily="18" charset="0"/>
                <a:ea typeface="MS PGothic" pitchFamily="34" charset="-128"/>
              </a:defRPr>
            </a:lvl1pPr>
            <a:lvl2pPr marL="742950" indent="-285750" eaLnBrk="0" hangingPunct="0">
              <a:defRPr sz="2000">
                <a:solidFill>
                  <a:schemeClr val="tx1"/>
                </a:solidFill>
                <a:latin typeface="Georgia" pitchFamily="18" charset="0"/>
                <a:ea typeface="MS PGothic" pitchFamily="34" charset="-128"/>
              </a:defRPr>
            </a:lvl2pPr>
            <a:lvl3pPr marL="1143000" indent="-228600" eaLnBrk="0" hangingPunct="0">
              <a:defRPr sz="2000">
                <a:solidFill>
                  <a:schemeClr val="tx1"/>
                </a:solidFill>
                <a:latin typeface="Georgia" pitchFamily="18" charset="0"/>
                <a:ea typeface="MS PGothic" pitchFamily="34" charset="-128"/>
              </a:defRPr>
            </a:lvl3pPr>
            <a:lvl4pPr marL="1600200" indent="-228600" eaLnBrk="0" hangingPunct="0">
              <a:defRPr sz="2000">
                <a:solidFill>
                  <a:schemeClr val="tx1"/>
                </a:solidFill>
                <a:latin typeface="Georgia" pitchFamily="18" charset="0"/>
                <a:ea typeface="MS PGothic" pitchFamily="34" charset="-128"/>
              </a:defRPr>
            </a:lvl4pPr>
            <a:lvl5pPr marL="2057400" indent="-228600" eaLnBrk="0" hangingPunct="0">
              <a:defRPr sz="20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Georgia" pitchFamily="18" charset="0"/>
                <a:ea typeface="MS PGothic" pitchFamily="34" charset="-128"/>
              </a:defRPr>
            </a:lvl9pPr>
          </a:lstStyle>
          <a:p>
            <a:pPr algn="ctr" eaLnBrk="1" hangingPunct="1"/>
            <a:endParaRPr lang="en-US" sz="2800" b="1" dirty="0">
              <a:solidFill>
                <a:schemeClr val="bg1"/>
              </a:solidFill>
            </a:endParaRPr>
          </a:p>
          <a:p>
            <a:pPr algn="ctr" eaLnBrk="1" hangingPunct="1"/>
            <a:r>
              <a:rPr lang="en-US" sz="3400" b="1" dirty="0">
                <a:solidFill>
                  <a:schemeClr val="bg1"/>
                </a:solidFill>
              </a:rPr>
              <a:t>Stakeholder Involvement</a:t>
            </a:r>
          </a:p>
          <a:p>
            <a:pPr eaLnBrk="1" hangingPunct="1"/>
            <a:endParaRPr lang="en-US" b="1" dirty="0">
              <a:solidFill>
                <a:schemeClr val="bg1"/>
              </a:solidFill>
            </a:endParaRPr>
          </a:p>
        </p:txBody>
      </p:sp>
      <p:pic>
        <p:nvPicPr>
          <p:cNvPr id="7" name="Picture 5" descr="SARE_NorthCentral_CMYK"/>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96200" y="5638800"/>
            <a:ext cx="1149858" cy="1037844"/>
          </a:xfrm>
          <a:prstGeom prst="rect">
            <a:avLst/>
          </a:prstGeom>
          <a:noFill/>
          <a:ln w="57150">
            <a:solidFill>
              <a:schemeClr val="bg1"/>
            </a:solidFill>
            <a:miter lim="800000"/>
            <a:headEnd/>
            <a:tailEnd/>
          </a:ln>
        </p:spPr>
      </p:pic>
      <p:sp>
        <p:nvSpPr>
          <p:cNvPr id="8" name="TextBox 7"/>
          <p:cNvSpPr txBox="1"/>
          <p:nvPr>
            <p:custDataLst>
              <p:tags r:id="rId7"/>
            </p:custDataLst>
          </p:nvPr>
        </p:nvSpPr>
        <p:spPr>
          <a:xfrm>
            <a:off x="4648200" y="6477000"/>
            <a:ext cx="1828800" cy="215444"/>
          </a:xfrm>
          <a:prstGeom prst="rect">
            <a:avLst/>
          </a:prstGeom>
          <a:noFill/>
        </p:spPr>
        <p:txBody>
          <a:bodyPr wrap="square" rtlCol="0">
            <a:spAutoFit/>
          </a:bodyPr>
          <a:lstStyle/>
          <a:p>
            <a:r>
              <a:rPr lang="en-US" sz="800" dirty="0">
                <a:solidFill>
                  <a:schemeClr val="bg1"/>
                </a:solidFill>
              </a:rPr>
              <a:t>Photo credit: Erin Schneider</a:t>
            </a:r>
          </a:p>
        </p:txBody>
      </p:sp>
    </p:spTree>
    <p:custDataLst>
      <p:tags r:id="rId1"/>
    </p:custDataLst>
    <p:extLst>
      <p:ext uri="{BB962C8B-B14F-4D97-AF65-F5344CB8AC3E}">
        <p14:creationId xmlns:p14="http://schemas.microsoft.com/office/powerpoint/2010/main" val="28358573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NCR-SARE 2019 Program Summary&quot;/&gt;&lt;property id=&quot;20142&quot; value=&quot;Summary information about NCR-SARE grant program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UMConnect Server&quot;/&gt;&lt;property id=&quot;20192&quot; value=&quot;http://umconnect.umn.edu&quot;/&gt;&lt;property id=&quot;20193&quot; value=&quot;0&quot;/&gt;&lt;property id=&quot;20224&quot; value=&quot;C:\Users\jandreas\Desktop&quot;/&gt;&lt;property id=&quot;20250&quot; value=&quot;6&quot;/&gt;&lt;property id=&quot;20251&quot; value=&quot;1&quot;/&gt;&lt;property id=&quot;20259&quot; value=&quot;0&quot;/&gt;&lt;property id=&quot;20262&quot; value=&quot;21163321&quot;/&gt;&lt;property id=&quot;20263&quot; value=&quot;2&quot;/&gt;&lt;property id=&quot;20264&quot; value=&quot;1&quot;/&gt;&lt;property id=&quot;20519&quot; value=&quot;0&quot;/&gt;&lt;property id=&quot;20700&quot; value=&quot;0&quot;/&gt;&lt;object type=&quot;8&quot; unique_id=&quot;10002&quot;&gt;&lt;/object&gt;&lt;object type=&quot;2&quot; unique_id=&quot;10003&quot;&gt;&lt;object type=&quot;3&quot; unique_id=&quot;10004&quot;&gt;&lt;property id=&quot;20148&quot; value=&quot;5&quot;/&gt;&lt;property id=&quot;20300&quot; value=&quot;Slide 1 - &amp;quot;Introduction&amp;quot;&quot;/&gt;&lt;property id=&quot;20307&quot; value=&quot;256&quot;/&gt;&lt;property id=&quot;20309&quot; value=&quot;-1&quot;/&gt;&lt;/object&gt;&lt;object type=&quot;3&quot; unique_id=&quot;10005&quot;&gt;&lt;property id=&quot;20148&quot; value=&quot;5&quot;/&gt;&lt;property id=&quot;20300&quot; value=&quot;Slide 2 - &amp;quot; What is SARE? &amp;quot;&quot;/&gt;&lt;property id=&quot;20307&quot; value=&quot;257&quot;/&gt;&lt;property id=&quot;20309&quot; value=&quot;-1&quot;/&gt;&lt;/object&gt;&lt;object type=&quot;3&quot; unique_id=&quot;10007&quot;&gt;&lt;property id=&quot;20148&quot; value=&quot;5&quot;/&gt;&lt;property id=&quot;20300&quot; value=&quot;Slide 3 - &amp;quot;A Different Kind  of Grant Program&amp;quot;&quot;/&gt;&lt;property id=&quot;20307&quot; value=&quot;259&quot;/&gt;&lt;property id=&quot;20309&quot; value=&quot;-1&quot;/&gt;&lt;/object&gt;&lt;object type=&quot;3&quot; unique_id=&quot;10008&quot;&gt;&lt;property id=&quot;20148&quot; value=&quot;5&quot;/&gt;&lt;property id=&quot;20300&quot; value=&quot;Slide 4 - &amp;quot;The SARE Model&amp;quot;&quot;/&gt;&lt;property id=&quot;20307&quot; value=&quot;260&quot;/&gt;&lt;property id=&quot;20309&quot; value=&quot;-1&quot;/&gt;&lt;/object&gt;&lt;object type=&quot;3&quot; unique_id=&quot;10009&quot;&gt;&lt;property id=&quot;20148&quot; value=&quot;5&quot;/&gt;&lt;property id=&quot;20300&quot; value=&quot;Slide 7 - &amp;quot;The Principles of Sustainability&amp;quot;&quot;/&gt;&lt;property id=&quot;20307&quot; value=&quot;261&quot;/&gt;&lt;property id=&quot;20309&quot; value=&quot;-1&quot;/&gt;&lt;/object&gt;&lt;object type=&quot;3&quot; unique_id=&quot;10010&quot;&gt;&lt;property id=&quot;20148&quot; value=&quot;5&quot;/&gt;&lt;property id=&quot;20300&quot; value=&quot;Slide 15 - &amp;quot;Research &amp;amp; Education Grant Program&amp;quot;&quot;/&gt;&lt;property id=&quot;20307&quot; value=&quot;262&quot;/&gt;&lt;property id=&quot;20309&quot; value=&quot;-1&quot;/&gt;&lt;/object&gt;&lt;object type=&quot;3&quot; unique_id=&quot;10012&quot;&gt;&lt;property id=&quot;20148&quot; value=&quot;5&quot;/&gt;&lt;property id=&quot;20300&quot; value=&quot;Slide 16 - &amp;quot;Research and Education (R&amp;amp;E) Grants Funded 1988-2022&amp;quot;&quot;/&gt;&lt;property id=&quot;20307&quot; value=&quot;265&quot;/&gt;&lt;property id=&quot;20309&quot; value=&quot;-1&quot;/&gt;&lt;/object&gt;&lt;object type=&quot;3&quot; unique_id=&quot;10015&quot;&gt;&lt;property id=&quot;20148&quot; value=&quot;5&quot;/&gt;&lt;property id=&quot;20300&quot; value=&quot;Slide 19 - &amp;quot;Farmer Rancher  Grant Program&amp;quot;&quot;/&gt;&lt;property id=&quot;20307&quot; value=&quot;267&quot;/&gt;&lt;property id=&quot;20309&quot; value=&quot;-1&quot;/&gt;&lt;/object&gt;&lt;object type=&quot;3&quot; unique_id=&quot;10018&quot;&gt;&lt;property id=&quot;20148&quot; value=&quot;5&quot;/&gt;&lt;property id=&quot;20300&quot; value=&quot;Slide 21 - &amp;quot;Youth Educator Grants&amp;quot;&quot;/&gt;&lt;property id=&quot;20307&quot; value=&quot;278&quot;/&gt;&lt;property id=&quot;20309&quot; value=&quot;-1&quot;/&gt;&lt;/object&gt;&lt;object type=&quot;3&quot; unique_id=&quot;10022&quot;&gt;&lt;property id=&quot;20148&quot; value=&quot;5&quot;/&gt;&lt;property id=&quot;20300&quot; value=&quot;Slide 22 - &amp;quot;Youth Educator Grants Funded 2008-2022&amp;quot;&quot;/&gt;&lt;property id=&quot;20307&quot; value=&quot;282&quot;/&gt;&lt;property id=&quot;20309&quot; value=&quot;-1&quot;/&gt;&lt;/object&gt;&lt;object type=&quot;3&quot; unique_id=&quot;10023&quot;&gt;&lt;property id=&quot;20148&quot; value=&quot;5&quot;/&gt;&lt;property id=&quot;20300&quot; value=&quot;Slide 25 - &amp;quot;Professional Development Program&amp;quot;&quot;/&gt;&lt;property id=&quot;20307&quot; value=&quot;270&quot;/&gt;&lt;property id=&quot;20309&quot; value=&quot;-1&quot;/&gt;&lt;/object&gt;&lt;object type=&quot;3&quot; unique_id=&quot;10025&quot;&gt;&lt;property id=&quot;20148&quot; value=&quot;5&quot;/&gt;&lt;property id=&quot;20300&quot; value=&quot;Slide 26 - &amp;quot;Professional Development Program (PDP)  Competitive Grants Funded  1994-2022&amp;quot;&quot;/&gt;&lt;property id=&quot;20307&quot; value=&quot;284&quot;/&gt;&lt;property id=&quot;20309&quot; value=&quot;-1&quot;/&gt;&lt;/object&gt;&lt;object type=&quot;3&quot; unique_id=&quot;10028&quot;&gt;&lt;property id=&quot;20148&quot; value=&quot;5&quot;/&gt;&lt;property id=&quot;20300&quot; value=&quot;Slide 17 - &amp;quot;Graduate Student  Grant Program&amp;quot;&quot;/&gt;&lt;property id=&quot;20307&quot; value=&quot;275&quot;/&gt;&lt;property id=&quot;20309&quot; value=&quot;-1&quot;/&gt;&lt;/object&gt;&lt;object type=&quot;3&quot; unique_id=&quot;10030&quot;&gt;&lt;property id=&quot;20148&quot; value=&quot;5&quot;/&gt;&lt;property id=&quot;20300&quot; value=&quot;Slide 18 - &amp;quot;Graduate Student Grants Funded 2002-2022&amp;quot;&quot;/&gt;&lt;property id=&quot;20307&quot; value=&quot;277&quot;/&gt;&lt;property id=&quot;20309&quot; value=&quot;-1&quot;/&gt;&lt;/object&gt;&lt;object type=&quot;3&quot; unique_id=&quot;10328&quot;&gt;&lt;property id=&quot;20148&quot; value=&quot;5&quot;/&gt;&lt;property id=&quot;20300&quot; value=&quot;Slide 28 - &amp;quot;For more information about NCR-SARE:&amp;quot;&quot;/&gt;&lt;property id=&quot;20307&quot; value=&quot;288&quot;/&gt;&lt;property id=&quot;20309&quot; value=&quot;-1&quot;/&gt;&lt;/object&gt;&lt;object type=&quot;3&quot; unique_id=&quot;20982&quot;&gt;&lt;property id=&quot;20148&quot; value=&quot;5&quot;/&gt;&lt;property id=&quot;20300&quot; value=&quot;Slide 23 - &amp;quot;NCR-SARE Partnership Grant Program&amp;quot;&quot;/&gt;&lt;property id=&quot;20307&quot; value=&quot;298&quot;/&gt;&lt;property id=&quot;20309&quot; value=&quot;-1&quot;/&gt;&lt;/object&gt;&lt;object type=&quot;3&quot; unique_id=&quot;21449&quot;&gt;&lt;property id=&quot;20148&quot; value=&quot;5&quot;/&gt;&lt;property id=&quot;20300&quot; value=&quot;Slide 6 - &amp;quot;SARE Partners&amp;quot;&quot;/&gt;&lt;property id=&quot;20307&quot; value=&quot;299&quot;/&gt;&lt;property id=&quot;20309&quot; value=&quot;-1&quot;/&gt;&lt;/object&gt;&lt;object type=&quot;3&quot; unique_id=&quot;21450&quot;&gt;&lt;property id=&quot;20148&quot; value=&quot;5&quot;/&gt;&lt;property id=&quot;20300&quot; value=&quot;Slide 10&quot;/&gt;&lt;property id=&quot;20307&quot; value=&quot;300&quot;/&gt;&lt;property id=&quot;20309&quot; value=&quot;-1&quot;/&gt;&lt;/object&gt;&lt;object type=&quot;3&quot; unique_id=&quot;21451&quot;&gt;&lt;property id=&quot;20148&quot; value=&quot;5&quot;/&gt;&lt;property id=&quot;20300&quot; value=&quot;Slide 11&quot;/&gt;&lt;property id=&quot;20307&quot; value=&quot;301&quot;/&gt;&lt;property id=&quot;20309&quot; value=&quot;-1&quot;/&gt;&lt;/object&gt;&lt;object type=&quot;3&quot; unique_id=&quot;21452&quot;&gt;&lt;property id=&quot;20148&quot; value=&quot;5&quot;/&gt;&lt;property id=&quot;20300&quot; value=&quot;Slide 12 - &amp;quot;Supporting Tomorrow’s Experts&amp;quot;&quot;/&gt;&lt;property id=&quot;20307&quot; value=&quot;302&quot;/&gt;&lt;property id=&quot;20309&quot; value=&quot;-1&quot;/&gt;&lt;/object&gt;&lt;object type=&quot;3&quot; unique_id=&quot;21648&quot;&gt;&lt;property id=&quot;20148&quot; value=&quot;5&quot;/&gt;&lt;property id=&quot;20300&quot; value=&quot;Slide 13 - &amp;quot;NCR-SARE Grant Types&amp;quot;&quot;/&gt;&lt;property id=&quot;20307&quot; value=&quot;303&quot;/&gt;&lt;property id=&quot;20309&quot; value=&quot;-1&quot;/&gt;&lt;/object&gt;&lt;object type=&quot;3&quot; unique_id=&quot;21839&quot;&gt;&lt;property id=&quot;20148&quot; value=&quot;5&quot;/&gt;&lt;property id=&quot;20300&quot; value=&quot;Slide 20 - &amp;quot;Farmer Rancher Grants Funded 1992-2022&amp;quot;&quot;/&gt;&lt;property id=&quot;20307&quot; value=&quot;304&quot;/&gt;&lt;property id=&quot;20309&quot; value=&quot;-1&quot;/&gt;&lt;/object&gt;&lt;object type=&quot;3&quot; unique_id=&quot;22482&quot;&gt;&lt;property id=&quot;20148&quot; value=&quot;5&quot;/&gt;&lt;property id=&quot;20300&quot; value=&quot;Slide 5 - &amp;quot;SARE Outreach&amp;quot;&quot;/&gt;&lt;property id=&quot;20307&quot; value=&quot;306&quot;/&gt;&lt;property id=&quot;20309&quot; value=&quot;-1&quot;/&gt;&lt;/object&gt;&lt;object type=&quot;3&quot; unique_id=&quot;23539&quot;&gt;&lt;property id=&quot;20148&quot; value=&quot;5&quot;/&gt;&lt;property id=&quot;20300&quot; value=&quot;Slide 9 - &amp;quot;Stakeholder Involvement&amp;quot;&quot;/&gt;&lt;property id=&quot;20307&quot; value=&quot;311&quot;/&gt;&lt;property id=&quot;20309&quot; value=&quot;-1&quot;/&gt;&lt;/object&gt;&lt;object type=&quot;3&quot; unique_id=&quot;24241&quot;&gt;&lt;property id=&quot;20148&quot; value=&quot;5&quot;/&gt;&lt;property id=&quot;20300&quot; value=&quot;Slide 14 - &amp;quot;NCR-SARE Grants from 1988-2022&amp;quot;&quot;/&gt;&lt;property id=&quot;20307&quot; value=&quot;312&quot;/&gt;&lt;property id=&quot;20309&quot; value=&quot;-1&quot;/&gt;&lt;/object&gt;&lt;object type=&quot;3&quot; unique_id=&quot;25264&quot;&gt;&lt;property id=&quot;20148&quot; value=&quot;5&quot;/&gt;&lt;property id=&quot;20300&quot; value=&quot;Slide 27&quot;/&gt;&lt;property id=&quot;20307&quot; value=&quot;313&quot;/&gt;&lt;property id=&quot;20309&quot; value=&quot;-1&quot;/&gt;&lt;/object&gt;&lt;object type=&quot;3&quot; unique_id=&quot;25410&quot;&gt;&lt;property id=&quot;20148&quot; value=&quot;5&quot;/&gt;&lt;property id=&quot;20300&quot; value=&quot;Slide 24 - &amp;quot;Partnership Grant Program 2015-2022&amp;quot;&quot;/&gt;&lt;property id=&quot;20307&quot; value=&quot;314&quot;/&gt;&lt;property id=&quot;20309&quot; value=&quot;-1&quot;/&gt;&lt;/object&gt;&lt;object type=&quot;3&quot; unique_id=&quot;29726&quot;&gt;&lt;property id=&quot;20148&quot; value=&quot;5&quot;/&gt;&lt;property id=&quot;20300&quot; value=&quot;Slide 8 - &amp;quot;Social Sustainability https://www.sare.org/resources/understanding-and-measuring-social-sustainability/ &amp;quot;&quot;/&gt;&lt;property id=&quot;20307&quot; value=&quot;315&quot;/&gt;&lt;/object&gt;&lt;/object&gt;&lt;object type=&quot;10&quot; unique_id=&quot;25405&quot;&gt;&lt;object type=&quot;11&quot; unique_id=&quot;25406&quot;&gt;&lt;property id=&quot;20180&quot; value=&quot;1&quot;/&gt;&lt;property id=&quot;20181&quot; value=&quot;1&quot;/&gt;&lt;property id=&quot;20183&quot; value=&quot;1&quot;/&gt;&lt;/object&gt;&lt;object type=&quot;12&quot; unique_id=&quot;25408&quot;&gt;&lt;/object&gt;&lt;/object&gt;&lt;object type=&quot;4&quot; unique_id=&quot;25407&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9&quot;/&gt;&lt;lineCharCount val=&quot;29&quot;/&gt;&lt;lineCharCount val=&quot;30&quot;/&gt;&lt;lineCharCount val=&quot;16&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5872EA14-3E85-47ED-95BD-328578213227}_5.png&quot;/&gt;&lt;left val=&quot;0&quot;/&gt;&lt;top val=&quot;143&quot;/&gt;&lt;width val=&quot;342&quot;/&gt;&lt;height val=&quot;41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CCFA6A85-51DE-4EF0-B977-CB7788F5054F}_5.png&quot;/&gt;&lt;left val=&quot;353&quot;/&gt;&lt;top val=&quot;509&quot;/&gt;&lt;width val=&quot;132&quot;/&gt;&lt;height val=&quot;20&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 name="PPSNARRATION" val="11,767136874,C:\Users\schre002\Desktop\NCR-SARE-General-PowerPoint-2022.bn_pptx\Media.ppcx"/>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schre002\AppData\Local\Temp\PR\data\asimages\{A1F6A63F-07EC-4452-B512-78B26AE22AA6}_11.png&quot;/&gt;&lt;left val=&quot;35&quot;/&gt;&lt;top val=&quot;21&quot;/&gt;&lt;width val=&quot;648&quot;/&gt;&lt;height val=&quot;98&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11&quot;/&gt;&lt;/TableIndex&gt;&lt;/ShapeTextInfo&gt;"/>
  <p:tag name="HTML_SHAPEINFO" val="&lt;ThreeDShapeInfo&gt;&lt;uuid val=&quot;&quot;/&gt;&lt;isInvalidForFieldText val=&quot;0&quot;/&gt;&lt;Image&gt;&lt;filename val=&quot;C:\Users\schre002\AppData\Local\Temp\PR\data\asimages\{A4E5E310-2B5D-4469-B9DA-6A44AFF291AD}_11.png&quot;/&gt;&lt;left val=&quot;18&quot;/&gt;&lt;top val=&quot;17&quot;/&gt;&lt;width val=&quot;313&quot;/&gt;&lt;height val=&quot;120&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13&quot;/&gt;&lt;/TableIndex&gt;&lt;/ShapeTextInfo&gt;"/>
  <p:tag name="HTML_SHAPEINFO" val="&lt;ThreeDShapeInfo&gt;&lt;uuid val=&quot;&quot;/&gt;&lt;isInvalidForFieldText val=&quot;0&quot;/&gt;&lt;Image&gt;&lt;filename val=&quot;C:\Users\schre002\AppData\Local\Temp\PR\data\asimages\{77B75BCC-AE98-477E-8AFA-460E0E4AD58E}_11.png&quot;/&gt;&lt;left val=&quot;20&quot;/&gt;&lt;top val=&quot;154&quot;/&gt;&lt;width val=&quot;305&quot;/&gt;&lt;height val=&quot;67&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25&quot;/&gt;&lt;lineCharCount val=&quot;17&quot;/&gt;&lt;lineCharCount val=&quot;16&quot;/&gt;&lt;lineCharCount val=&quot;15&quot;/&gt;&lt;lineCharCount val=&quot;11&quot;/&gt;&lt;/TableIndex&gt;&lt;/ShapeTextInfo&gt;"/>
  <p:tag name="HTML_SHAPEINFO" val="&lt;ThreeDShapeInfo&gt;&lt;uuid val=&quot;&quot;/&gt;&lt;isInvalidForFieldText val=&quot;0&quot;/&gt;&lt;Image&gt;&lt;filename val=&quot;C:\Users\schre002\AppData\Local\Temp\PR\data\asimages\{5AD4F17C-F7D7-489D-92E4-F857E23B0DAE}_11.png&quot;/&gt;&lt;left val=&quot;30&quot;/&gt;&lt;top val=&quot;226&quot;/&gt;&lt;width val=&quot;336&quot;/&gt;&lt;height val=&quot;259&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25&quot;/&gt;&lt;/TableIndex&gt;&lt;/ShapeTextInfo&gt;"/>
  <p:tag name="HTML_SHAPEINFO" val="&lt;ThreeDShapeInfo&gt;&lt;uuid val=&quot;&quot;/&gt;&lt;isInvalidForFieldText val=&quot;0&quot;/&gt;&lt;Image&gt;&lt;filename val=&quot;C:\Users\schre002\AppData\Local\Temp\PR\data\asimages\{C391DC10-FC34-48B6-A202-D0A68E69AAD7}_11.png&quot;/&gt;&lt;left val=&quot;355&quot;/&gt;&lt;top val=&quot;349&quot;/&gt;&lt;width val=&quot;350&quot;/&gt;&lt;height val=&quot;94&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13&quot;/&gt;&lt;/TableIndex&gt;&lt;/ShapeTextInfo&gt;"/>
  <p:tag name="HTML_SHAPEINFO" val="&lt;ThreeDShapeInfo&gt;&lt;uuid val=&quot;&quot;/&gt;&lt;isInvalidForFieldText val=&quot;0&quot;/&gt;&lt;Image&gt;&lt;filename val=&quot;C:\Users\schre002\AppData\Local\Temp\PR\data\asimages\{77B75BCC-AE98-477E-8AFA-460E0E4AD58E}_11.png&quot;/&gt;&lt;left val=&quot;20&quot;/&gt;&lt;top val=&quot;154&quot;/&gt;&lt;width val=&quot;305&quot;/&gt;&lt;height val=&quot;67&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CCFA6A85-51DE-4EF0-B977-CB7788F5054F}_5.png&quot;/&gt;&lt;left val=&quot;353&quot;/&gt;&lt;top val=&quot;509&quot;/&gt;&lt;width val=&quot;132&quot;/&gt;&lt;height val=&quot;20&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 name="PPSNARRATION" val="12,767136874,C:\Users\schre002\Desktop\NCR-SARE-General-PowerPoint-2022.bn_pptx\Media.ppcx"/>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schre002\AppData\Local\Temp\PR\data\asimages\{AFD19BC2-8FFD-4A28-A17B-2C717ED34606}_12.png&quot;/&gt;&lt;left val=&quot;0&quot;/&gt;&lt;top val=&quot;0&quot;/&gt;&lt;width val=&quot;720&quot;/&gt;&lt;height val=&quot;114&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schre002\AppData\Local\Temp\PR\data\asimages\{C170AC56-17A0-4199-A5D5-BA934AC5FCC4}_12.png&quot;/&gt;&lt;left val=&quot;365&quot;/&gt;&lt;top val=&quot;125&quot;/&gt;&lt;width val=&quot;318&quot;/&gt;&lt;height val=&quot;357&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5FB494-253B-43FB-8368-2D3B740C0375}&quot;/&gt;&lt;isInvalidForFieldText val=&quot;0&quot;/&gt;&lt;Image&gt;&lt;filename val=&quot;C:\Users\schre002\AppData\Local\Temp\PR\data\asimages\{6C5FB494-253B-43FB-8368-2D3B740C0375}_12.png&quot;/&gt;&lt;left val=&quot;17&quot;/&gt;&lt;top val=&quot;185&quot;/&gt;&lt;width val=&quot;300&quot;/&gt;&lt;height val=&quot;270&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D28182-27C2-4985-98B0-DB56F572F79F}&quot;/&gt;&lt;isInvalidForFieldText val=&quot;0&quot;/&gt;&lt;Image&gt;&lt;filename val=&quot;C:\Users\schre002\AppData\Local\Temp\PR\data\asimages\{21D28182-27C2-4985-98B0-DB56F572F79F}_12.png&quot;/&gt;&lt;left val=&quot;17&quot;/&gt;&lt;top val=&quot;136&quot;/&gt;&lt;width val=&quot;497&quot;/&gt;&lt;height val=&quot;403&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BB029E-EA0C-4DEF-B124-27D5EDECFC4A}&quot;/&gt;&lt;isInvalidForFieldText val=&quot;0&quot;/&gt;&lt;Image&gt;&lt;filename val=&quot;C:\Users\schre002\AppData\Local\Temp\PR\data\asimages\{F0BB029E-EA0C-4DEF-B124-27D5EDECFC4A}_12.png&quot;/&gt;&lt;left val=&quot;125&quot;/&gt;&lt;top val=&quot;187&quot;/&gt;&lt;width val=&quot;444&quot;/&gt;&lt;height val=&quot;324&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C2B9D3-A5D8-46A8-B249-62A3CFAAA967}&quot;/&gt;&lt;isInvalidForFieldText val=&quot;0&quot;/&gt;&lt;Image&gt;&lt;filename val=&quot;C:\Users\schre002\AppData\Local\Temp\PR\data\asimages\{ECC2B9D3-A5D8-46A8-B249-62A3CFAAA967}_12.png&quot;/&gt;&lt;left val=&quot;136&quot;/&gt;&lt;top val=&quot;156&quot;/&gt;&lt;width val=&quot;506&quot;/&gt;&lt;height val=&quot;36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D86C95-220D-44D1-A2A2-9D00F14298AB}&quot;/&gt;&lt;isInvalidForFieldText val=&quot;0&quot;/&gt;&lt;Image&gt;&lt;filename val=&quot;C:\Users\schre002\AppData\Local\Temp\PR\data\asimages\{F4D86C95-220D-44D1-A2A2-9D00F14298AB}_12.png&quot;/&gt;&lt;left val=&quot;120&quot;/&gt;&lt;top val=&quot;165&quot;/&gt;&lt;width val=&quot;474&quot;/&gt;&lt;height val=&quot;357&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FFBDA2-0624-4EDA-9050-2C1C1D30BCBF}&quot;/&gt;&lt;isInvalidForFieldText val=&quot;0&quot;/&gt;&lt;Image&gt;&lt;filename val=&quot;C:\Users\schre002\AppData\Local\Temp\PR\data\asimages\{F4FFBDA2-0624-4EDA-9050-2C1C1D30BCBF}_12.png&quot;/&gt;&lt;left val=&quot;77&quot;/&gt;&lt;top val=&quot;164&quot;/&gt;&lt;width val=&quot;475&quot;/&gt;&lt;height val=&quot;349&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 name="PPSNARRATION" val="12,767136874,C:\Users\schre002\Desktop\NCR-SARE-General-PowerPoint-2022.bn_pptx\Media.ppcx"/>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schre002\AppData\Local\Temp\PR\data\asimages\{AFD19BC2-8FFD-4A28-A17B-2C717ED34606}_12.png&quot;/&gt;&lt;left val=&quot;0&quot;/&gt;&lt;top val=&quot;0&quot;/&gt;&lt;width val=&quot;720&quot;/&gt;&lt;height val=&quot;114&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schre002\AppData\Local\Temp\PR\data\asimages\{C170AC56-17A0-4199-A5D5-BA934AC5FCC4}_12.png&quot;/&gt;&lt;left val=&quot;365&quot;/&gt;&lt;top val=&quot;125&quot;/&gt;&lt;width val=&quot;318&quot;/&gt;&lt;height val=&quot;357&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5FB494-253B-43FB-8368-2D3B740C0375}&quot;/&gt;&lt;isInvalidForFieldText val=&quot;0&quot;/&gt;&lt;Image&gt;&lt;filename val=&quot;C:\Users\schre002\AppData\Local\Temp\PR\data\asimages\{6C5FB494-253B-43FB-8368-2D3B740C0375}_12.png&quot;/&gt;&lt;left val=&quot;17&quot;/&gt;&lt;top val=&quot;185&quot;/&gt;&lt;width val=&quot;300&quot;/&gt;&lt;height val=&quot;270&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BB029E-EA0C-4DEF-B124-27D5EDECFC4A}&quot;/&gt;&lt;isInvalidForFieldText val=&quot;0&quot;/&gt;&lt;Image&gt;&lt;filename val=&quot;C:\Users\schre002\AppData\Local\Temp\PR\data\asimages\{F0BB029E-EA0C-4DEF-B124-27D5EDECFC4A}_12.png&quot;/&gt;&lt;left val=&quot;125&quot;/&gt;&lt;top val=&quot;187&quot;/&gt;&lt;width val=&quot;444&quot;/&gt;&lt;height val=&quot;324&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C2B9D3-A5D8-46A8-B249-62A3CFAAA967}&quot;/&gt;&lt;isInvalidForFieldText val=&quot;0&quot;/&gt;&lt;Image&gt;&lt;filename val=&quot;C:\Users\schre002\AppData\Local\Temp\PR\data\asimages\{ECC2B9D3-A5D8-46A8-B249-62A3CFAAA967}_12.png&quot;/&gt;&lt;left val=&quot;136&quot;/&gt;&lt;top val=&quot;156&quot;/&gt;&lt;width val=&quot;506&quot;/&gt;&lt;height val=&quot;360&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D86C95-220D-44D1-A2A2-9D00F14298AB}&quot;/&gt;&lt;isInvalidForFieldText val=&quot;0&quot;/&gt;&lt;Image&gt;&lt;filename val=&quot;C:\Users\schre002\AppData\Local\Temp\PR\data\asimages\{F4D86C95-220D-44D1-A2A2-9D00F14298AB}_12.png&quot;/&gt;&lt;left val=&quot;120&quot;/&gt;&lt;top val=&quot;165&quot;/&gt;&lt;width val=&quot;474&quot;/&gt;&lt;height val=&quot;357&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FFBDA2-0624-4EDA-9050-2C1C1D30BCBF}&quot;/&gt;&lt;isInvalidForFieldText val=&quot;0&quot;/&gt;&lt;Image&gt;&lt;filename val=&quot;C:\Users\schre002\AppData\Local\Temp\PR\data\asimages\{F4FFBDA2-0624-4EDA-9050-2C1C1D30BCBF}_12.png&quot;/&gt;&lt;left val=&quot;77&quot;/&gt;&lt;top val=&quot;164&quot;/&gt;&lt;width val=&quot;475&quot;/&gt;&lt;height val=&quot;349&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 name="PPSNARRATION" val="13,767136874,C:\Users\schre002\Desktop\NCR-SARE-General-PowerPoint-2022.bn_pptx\Media.ppcx"/>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3&quot;/&gt;&lt;/TableIndex&gt;&lt;/ShapeTextInfo&gt;"/>
  <p:tag name="HTML_SHAPEINFO" val="&lt;ThreeDShapeInfo&gt;&lt;uuid val=&quot;&quot;/&gt;&lt;isInvalidForFieldText val=&quot;0&quot;/&gt;&lt;Image&gt;&lt;filename val=&quot;C:\Users\schre002\AppData\Local\Temp\PR\data\asimages\{320DB6A6-6EC9-474B-900D-1E461C13ED0D}_13.png&quot;/&gt;&lt;left val=&quot;-1&quot;/&gt;&lt;top val=&quot;0&quot;/&gt;&lt;width val=&quot;382&quot;/&gt;&lt;height val=&quot;192&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quot;/&gt;&lt;lineCharCount val=&quot;26&quot;/&gt;&lt;lineCharCount val=&quot;33&quot;/&gt;&lt;lineCharCount val=&quot;4&quot;/&gt;&lt;lineCharCount val=&quot;1&quot;/&gt;&lt;lineCharCount val=&quot;27&quot;/&gt;&lt;lineCharCount val=&quot;1&quot;/&gt;&lt;lineCharCount val=&quot;23&quot;/&gt;&lt;lineCharCount val=&quot;14&quot;/&gt;&lt;lineCharCount val=&quot;1&quot;/&gt;&lt;lineCharCount val=&quot;29&quot;/&gt;&lt;lineCharCount val=&quot;5&quot;/&gt;&lt;lineCharCount val=&quot;1&quot;/&gt;&lt;lineCharCount val=&quot;27&quot;/&gt;&lt;lineCharCount val=&quot;1&quot;/&gt;&lt;/TableIndex&gt;&lt;/ShapeTextInfo&gt;"/>
  <p:tag name="HTML_SHAPEINFO" val="&lt;ThreeDShapeInfo&gt;&lt;uuid val=&quot;&quot;/&gt;&lt;isInvalidForFieldText val=&quot;0&quot;/&gt;&lt;Image&gt;&lt;filename val=&quot;C:\Users\schre002\AppData\Local\Temp\PR\data\asimages\{5F7157FC-E14C-42B4-AEDF-E45C836D7400}_13.png&quot;/&gt;&lt;left val=&quot;20&quot;/&gt;&lt;top val=&quot;191&quot;/&gt;&lt;width val=&quot;352&quot;/&gt;&lt;height val=&quot;370&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8B44866A-B13A-4103-8EEA-E2465501C0CD}_13.png&quot;/&gt;&lt;left val=&quot;389&quot;/&gt;&lt;top val=&quot;509&quot;/&gt;&lt;width val=&quot;132&quot;/&gt;&lt;height val=&quot;20&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 name="PPSNARRATION" val="15,767136874,C:\Users\schre002\Desktop\NCR-SARE-General-PowerPoint-2022.bn_pptx\Media.ppcx"/>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3&quot;/&gt;&lt;/TableIndex&gt;&lt;/ShapeTextInfo&gt;"/>
  <p:tag name="HTML_SHAPEINFO" val="&lt;ThreeDShapeInfo&gt;&lt;uuid val=&quot;&quot;/&gt;&lt;isInvalidForFieldText val=&quot;0&quot;/&gt;&lt;Image&gt;&lt;filename val=&quot;C:\Users\schre002\AppData\Local\Temp\PR\data\asimages\{2DA57D74-DCF0-4373-813D-65FFFADEA123}_15.png&quot;/&gt;&lt;left val=&quot;0&quot;/&gt;&lt;top val=&quot;0&quot;/&gt;&lt;width val=&quot;354&quot;/&gt;&lt;height val=&quot;150&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quot;/&gt;&lt;lineCharCount val=&quot;32&quot;/&gt;&lt;lineCharCount val=&quot;34&quot;/&gt;&lt;lineCharCount val=&quot;21&quot;/&gt;&lt;lineCharCount val=&quot;1&quot;/&gt;&lt;lineCharCount val=&quot;26&quot;/&gt;&lt;lineCharCount val=&quot;1&quot;/&gt;&lt;lineCharCount val=&quot;33&quot;/&gt;&lt;lineCharCount val=&quot;25&quot;/&gt;&lt;lineCharCount val=&quot;1&quot;/&gt;&lt;lineCharCount val=&quot;34&quot;/&gt;&lt;lineCharCount val=&quot;1&quot;/&gt;&lt;lineCharCount val=&quot;27&quot;/&gt;&lt;/TableIndex&gt;&lt;/ShapeTextInfo&gt;"/>
  <p:tag name="HTML_SHAPEINFO" val="&lt;ThreeDShapeInfo&gt;&lt;uuid val=&quot;&quot;/&gt;&lt;isInvalidForFieldText val=&quot;0&quot;/&gt;&lt;Image&gt;&lt;filename val=&quot;C:\Users\schre002\AppData\Local\Temp\PR\data\asimages\{7A65AAB8-AAFC-4C3F-AA28-5CBFDDAF3007}_15.png&quot;/&gt;&lt;left val=&quot;0&quot;/&gt;&lt;top val=&quot;149&quot;/&gt;&lt;width val=&quot;360&quot;/&gt;&lt;height val=&quot;342&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schre002\AppData\Local\Temp\PR\data\asimages\{ED030636-6CB7-4034-A521-09779476550E}_15.png&quot;/&gt;&lt;left val=&quot;383&quot;/&gt;&lt;top val=&quot;509&quot;/&gt;&lt;width val=&quot;162&quot;/&gt;&lt;height val=&quot;20&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 name="PPSNARRATION" val="17,767136874,C:\Users\schre002\Desktop\NCR-SARE-General-PowerPoint-2022.bn_pptx\Media.ppcx"/>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quot;/&gt;&lt;lineCharCount val=&quot;33&quot;/&gt;&lt;lineCharCount val=&quot;24&quot;/&gt;&lt;lineCharCount val=&quot;22&quot;/&gt;&lt;lineCharCount val=&quot;31&quot;/&gt;&lt;lineCharCount val=&quot;5&quot;/&gt;&lt;lineCharCount val=&quot;34&quot;/&gt;&lt;lineCharCount val=&quot;30&quot;/&gt;&lt;lineCharCount val=&quot;32&quot;/&gt;&lt;lineCharCount val=&quot;24&quot;/&gt;&lt;lineCharCount val=&quot;34&quot;/&gt;&lt;lineCharCount val=&quot;28&quot;/&gt;&lt;lineCharCount val=&quot;29&quot;/&gt;&lt;/TableIndex&gt;&lt;/ShapeTextInfo&gt;"/>
  <p:tag name="HTML_SHAPEINFO" val="&lt;ThreeDShapeInfo&gt;&lt;uuid val=&quot;&quot;/&gt;&lt;isInvalidForFieldText val=&quot;0&quot;/&gt;&lt;Image&gt;&lt;filename val=&quot;C:\Users\schre002\AppData\Local\Temp\PR\data\asimages\{28060C4B-7056-4BBE-96C4-F36AC4FB4E77}_17.png&quot;/&gt;&lt;left val=&quot;25&quot;/&gt;&lt;top val=&quot;135&quot;/&gt;&lt;width val=&quot;348&quot;/&gt;&lt;height val=&quot;40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CF33A2DA-58BB-455C-A618-56F80A33BE53}_17.png&quot;/&gt;&lt;left val=&quot;377&quot;/&gt;&lt;top val=&quot;503&quot;/&gt;&lt;width val=&quot;132&quot;/&gt;&lt;height val=&quot;20&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3&quot;/&gt;&lt;/TableIndex&gt;&lt;/ShapeTextInfo&gt;"/>
  <p:tag name="HTML_SHAPEINFO" val="&lt;ThreeDShapeInfo&gt;&lt;uuid val=&quot;&quot;/&gt;&lt;isInvalidForFieldText val=&quot;0&quot;/&gt;&lt;Image&gt;&lt;filename val=&quot;C:\Users\schre002\AppData\Local\Temp\PR\data\asimages\{63296509-FF9A-4282-BD0D-B0F0AA99F2C1}_17.png&quot;/&gt;&lt;left val=&quot;0&quot;/&gt;&lt;top val=&quot;0&quot;/&gt;&lt;width val=&quot;366&quot;/&gt;&lt;height val=&quot;150&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HTML_SHAPEINFO" val="&lt;SlideThumbPath val=&quot;Slide19.PNG&quot;/&gt;"/>
  <p:tag name="PPSNARRATION" val="19,767136874,C:\Users\schre002\Desktop\NCR-SARE-General-PowerPoint-2022.bn_pptx\Media.ppcx"/>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6&quot;/&gt;&lt;/TableIndex&gt;&lt;/ShapeTextInfo&gt;"/>
  <p:tag name="HTML_SHAPEINFO" val="&lt;ThreeDShapeInfo&gt;&lt;uuid val=&quot;&quot;/&gt;&lt;isInvalidForFieldText val=&quot;0&quot;/&gt;&lt;Image&gt;&lt;filename val=&quot;C:\Users\schre002\AppData\Local\Temp\PR\data\asimages\{CDA667BE-0BD5-4233-8791-EB6BA08C1EAA}_19.png&quot;/&gt;&lt;left val=&quot;0&quot;/&gt;&lt;top val=&quot;0&quot;/&gt;&lt;width val=&quot;372&quot;/&gt;&lt;height val=&quot;143&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8&quot;/&gt;&lt;lineCharCount val=&quot;24&quot;/&gt;&lt;lineCharCount val=&quot;30&quot;/&gt;&lt;lineCharCount val=&quot;29&quot;/&gt;&lt;lineCharCount val=&quot;24&quot;/&gt;&lt;lineCharCount val=&quot;25&quot;/&gt;&lt;lineCharCount val=&quot;32&quot;/&gt;&lt;lineCharCount val=&quot;25&quot;/&gt;&lt;lineCharCount val=&quot;28&quot;/&gt;&lt;lineCharCount val=&quot;29&quot;/&gt;&lt;lineCharCount val=&quot;1&quot;/&gt;&lt;/TableIndex&gt;&lt;/ShapeTextInfo&gt;"/>
  <p:tag name="HTML_SHAPEINFO" val="&lt;ThreeDShapeInfo&gt;&lt;uuid val=&quot;&quot;/&gt;&lt;isInvalidForFieldText val=&quot;0&quot;/&gt;&lt;Image&gt;&lt;filename val=&quot;C:\Users\schre002\AppData\Local\Temp\PR\data\asimages\{B7EA9EB8-6BD3-4EAE-9A32-AA2D13C9D4F4}_19.png&quot;/&gt;&lt;left val=&quot;0&quot;/&gt;&lt;top val=&quot;142&quot;/&gt;&lt;width val=&quot;372&quot;/&gt;&lt;height val=&quot;394&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schre002\AppData\Local\Temp\PR\data\asimages\{098B02AE-9EA3-4C6C-B47D-E1B79A604761}_19.png&quot;/&gt;&lt;left val=&quot;383&quot;/&gt;&lt;top val=&quot;509&quot;/&gt;&lt;width val=&quot;156&quot;/&gt;&lt;height val=&quot;20&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SlideThumbPath val=&quot;Slide23.PNG&quot;/&gt;"/>
  <p:tag name="PPSNARRATION" val="21,767136874,C:\Users\schre002\Desktop\NCR-SARE-General-PowerPoint-2022.bn_pptx\Media.ppcx"/>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quot;/&gt;&lt;lineCharCount val=&quot;29&quot;/&gt;&lt;lineCharCount val=&quot;34&quot;/&gt;&lt;lineCharCount val=&quot;10&quot;/&gt;&lt;lineCharCount val=&quot;27&quot;/&gt;&lt;lineCharCount val=&quot;42&quot;/&gt;&lt;lineCharCount val=&quot;37&quot;/&gt;&lt;lineCharCount val=&quot;35&quot;/&gt;&lt;lineCharCount val=&quot;33&quot;/&gt;&lt;lineCharCount val=&quot;35&quot;/&gt;&lt;lineCharCount val=&quot;37&quot;/&gt;&lt;lineCharCount val=&quot;10&quot;/&gt;&lt;/TableIndex&gt;&lt;/ShapeTextInfo&gt;"/>
  <p:tag name="HTML_SHAPEINFO" val="&lt;ThreeDShapeInfo&gt;&lt;uuid val=&quot;&quot;/&gt;&lt;isInvalidForFieldText val=&quot;0&quot;/&gt;&lt;Image&gt;&lt;filename val=&quot;C:\Users\schre002\AppData\Local\Temp\PR\data\asimages\{DCC7EF93-72F6-4F01-87C0-3500D67EF323}_23.png&quot;/&gt;&lt;left val=&quot;9&quot;/&gt;&lt;top val=&quot;185&quot;/&gt;&lt;width val=&quot;353&quot;/&gt;&lt;height val=&quot;354&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18&quot;/&gt;&lt;lineCharCount val=&quot;7&quot;/&gt;&lt;/TableIndex&gt;&lt;/ShapeTextInfo&gt;"/>
  <p:tag name="HTML_SHAPEINFO" val="&lt;ThreeDShapeInfo&gt;&lt;uuid val=&quot;&quot;/&gt;&lt;isInvalidForFieldText val=&quot;0&quot;/&gt;&lt;Image&gt;&lt;filename val=&quot;C:\Users\schre002\AppData\Local\Temp\PR\data\asimages\{7A64B274-D92C-4477-BBF6-4876B7607341}_23.png&quot;/&gt;&lt;left val=&quot;0&quot;/&gt;&lt;top val=&quot;0&quot;/&gt;&lt;width val=&quot;360&quot;/&gt;&lt;height val=&quot;186&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D9BF2EA7-1DFD-4779-9A54-EA492AEDDDFB}_23.png&quot;/&gt;&lt;left val=&quot;371&quot;/&gt;&lt;top val=&quot;505&quot;/&gt;&lt;width val=&quot;132&quot;/&gt;&lt;height val=&quot;20&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PPSNARRATION" val="23,767136874,C:\Users\schre002\Desktop\NCR-SARE-General-PowerPoint-2022.bn_pptx\Media.ppcx"/>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schre002\AppData\Local\Temp\PR\data\asimages\{FA29DB7F-367F-47A9-937F-82A7E2AFFF99}_21.png&quot;/&gt;&lt;left val=&quot;371&quot;/&gt;&lt;top val=&quot;491&quot;/&gt;&lt;width val=&quot;132&quot;/&gt;&lt;height val=&quot;20&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12&quot;/&gt;&lt;lineCharCount val=&quot;7&quot;/&gt;&lt;/TableIndex&gt;&lt;/ShapeTextInfo&gt;"/>
  <p:tag name="HTML_SHAPEINFO" val="&lt;ThreeDShapeInfo&gt;&lt;uuid val=&quot;&quot;/&gt;&lt;isInvalidForFieldText val=&quot;0&quot;/&gt;&lt;Image&gt;&lt;filename val=&quot;C:\Users\schre002\AppData\Local\Temp\PR\data\asimages\{96D26A30-7782-447F-9FD8-6718C6E09D05}_21.png&quot;/&gt;&lt;left val=&quot;0&quot;/&gt;&lt;top val=&quot;0&quot;/&gt;&lt;width val=&quot;360&quot;/&gt;&lt;height val=&quot;192&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quot;/&gt;&lt;lineCharCount val=&quot;41&quot;/&gt;&lt;lineCharCount val=&quot;20&quot;/&gt;&lt;lineCharCount val=&quot;38&quot;/&gt;&lt;lineCharCount val=&quot;9&quot;/&gt;&lt;lineCharCount val=&quot;41&quot;/&gt;&lt;lineCharCount val=&quot;41&quot;/&gt;&lt;lineCharCount val=&quot;30&quot;/&gt;&lt;lineCharCount val=&quot;20&quot;/&gt;&lt;lineCharCount val=&quot;43&quot;/&gt;&lt;lineCharCount val=&quot;40&quot;/&gt;&lt;lineCharCount val=&quot;13&quot;/&gt;&lt;lineCharCount val=&quot;26&quot;/&gt;&lt;lineCharCount val=&quot;34&quot;/&gt;&lt;lineCharCount val=&quot;25&quot;/&gt;&lt;/TableIndex&gt;&lt;/ShapeTextInfo&gt;"/>
  <p:tag name="HTML_SHAPEINFO" val="&lt;ThreeDShapeInfo&gt;&lt;uuid val=&quot;&quot;/&gt;&lt;isInvalidForFieldText val=&quot;0&quot;/&gt;&lt;Image&gt;&lt;filename val=&quot;C:\Users\schre002\AppData\Local\Temp\PR\data\asimages\{48B20B6D-96B0-4F54-A3BC-5A23A4B63320}_21.png&quot;/&gt;&lt;left val=&quot;-2&quot;/&gt;&lt;top val=&quot;179&quot;/&gt;&lt;width val=&quot;362&quot;/&gt;&lt;height val=&quot;360&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HTML_SHAPEINFO" val="&lt;SlideThumbPath val=&quot;Slide26.PNG&quot;/&gt;"/>
  <p:tag name="PPSNARRATION" val="26,767136874,C:\Users\schre002\Desktop\NCR-SARE-General-PowerPoint-2022.bn_pptx\Media.ppcx"/>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schre002\AppData\Local\Temp\PR\data\asimages\{B353A805-AFA7-4431-A452-24A6A9CF6DAA}_26.png&quot;/&gt;&lt;left val=&quot;35&quot;/&gt;&lt;top val=&quot;21&quot;/&gt;&lt;width val=&quot;648&quot;/&gt;&lt;height val=&quot;98&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schre002\AppData\Local\Temp\PR\data\asimages\{ABBAE3FF-CC15-4BBF-86AE-6CCBF288028E}_26.png&quot;/&gt;&lt;left val=&quot;401&quot;/&gt;&lt;top val=&quot;505&quot;/&gt;&lt;width val=&quot;144&quot;/&gt;&lt;height val=&quot;19&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0&quot;/&gt;&lt;/TableIndex&gt;&lt;/ShapeTextInfo&gt;"/>
  <p:tag name="HTML_SHAPEINFO" val="&lt;ThreeDShapeInfo&gt;&lt;uuid val=&quot;&quot;/&gt;&lt;isInvalidForFieldText val=&quot;0&quot;/&gt;&lt;Image&gt;&lt;filename val=&quot;C:\Users\schre002\AppData\Local\Temp\PR\data\asimages\{2064C756-D0F3-4F65-B3AF-4ED41A43EA93}_26.png&quot;/&gt;&lt;left val=&quot;26&quot;/&gt;&lt;top val=&quot;24&quot;/&gt;&lt;width val=&quot;300&quot;/&gt;&lt;height val=&quot;117&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quot;/&gt;&lt;lineCharCount val=&quot;24&quot;/&gt;&lt;lineCharCount val=&quot;33&quot;/&gt;&lt;lineCharCount val=&quot;20&quot;/&gt;&lt;lineCharCount val=&quot;33&quot;/&gt;&lt;lineCharCount val=&quot;34&quot;/&gt;&lt;lineCharCount val=&quot;35&quot;/&gt;&lt;lineCharCount val=&quot;27&quot;/&gt;&lt;lineCharCount val=&quot;34&quot;/&gt;&lt;lineCharCount val=&quot;29&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6C4DE5E1-46ED-46C3-9D79-6E9D7C2A42D8}_26.png&quot;/&gt;&lt;left val=&quot;-11&quot;/&gt;&lt;top val=&quot;143&quot;/&gt;&lt;width val=&quot;372&quot;/&gt;&lt;height val=&quot;50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D9F30CD2-C060-4FE8-9C6B-5CF559784937}_26.png&quot;/&gt;&lt;left val=&quot;371&quot;/&gt;&lt;top val=&quot;509&quot;/&gt;&lt;width val=&quot;132&quot;/&gt;&lt;height val=&quot;20&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HTML_SHAPEINFO" val="&lt;SlideThumbPath val=&quot;Slide27.PNG&quot;/&gt;"/>
  <p:tag name="PPSNARRATION" val="27,767136874,C:\Users\schre002\Desktop\NCR-SARE-General-PowerPoint-2022.bn_pptx\Media.ppcx"/>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18&quot;/&gt;&lt;lineCharCount val=&quot;9&quot;/&gt;&lt;/TableIndex&gt;&lt;/ShapeTextInfo&gt;"/>
  <p:tag name="HTML_SHAPEINFO" val="&lt;ThreeDShapeInfo&gt;&lt;uuid val=&quot;&quot;/&gt;&lt;isInvalidForFieldText val=&quot;0&quot;/&gt;&lt;Image&gt;&lt;filename val=&quot;C:\Users\schre002\AppData\Local\Temp\PR\data\asimages\{04A49C10-2D15-4E24-84EF-E588B68793A2}_27.png&quot;/&gt;&lt;left val=&quot;0&quot;/&gt;&lt;top val=&quot;0&quot;/&gt;&lt;width val=&quot;366&quot;/&gt;&lt;height val=&quot;192&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quot;/&gt;&lt;lineCharCount val=&quot;23&quot;/&gt;&lt;lineCharCount val=&quot;1&quot;/&gt;&lt;lineCharCount val=&quot;26&quot;/&gt;&lt;lineCharCount val=&quot;1&quot;/&gt;&lt;lineCharCount val=&quot;25&quot;/&gt;&lt;lineCharCount val=&quot;1&quot;/&gt;&lt;lineCharCount val=&quot;14&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31EE6232-9519-4AF6-B8A2-C48E579EB520}_27.png&quot;/&gt;&lt;left val=&quot;0&quot;/&gt;&lt;top val=&quot;191&quot;/&gt;&lt;width val=&quot;360&quot;/&gt;&lt;height val=&quot;362&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7C1C9827-C3A5-4BC5-8C92-962FC6564208}_27.png&quot;/&gt;&lt;left val=&quot;371&quot;/&gt;&lt;top val=&quot;509&quot;/&gt;&lt;width val=&quot;132&quot;/&gt;&lt;height val=&quot;2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PPSNARRATION" val="1,767136874,C:\Users\schre002\Desktop\NCR-SARE-General-PowerPoint-2022.bn_pptx\Media.ppcx"/>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schre002\AppData\Local\Temp\PR\data\asimages\{4245B077-7DBA-4682-BA5B-B8FC03FAD95D}_1.png&quot;/&gt;&lt;left val=&quot;410&quot;/&gt;&lt;top val=&quot;21&quot;/&gt;&lt;width val=&quot;276&quot;/&gt;&lt;height val=&quot;93&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1&quot;/&gt;&lt;/TableIndex&gt;&lt;/ShapeTextInfo&gt;"/>
  <p:tag name="HTML_SHAPEINFO" val="&lt;ThreeDShapeInfo&gt;&lt;uuid val=&quot;&quot;/&gt;&lt;isInvalidForFieldText val=&quot;0&quot;/&gt;&lt;Image&gt;&lt;filename val=&quot;C:\Users\schre002\AppData\Local\Temp\PR\data\asimages\{B6CEEF4E-E433-4CEC-AE40-CD53BBAAB97F}_1.png&quot;/&gt;&lt;left val=&quot;35&quot;/&gt;&lt;top val=&quot;125&quot;/&gt;&lt;width val=&quot;318&quot;/&gt;&lt;height val=&quot;35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8&quot;/&gt;&lt;lineCharCount val=&quot;1&quot;/&gt;&lt;lineCharCount val=&quot;24&quot;/&gt;&lt;lineCharCount val=&quot;23&quot;/&gt;&lt;lineCharCount val=&quot;22&quot;/&gt;&lt;lineCharCount val=&quot;8&quot;/&gt;&lt;/TableIndex&gt;&lt;/ShapeTextInfo&gt;"/>
  <p:tag name="HTML_SHAPEINFO" val="&lt;ThreeDShapeInfo&gt;&lt;uuid val=&quot;&quot;/&gt;&lt;isInvalidForFieldText val=&quot;0&quot;/&gt;&lt;Image&gt;&lt;filename val=&quot;C:\Users\schre002\AppData\Local\Temp\PR\data\asimages\{838E348E-F870-40DF-A156-3E972F2F3967}_1.png&quot;/&gt;&lt;left val=&quot;53&quot;/&gt;&lt;top val=&quot;326&quot;/&gt;&lt;width val=&quot;264&quot;/&gt;&lt;height val=&quot;151&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B4FA0441-0DA7-493C-8D6D-0B5D1DB5CD68}_1.png&quot;/&gt;&lt;left val=&quot;377&quot;/&gt;&lt;top val=&quot;509&quot;/&gt;&lt;width val=&quot;132&quot;/&gt;&lt;height val=&quot;20&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PPSNARRATION" val="2,767136874,C:\Users\schre002\Desktop\NCR-SARE-General-PowerPoint-2022.bn_pptx\Media.ppcx"/>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4&quot;/&gt;&lt;/TableIndex&gt;&lt;/ShapeTextInfo&gt;"/>
  <p:tag name="HTML_SHAPEINFO" val="&lt;ThreeDShapeInfo&gt;&lt;uuid val=&quot;&quot;/&gt;&lt;isInvalidForFieldText val=&quot;0&quot;/&gt;&lt;Image&gt;&lt;filename val=&quot;C:\Users\schre002\AppData\Local\Temp\PR\data\asimages\{339884A3-C3D6-4E98-98AB-4355B5F1DC6A}_2.png&quot;/&gt;&lt;left val=&quot;2&quot;/&gt;&lt;top val=&quot;21&quot;/&gt;&lt;width val=&quot;354&quot;/&gt;&lt;height val=&quot;9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quot;/&gt;&lt;lineCharCount val=&quot;23&quot;/&gt;&lt;lineCharCount val=&quot;20&quot;/&gt;&lt;lineCharCount val=&quot;16&quot;/&gt;&lt;lineCharCount val=&quot;22&quot;/&gt;&lt;lineCharCount val=&quot;13&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3DFED515-4B60-4AA6-BB01-68762B41AAEC}_2.png&quot;/&gt;&lt;left val=&quot;0&quot;/&gt;&lt;top val=&quot;143&quot;/&gt;&lt;width val=&quot;360&quot;/&gt;&lt;height val=&quot;466&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quot;/&gt;&lt;/TableIndex&gt;&lt;/ShapeTextInfo&gt;"/>
  <p:tag name="HTML_SHAPEINFO" val="&lt;ThreeDShapeInfo&gt;&lt;uuid val=&quot;&quot;/&gt;&lt;isInvalidForFieldText val=&quot;0&quot;/&gt;&lt;Image&gt;&lt;filename val=&quot;C:\Users\schre002\AppData\Local\Temp\PR\data\asimages\{1186879B-E9FC-4FB4-B7D3-050E12F6EB7E}_2.png&quot;/&gt;&lt;left val=&quot;377&quot;/&gt;&lt;top val=&quot;492&quot;/&gt;&lt;width val=&quot;157&quot;/&gt;&lt;height val=&quot;30&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B4FA0441-0DA7-493C-8D6D-0B5D1DB5CD68}_1.png&quot;/&gt;&lt;left val=&quot;377&quot;/&gt;&lt;top val=&quot;509&quot;/&gt;&lt;width val=&quot;132&quot;/&gt;&lt;height val=&quot;20&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25&quot;/&gt;&lt;/TableIndex&gt;&lt;/ShapeTextInfo&gt;"/>
  <p:tag name="HTML_SHAPEINFO" val="&lt;ThreeDShapeInfo&gt;&lt;uuid val=&quot;&quot;/&gt;&lt;isInvalidForFieldText val=&quot;0&quot;/&gt;&lt;Image&gt;&lt;filename val=&quot;C:\Users\schre002\AppData\Local\Temp\PR\data\asimages\{C391DC10-FC34-48B6-A202-D0A68E69AAD7}_11.png&quot;/&gt;&lt;left val=&quot;355&quot;/&gt;&lt;top val=&quot;349&quot;/&gt;&lt;width val=&quot;350&quot;/&gt;&lt;height val=&quot;9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schre002\AppData\Local\Temp\PR\data\asimages\{C8F9152B-B4EF-412A-A58C-E506BB9A8B2B}_11.png&quot;/&gt;&lt;left val=&quot;366&quot;/&gt;&lt;top val=&quot;507&quot;/&gt;&lt;width val=&quot;145&quot;/&gt;&lt;height val=&quot;2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PPSNARRATION" val="3,767136874,C:\Users\schre002\Desktop\NCR-SARE-General-PowerPoint-2022.bn_pptx\Media.ppcx"/>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495B155A-FA14-4275-A669-E45C161E54B2}_3.png&quot;/&gt;&lt;left val=&quot;371&quot;/&gt;&lt;top val=&quot;509&quot;/&gt;&lt;width val=&quot;132&quot;/&gt;&lt;height val=&quot;20&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3&quot;/&gt;&lt;/TableIndex&gt;&lt;/ShapeTextInfo&gt;"/>
  <p:tag name="HTML_SHAPEINFO" val="&lt;ThreeDShapeInfo&gt;&lt;uuid val=&quot;&quot;/&gt;&lt;isInvalidForFieldText val=&quot;0&quot;/&gt;&lt;Image&gt;&lt;filename val=&quot;C:\Users\schre002\AppData\Local\Temp\PR\data\asimages\{64ADEE92-0F76-4B2C-AD3E-74DB75EC9DEB}_3.png&quot;/&gt;&lt;left val=&quot;0&quot;/&gt;&lt;top val=&quot;0&quot;/&gt;&lt;width val=&quot;360&quot;/&gt;&lt;height val=&quot;186&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15&quot;/&gt;&lt;lineCharCount val=&quot;30&quot;/&gt;&lt;lineCharCount val=&quot;24&quot;/&gt;&lt;lineCharCount val=&quot;18&quot;/&gt;&lt;lineCharCount val=&quot;15&quot;/&gt;&lt;lineCharCount val=&quot;29&quot;/&gt;&lt;lineCharCount val=&quot;17&quot;/&gt;&lt;/TableIndex&gt;&lt;/ShapeTextInfo&gt;"/>
  <p:tag name="HTML_SHAPEINFO" val="&lt;ThreeDShapeInfo&gt;&lt;uuid val=&quot;&quot;/&gt;&lt;isInvalidForFieldText val=&quot;0&quot;/&gt;&lt;Image&gt;&lt;filename val=&quot;C:\Users\schre002\AppData\Local\Temp\PR\data\asimages\{8EADC64D-976A-4EF0-8F45-AF9CF3BF136C}_3.png&quot;/&gt;&lt;left val=&quot;9&quot;/&gt;&lt;top val=&quot;203&quot;/&gt;&lt;width val=&quot;337&quot;/&gt;&lt;height val=&quot;31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PPSNARRATION" val="4,767136874,C:\Users\schre002\Desktop\NCR-SARE-General-PowerPoint-2022.bn_pptx\Media.ppcx"/>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schre002\AppData\Local\Temp\PR\data\asimages\{A8E222E0-E674-4414-A3FF-2609D392D927}_4.png&quot;/&gt;&lt;left val=&quot;35&quot;/&gt;&lt;top val=&quot;21&quot;/&gt;&lt;width val=&quot;648&quot;/&gt;&lt;height val=&quot;98&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schre002\AppData\Local\Temp\PR\data\asimages\{677D9AF9-2794-44BA-BF7F-6F3BEA79957B}_4.png&quot;/&gt;&lt;left val=&quot;389&quot;/&gt;&lt;top val=&quot;509&quot;/&gt;&lt;width val=&quot;156&quot;/&gt;&lt;height val=&quot;20&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6&quot;/&gt;&lt;lineCharCount val=&quot;1&quot;/&gt;&lt;/TableIndex&gt;&lt;/ShapeTextInfo&gt;"/>
  <p:tag name="HTML_SHAPEINFO" val="&lt;ThreeDShapeInfo&gt;&lt;uuid val=&quot;&quot;/&gt;&lt;isInvalidForFieldText val=&quot;0&quot;/&gt;&lt;Image&gt;&lt;filename val=&quot;C:\Users\schre002\AppData\Local\Temp\PR\data\asimages\{36B32F7E-CEA0-4DCD-822E-549BD5FA97CF}_4.png&quot;/&gt;&lt;left val=&quot;17&quot;/&gt;&lt;top val=&quot;34&quot;/&gt;&lt;width val=&quot;336&quot;/&gt;&lt;height val=&quot;2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9&quot;/&gt;&lt;lineCharCount val=&quot;5&quot;/&gt;&lt;lineCharCount val=&quot;14&quot;/&gt;&lt;lineCharCount val=&quot;19&quot;/&gt;&lt;lineCharCount val=&quot;11&quot;/&gt;&lt;/TableIndex&gt;&lt;/ShapeTextInfo&gt;"/>
  <p:tag name="HTML_SHAPEINFO" val="&lt;ThreeDShapeInfo&gt;&lt;uuid val=&quot;&quot;/&gt;&lt;isInvalidForFieldText val=&quot;0&quot;/&gt;&lt;Image&gt;&lt;filename val=&quot;C:\Users\schre002\AppData\Local\Temp\PR\data\asimages\{776A0007-F5E2-4E05-916F-E0BB56F8D0F7}_4.png&quot;/&gt;&lt;left val=&quot;23&quot;/&gt;&lt;top val=&quot;235&quot;/&gt;&lt;width val=&quot;316&quot;/&gt;&lt;height val=&quot;254&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SlideThumbPath val=&quot;Slide25.PNG&quot;/&gt;"/>
  <p:tag name="PPSNARRATION" val="25,767136874,C:\Users\schre002\Desktop\NCR-SARE-General-PowerPoint-2022.bn_pptx\Media.ppcx"/>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schre002\AppData\Local\Temp\PR\data\asimages\{0653972C-C67A-42A4-914A-68FAE8D0609E}_25.png&quot;/&gt;&lt;left val=&quot;35&quot;/&gt;&lt;top val=&quot;21&quot;/&gt;&lt;width val=&quot;648&quot;/&gt;&lt;height val=&quot;98&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schre002\AppData\Local\Temp\PR\data\asimages\{05BB9A01-3EED-4385-AA58-1454886448C6}_25.png&quot;/&gt;&lt;left val=&quot;8&quot;/&gt;&lt;top val=&quot;34&quot;/&gt;&lt;width val=&quot;337&quot;/&gt;&lt;height val=&quot;9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7&quot;/&gt;&lt;lineCharCount val=&quot;27&quot;/&gt;&lt;lineCharCount val=&quot;28&quot;/&gt;&lt;lineCharCount val=&quot;15&quot;/&gt;&lt;lineCharCount val=&quot;24&quot;/&gt;&lt;lineCharCount val=&quot;27&quot;/&gt;&lt;lineCharCount val=&quot;24&quot;/&gt;&lt;lineCharCount val=&quot;28&quot;/&gt;&lt;lineCharCount val=&quot;25&quot;/&gt;&lt;/TableIndex&gt;&lt;/ShapeTextInfo&gt;"/>
  <p:tag name="HTML_SHAPEINFO" val="&lt;ThreeDShapeInfo&gt;&lt;uuid val=&quot;&quot;/&gt;&lt;isInvalidForFieldText val=&quot;0&quot;/&gt;&lt;Image&gt;&lt;filename val=&quot;C:\Users\schre002\AppData\Local\Temp\PR\data\asimages\{B31E8E60-C52B-4219-BD7C-7D0A57ACA785}_25.png&quot;/&gt;&lt;left val=&quot;11&quot;/&gt;&lt;top val=&quot;156&quot;/&gt;&lt;width val=&quot;343&quot;/&gt;&lt;height val=&quot;358&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 name="PPSNARRATION" val="6,767136874,C:\Users\schre002\Desktop\NCR-SARE-General-PowerPoint-2022.bn_pptx\Media.ppcx"/>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schre002\AppData\Local\Temp\PR\data\asimages\{194E117B-7AB8-42CC-9C46-1F28E643AEE8}_6.png&quot;/&gt;&lt;left val=&quot;35&quot;/&gt;&lt;top val=&quot;21&quot;/&gt;&lt;width val=&quot;648&quot;/&gt;&lt;height val=&quot;98&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28&quot;/&gt;&lt;lineCharCount val=&quot;14&quot;/&gt;&lt;lineCharCount val=&quot;27&quot;/&gt;&lt;lineCharCount val=&quot;28&quot;/&gt;&lt;lineCharCount val=&quot;17&quot;/&gt;&lt;/TableIndex&gt;&lt;/ShapeTextInfo&gt;"/>
  <p:tag name="HTML_SHAPEINFO" val="&lt;ThreeDShapeInfo&gt;&lt;uuid val=&quot;&quot;/&gt;&lt;isInvalidForFieldText val=&quot;0&quot;/&gt;&lt;Image&gt;&lt;filename val=&quot;C:\Users\schre002\AppData\Local\Temp\PR\data\asimages\{3577BBCD-824A-4439-9588-8A52381CDF9D}_6.png&quot;/&gt;&lt;left val=&quot;30&quot;/&gt;&lt;top val=&quot;215&quot;/&gt;&lt;width val=&quot;305&quot;/&gt;&lt;height val=&quot;250&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5&quot;/&gt;&lt;lineCharCount val=&quot;11&quot;/&gt;&lt;/TableIndex&gt;&lt;/ShapeTextInfo&gt;"/>
  <p:tag name="HTML_SHAPEINFO" val="&lt;ThreeDShapeInfo&gt;&lt;uuid val=&quot;&quot;/&gt;&lt;isInvalidForFieldText val=&quot;0&quot;/&gt;&lt;Image&gt;&lt;filename val=&quot;C:\Users\schre002\AppData\Local\Temp\PR\data\asimages\{58DD62B0-E3AD-4C19-8006-8196715DFE7F}_6.png&quot;/&gt;&lt;left val=&quot;0&quot;/&gt;&lt;top val=&quot;0&quot;/&gt;&lt;width val=&quot;360&quot;/&gt;&lt;height val=&quot;18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schre002\AppData\Local\Temp\PR\data\asimages\{8633C514-5BC9-421E-9FFD-1A4081B14DB5}_6.png&quot;/&gt;&lt;left val=&quot;266&quot;/&gt;&lt;top val=&quot;458&quot;/&gt;&lt;width val=&quot;168&quot;/&gt;&lt;height val=&quot;19&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PPSNARRATION" val="5,767136874,C:\Users\schre002\Desktop\NCR-SARE-General-PowerPoint-2022.bn_pptx\Media.ppcx"/>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schre002\AppData\Local\Temp\PR\data\asimages\{A246C0BD-E59E-4580-AD9A-F820A01B64AB}_5.png&quot;/&gt;&lt;left val=&quot;35&quot;/&gt;&lt;top val=&quot;21&quot;/&gt;&lt;width val=&quot;648&quot;/&gt;&lt;height val=&quot;98&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CCFA6A85-51DE-4EF0-B977-CB7788F5054F}_5.png&quot;/&gt;&lt;left val=&quot;353&quot;/&gt;&lt;top val=&quot;509&quot;/&gt;&lt;width val=&quot;132&quot;/&gt;&lt;height val=&quot;20&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5&quot;/&gt;&lt;/TableIndex&gt;&lt;/ShapeTextInfo&gt;"/>
  <p:tag name="HTML_SHAPEINFO" val="&lt;ThreeDShapeInfo&gt;&lt;uuid val=&quot;&quot;/&gt;&lt;isInvalidForFieldText val=&quot;0&quot;/&gt;&lt;Image&gt;&lt;filename val=&quot;C:\Users\schre002\AppData\Local\Temp\PR\data\asimages\{00E1D27F-928B-4F3D-BFAA-4E6560F98D13}_5.png&quot;/&gt;&lt;left val=&quot;17&quot;/&gt;&lt;top val=&quot;8&quot;/&gt;&lt;width val=&quot;306&quot;/&gt;&lt;height val=&quot;13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9&quot;/&gt;&lt;lineCharCount val=&quot;29&quot;/&gt;&lt;lineCharCount val=&quot;30&quot;/&gt;&lt;lineCharCount val=&quot;16&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5872EA14-3E85-47ED-95BD-328578213227}_5.png&quot;/&gt;&lt;left val=&quot;0&quot;/&gt;&lt;top val=&quot;143&quot;/&gt;&lt;width val=&quot;342&quot;/&gt;&lt;height val=&quot;41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chre002\AppData\Local\Temp\PR\data\asimages\{53F15585-D6F3-444D-9615-B05CA2675F44}_5.png&quot;/&gt;&lt;left val=&quot;13&quot;/&gt;&lt;top val=&quot;278&quot;/&gt;&lt;width val=&quot;310&quot;/&gt;&lt;height val=&quot;250&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19&quot;/&gt;&lt;lineCharCount val=&quot;10&quot;/&gt;&lt;lineCharCount val=&quot;11&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8&quot;/&gt;&lt;lineCharCount val=&quot;9&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9&quot;/&gt;&lt;lineCharCount val=&quot;4&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 name="PPSNARRATION" val="12,767136874,C:\Users\schre002\Desktop\NCR-SARE-General-PowerPoint-2022.bn_pptx\Media.ppcx"/>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schre002\AppData\Local\Temp\PR\data\asimages\{AFD19BC2-8FFD-4A28-A17B-2C717ED34606}_12.png&quot;/&gt;&lt;left val=&quot;0&quot;/&gt;&lt;top val=&quot;0&quot;/&gt;&lt;width val=&quot;720&quot;/&gt;&lt;height val=&quot;114&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schre002\AppData\Local\Temp\PR\data\asimages\{C170AC56-17A0-4199-A5D5-BA934AC5FCC4}_12.png&quot;/&gt;&lt;left val=&quot;365&quot;/&gt;&lt;top val=&quot;125&quot;/&gt;&lt;width val=&quot;318&quot;/&gt;&lt;height val=&quot;357&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 name="PPSNARRATION" val="10,767136874,C:\Users\schre002\Desktop\NCR-SARE-General-PowerPoint-2022.bn_pptx\Media.ppcx"/>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schre002\AppData\Local\Temp\PR\data\asimages\{C717B69B-BA08-4771-B059-315B0F7BFF94}_10.png&quot;/&gt;&lt;left val=&quot;35&quot;/&gt;&lt;top val=&quot;21&quot;/&gt;&lt;width val=&quot;648&quot;/&gt;&lt;height val=&quot;98&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quot;/&gt;&lt;lineCharCount val=&quot;22&quot;/&gt;&lt;lineCharCount val=&quot;19&quot;/&gt;&lt;lineCharCount val=&quot;12&quot;/&gt;&lt;lineCharCount val=&quot;1&quot;/&gt;&lt;lineCharCount val=&quot;17&quot;/&gt;&lt;lineCharCount val=&quot;22&quot;/&gt;&lt;lineCharCount val=&quot;18&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F90CC68F-F617-4790-97E5-4B1B0E810A9F}_10.png&quot;/&gt;&lt;left val=&quot;-3&quot;/&gt;&lt;top val=&quot;147&quot;/&gt;&lt;width val=&quot;357&quot;/&gt;&lt;height val=&quot;410&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12&quot;/&gt;&lt;lineCharCount val=&quot;12&quot;/&gt;&lt;/TableIndex&gt;&lt;/ShapeTextInfo&gt;"/>
  <p:tag name="HTML_SHAPEINFO" val="&lt;ThreeDShapeInfo&gt;&lt;uuid val=&quot;&quot;/&gt;&lt;isInvalidForFieldText val=&quot;0&quot;/&gt;&lt;Image&gt;&lt;filename val=&quot;C:\Users\schre002\AppData\Local\Temp\PR\data\asimages\{D773B676-1058-4066-BE9E-D71A8381D861}_10.png&quot;/&gt;&lt;left val=&quot;-4&quot;/&gt;&lt;top val=&quot;0&quot;/&gt;&lt;width val=&quot;358&quot;/&gt;&lt;height val=&quot;148&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schre002\AppData\Local\Temp\PR\data\asimages\{5641AC23-E8F3-4FCA-861E-79F792CAF3F5}_10.png&quot;/&gt;&lt;left val=&quot;365&quot;/&gt;&lt;top val=&quot;509&quot;/&gt;&lt;width val=&quot;144&quot;/&gt;&lt;height val=&quot;19&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 name="PPSNARRATION" val="7,767136874,C:\Users\schre002\Desktop\NCR-SARE-General-PowerPoint-2022.bn_pptx\Media.ppcx"/>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schre002\AppData\Local\Temp\PR\data\asimages\{2CA55871-2C8D-4296-B230-85A34762F5AD}_7.png&quot;/&gt;&lt;left val=&quot;350&quot;/&gt;&lt;top val=&quot;495&quot;/&gt;&lt;width val=&quot;144&quot;/&gt;&lt;height val=&quot;21&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9&quot;/&gt;&lt;lineCharCount val=&quot;10&quot;/&gt;&lt;/TableIndex&gt;&lt;/ShapeTextInfo&gt;"/>
  <p:tag name="HTML_SHAPEINFO" val="&lt;ThreeDShapeInfo&gt;&lt;uuid val=&quot;&quot;/&gt;&lt;isInvalidForFieldText val=&quot;0&quot;/&gt;&lt;Image&gt;&lt;filename val=&quot;C:\Users\schre002\AppData\Local\Temp\PR\data\asimages\{53E22D9E-DE9B-426E-810D-DD903B8E041E}_7.png&quot;/&gt;&lt;left val=&quot;0&quot;/&gt;&lt;top val=&quot;-22&quot;/&gt;&lt;width val=&quot;360&quot;/&gt;&lt;height val=&quot;209&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2&quot;/&gt;&lt;lineCharCount val=&quot;33&quot;/&gt;&lt;lineCharCount val=&quot;33&quot;/&gt;&lt;lineCharCount val=&quot;17&quot;/&gt;&lt;lineCharCount val=&quot;34&quot;/&gt;&lt;lineCharCount val=&quot;21&quot;/&gt;&lt;lineCharCount val=&quot;28&quot;/&gt;&lt;lineCharCount val=&quot;31&quot;/&gt;&lt;lineCharCount val=&quot;35&quot;/&gt;&lt;lineCharCount val=&quot;29&quot;/&gt;&lt;lineCharCount val=&quot;18&quot;/&gt;&lt;lineCharCount val=&quot;14&quot;/&gt;&lt;/TableIndex&gt;&lt;/ShapeTextInfo&gt;"/>
  <p:tag name="HTML_SHAPEINFO" val="&lt;ThreeDShapeInfo&gt;&lt;uuid val=&quot;&quot;/&gt;&lt;isInvalidForFieldText val=&quot;0&quot;/&gt;&lt;Image&gt;&lt;filename val=&quot;C:\Users\schre002\AppData\Local\Temp\PR\data\asimages\{C5FAA5C5-C9AD-4518-9DC4-CF6203505EB5}_8.png&quot;/&gt;&lt;left val=&quot;0&quot;/&gt;&lt;top val=&quot;153&quot;/&gt;&lt;width val=&quot;361&quot;/&gt;&lt;height val=&quot;344&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PPSNARRATION" val="9,767136874,C:\Users\schre002\Desktop\NCR-SARE-General-PowerPoint-2022.bn_pptx\Media.ppcx"/>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11&quot;/&gt;&lt;lineCharCount val=&quot;7&quot;/&gt;&lt;/TableIndex&gt;&lt;/ShapeTextInfo&gt;"/>
  <p:tag name="HTML_SHAPEINFO" val="&lt;ThreeDShapeInfo&gt;&lt;uuid val=&quot;&quot;/&gt;&lt;isInvalidForFieldText val=&quot;0&quot;/&gt;&lt;Image&gt;&lt;filename val=&quot;C:\Users\schre002\AppData\Local\Temp\PR\data\asimages\{A6E3BD40-B79A-407F-9229-E8699F3DD10E}_9.png&quot;/&gt;&lt;left val=&quot;425&quot;/&gt;&lt;top val=&quot;-18&quot;/&gt;&lt;width val=&quot;252&quot;/&gt;&lt;height val=&quot;18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7&quot;/&gt;&lt;lineCharCount val=&quot;25&quot;/&gt;&lt;lineCharCount val=&quot;25&quot;/&gt;&lt;lineCharCount val=&quot;26&quot;/&gt;&lt;lineCharCount val=&quot;29&quot;/&gt;&lt;lineCharCount val=&quot;6&quot;/&gt;&lt;/TableIndex&gt;&lt;/ShapeTextInfo&gt;"/>
  <p:tag name="HTML_SHAPEINFO" val="&lt;ThreeDShapeInfo&gt;&lt;uuid val=&quot;&quot;/&gt;&lt;isInvalidForFieldText val=&quot;0&quot;/&gt;&lt;Image&gt;&lt;filename val=&quot;C:\Users\schre002\AppData\Local\Temp\PR\data\asimages\{820EE8B9-2BA9-4B3F-89C5-B5F6F5050121}_9.png&quot;/&gt;&lt;left val=&quot;40&quot;/&gt;&lt;top val=&quot;179&quot;/&gt;&lt;width val=&quot;284&quot;/&gt;&lt;height val=&quot;25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8&quot;/&gt;&lt;/TableIndex&gt;&lt;/ShapeTextInfo&gt;"/>
  <p:tag name="HTML_SHAPEINFO" val="&lt;ThreeDShapeInfo&gt;&lt;uuid val=&quot;&quot;/&gt;&lt;isInvalidForFieldText val=&quot;0&quot;/&gt;&lt;Image&gt;&lt;filename val=&quot;C:\Users\schre002\AppData\Local\Temp\PR\data\asimages\{2436E944-7EED-4427-95FE-51E6734713E1}_9.png&quot;/&gt;&lt;left val=&quot;5&quot;/&gt;&lt;top val=&quot;17&quot;/&gt;&lt;width val=&quot;336&quot;/&gt;&lt;height val=&quot;10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schre002\AppData\Local\Temp\PR\data\asimages\{12B75C10-0979-4ACE-B602-F9994E3DB7D2}_9.png&quot;/&gt;&lt;left val=&quot;377&quot;/&gt;&lt;top val=&quot;507&quot;/&gt;&lt;width val=&quot;144&quot;/&gt;&lt;height val=&quot;20&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PPSNARRATION" val="5,767136874,C:\Users\schre002\Desktop\NCR-SARE-General-PowerPoint-2022.bn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schre002\AppData\Local\Temp\PR\data\asimages\{A246C0BD-E59E-4580-AD9A-F820A01B64AB}_5.png&quot;/&gt;&lt;left val=&quot;35&quot;/&gt;&lt;top val=&quot;21&quot;/&gt;&lt;width val=&quot;648&quot;/&gt;&lt;height val=&quot;98&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CCFA6A85-51DE-4EF0-B977-CB7788F5054F}_5.png&quot;/&gt;&lt;left val=&quot;353&quot;/&gt;&lt;top val=&quot;509&quot;/&gt;&lt;width val=&quot;132&quot;/&gt;&lt;height val=&quot;20&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5&quot;/&gt;&lt;/TableIndex&gt;&lt;/ShapeTextInfo&gt;"/>
  <p:tag name="HTML_SHAPEINFO" val="&lt;ThreeDShapeInfo&gt;&lt;uuid val=&quot;&quot;/&gt;&lt;isInvalidForFieldText val=&quot;0&quot;/&gt;&lt;Image&gt;&lt;filename val=&quot;C:\Users\schre002\AppData\Local\Temp\PR\data\asimages\{00E1D27F-928B-4F3D-BFAA-4E6560F98D13}_5.png&quot;/&gt;&lt;left val=&quot;17&quot;/&gt;&lt;top val=&quot;8&quot;/&gt;&lt;width val=&quot;306&quot;/&gt;&lt;height val=&quot;139&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22905</TotalTime>
  <Words>3373</Words>
  <Application>Microsoft Macintosh PowerPoint</Application>
  <PresentationFormat>On-screen Show (4:3)</PresentationFormat>
  <Paragraphs>329</Paragraphs>
  <Slides>25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Narrow</vt:lpstr>
      <vt:lpstr>Calibri</vt:lpstr>
      <vt:lpstr>Courier New</vt:lpstr>
      <vt:lpstr>Georgia</vt:lpstr>
      <vt:lpstr>Roboto</vt:lpstr>
      <vt:lpstr>Trebuchet MS</vt:lpstr>
      <vt:lpstr>Wingdings</vt:lpstr>
      <vt:lpstr>Office Theme</vt:lpstr>
      <vt:lpstr>Introduction</vt:lpstr>
      <vt:lpstr> What is SARE? </vt:lpstr>
      <vt:lpstr>A Different Kind  of Grant Program</vt:lpstr>
      <vt:lpstr>The SARE Model</vt:lpstr>
      <vt:lpstr>SARE Outreach</vt:lpstr>
      <vt:lpstr>SARE Partners</vt:lpstr>
      <vt:lpstr>The Principles of Sustainability</vt:lpstr>
      <vt:lpstr>Social Sustainability</vt:lpstr>
      <vt:lpstr>Stakeholder Involvement</vt:lpstr>
      <vt:lpstr>PowerPoint Presentation</vt:lpstr>
      <vt:lpstr>Supporting Tomorrow’s Experts</vt:lpstr>
      <vt:lpstr>The Principles of Sustainability</vt:lpstr>
      <vt:lpstr>PowerPoint Presentation</vt:lpstr>
      <vt:lpstr>NCR-SARE Grant Types</vt:lpstr>
      <vt:lpstr>PowerPoint Presentation</vt:lpstr>
      <vt:lpstr>NCR-SARE Grants from 1988-2023</vt:lpstr>
      <vt:lpstr>NCR-SARE Grant Funding 2023</vt:lpstr>
      <vt:lpstr>Research &amp; Education Grant Program</vt:lpstr>
      <vt:lpstr>Graduate Student  Grant Program</vt:lpstr>
      <vt:lpstr>Farmer Rancher  Grant Program</vt:lpstr>
      <vt:lpstr>Youth Educator Grants</vt:lpstr>
      <vt:lpstr>NCR-SARE Partnership Grant Program</vt:lpstr>
      <vt:lpstr>Professional Development Program</vt:lpstr>
      <vt:lpstr>PowerPoint Presentation</vt:lpstr>
      <vt:lpstr>For more information about NCR-SARE:</vt:lpstr>
    </vt:vector>
  </TitlesOfParts>
  <Company>University Of Minnesota - 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Central Region  SARE Program</dc:title>
  <dc:creator>Marie Flanagan</dc:creator>
  <cp:lastModifiedBy>Marie J Flanagan</cp:lastModifiedBy>
  <cp:revision>1378</cp:revision>
  <dcterms:created xsi:type="dcterms:W3CDTF">2009-04-01T15:07:59Z</dcterms:created>
  <dcterms:modified xsi:type="dcterms:W3CDTF">2023-11-14T20:06:57Z</dcterms:modified>
</cp:coreProperties>
</file>