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7" r:id="rId3"/>
    <p:sldId id="258" r:id="rId4"/>
    <p:sldId id="259" r:id="rId5"/>
    <p:sldId id="264" r:id="rId6"/>
    <p:sldId id="260" r:id="rId7"/>
    <p:sldId id="261" r:id="rId8"/>
    <p:sldId id="262" r:id="rId9"/>
    <p:sldId id="265" r:id="rId10"/>
    <p:sldId id="263" r:id="rId11"/>
    <p:sldId id="266" r:id="rId12"/>
    <p:sldId id="267" r:id="rId13"/>
    <p:sldId id="268" r:id="rId14"/>
    <p:sldId id="269" r:id="rId15"/>
    <p:sldId id="270" r:id="rId16"/>
    <p:sldId id="271"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8445" autoAdjust="0"/>
  </p:normalViewPr>
  <p:slideViewPr>
    <p:cSldViewPr snapToGrid="0">
      <p:cViewPr varScale="1">
        <p:scale>
          <a:sx n="61" d="100"/>
          <a:sy n="61"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2B7D8-0513-4094-9306-11B2D1F7509E}" type="datetimeFigureOut">
              <a:rPr lang="en-US" smtClean="0"/>
              <a:t>3/24/2023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0B400-7E26-428D-8F07-92413FA7CCB9}" type="slidenum">
              <a:rPr lang="en-US" smtClean="0"/>
              <a:t>‹#›</a:t>
            </a:fld>
            <a:endParaRPr lang="en-US"/>
          </a:p>
        </p:txBody>
      </p:sp>
    </p:spTree>
    <p:extLst>
      <p:ext uri="{BB962C8B-B14F-4D97-AF65-F5344CB8AC3E}">
        <p14:creationId xmlns:p14="http://schemas.microsoft.com/office/powerpoint/2010/main" val="105396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This is a quick overview about managing your SARE grant. It</a:t>
            </a:r>
            <a:r>
              <a:rPr lang="en-US" sz="1200" kern="1200" baseline="0" dirty="0" smtClean="0">
                <a:solidFill>
                  <a:schemeClr val="tx1"/>
                </a:solidFill>
                <a:effectLst/>
                <a:latin typeface="+mn-lt"/>
                <a:ea typeface="+mn-ea"/>
                <a:cs typeface="+mn-cs"/>
              </a:rPr>
              <a:t> goes</a:t>
            </a:r>
            <a:r>
              <a:rPr lang="en-US" sz="1200" kern="1200" dirty="0" smtClean="0">
                <a:solidFill>
                  <a:schemeClr val="tx1"/>
                </a:solidFill>
                <a:effectLst/>
                <a:latin typeface="+mn-lt"/>
                <a:ea typeface="+mn-ea"/>
                <a:cs typeface="+mn-cs"/>
              </a:rPr>
              <a:t> over some basic information.</a:t>
            </a:r>
          </a:p>
        </p:txBody>
      </p:sp>
    </p:spTree>
    <p:extLst>
      <p:ext uri="{BB962C8B-B14F-4D97-AF65-F5344CB8AC3E}">
        <p14:creationId xmlns:p14="http://schemas.microsoft.com/office/powerpoint/2010/main" val="284604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website page contains this specific information about how to request changes to your contract.</a:t>
            </a:r>
          </a:p>
          <a:p>
            <a:pPr lvl="0"/>
            <a:r>
              <a:rPr lang="en-US" sz="1200" kern="1200" dirty="0" smtClean="0">
                <a:solidFill>
                  <a:schemeClr val="tx1"/>
                </a:solidFill>
                <a:effectLst/>
                <a:latin typeface="+mn-lt"/>
                <a:ea typeface="+mn-ea"/>
                <a:cs typeface="+mn-cs"/>
              </a:rPr>
              <a:t>We know that during the course of your project, things change, so we allow for changes to original contract.  Changes like a no cost extension, which provides more time but no additional funding, and major </a:t>
            </a:r>
            <a:r>
              <a:rPr lang="en-US" sz="1200" kern="1200" dirty="0" err="1" smtClean="0">
                <a:solidFill>
                  <a:schemeClr val="tx1"/>
                </a:solidFill>
                <a:effectLst/>
                <a:latin typeface="+mn-lt"/>
                <a:ea typeface="+mn-ea"/>
                <a:cs typeface="+mn-cs"/>
              </a:rPr>
              <a:t>rebudgeting</a:t>
            </a:r>
            <a:r>
              <a:rPr lang="en-US" sz="1200" kern="1200" dirty="0" smtClean="0">
                <a:solidFill>
                  <a:schemeClr val="tx1"/>
                </a:solidFill>
                <a:effectLst/>
                <a:latin typeface="+mn-lt"/>
                <a:ea typeface="+mn-ea"/>
                <a:cs typeface="+mn-cs"/>
              </a:rPr>
              <a:t>, must officially be requested and approved between our organization’s grants offices. Write letter addressed to me, attached to email, </a:t>
            </a:r>
            <a:r>
              <a:rPr lang="en-US" sz="1200" kern="1200" dirty="0" err="1" smtClean="0">
                <a:solidFill>
                  <a:schemeClr val="tx1"/>
                </a:solidFill>
                <a:effectLst/>
                <a:latin typeface="+mn-lt"/>
                <a:ea typeface="+mn-ea"/>
                <a:cs typeface="+mn-cs"/>
              </a:rPr>
              <a:t>subaward</a:t>
            </a:r>
            <a:r>
              <a:rPr lang="en-US" sz="1200" kern="1200" dirty="0" smtClean="0">
                <a:solidFill>
                  <a:schemeClr val="tx1"/>
                </a:solidFill>
                <a:effectLst/>
                <a:latin typeface="+mn-lt"/>
                <a:ea typeface="+mn-ea"/>
                <a:cs typeface="+mn-cs"/>
              </a:rPr>
              <a:t> number, project number and justification and new end date. You should route the request through your </a:t>
            </a:r>
            <a:r>
              <a:rPr lang="en-US" sz="1200" kern="1200" dirty="0" err="1" smtClean="0">
                <a:solidFill>
                  <a:schemeClr val="tx1"/>
                </a:solidFill>
                <a:effectLst/>
                <a:latin typeface="+mn-lt"/>
                <a:ea typeface="+mn-ea"/>
                <a:cs typeface="+mn-cs"/>
              </a:rPr>
              <a:t>your</a:t>
            </a:r>
            <a:r>
              <a:rPr lang="en-US" sz="1200" kern="1200" dirty="0" smtClean="0">
                <a:solidFill>
                  <a:schemeClr val="tx1"/>
                </a:solidFill>
                <a:effectLst/>
                <a:latin typeface="+mn-lt"/>
                <a:ea typeface="+mn-ea"/>
                <a:cs typeface="+mn-cs"/>
              </a:rPr>
              <a:t> grants office and they’ll send it to Riana Fletcher in the University of Minnesota grants office.  She</a:t>
            </a:r>
            <a:r>
              <a:rPr lang="en-US" sz="1200" kern="1200" baseline="0" dirty="0" smtClean="0">
                <a:solidFill>
                  <a:schemeClr val="tx1"/>
                </a:solidFill>
                <a:effectLst/>
                <a:latin typeface="+mn-lt"/>
                <a:ea typeface="+mn-ea"/>
                <a:cs typeface="+mn-cs"/>
              </a:rPr>
              <a:t> will send it to Beth Nelson fo</a:t>
            </a:r>
            <a:r>
              <a:rPr lang="en-US" sz="1200" kern="1200" dirty="0" smtClean="0">
                <a:solidFill>
                  <a:schemeClr val="tx1"/>
                </a:solidFill>
                <a:effectLst/>
                <a:latin typeface="+mn-lt"/>
                <a:ea typeface="+mn-ea"/>
                <a:cs typeface="+mn-cs"/>
              </a:rPr>
              <a:t>r approval,</a:t>
            </a:r>
            <a:r>
              <a:rPr lang="en-US" sz="1200" kern="1200" baseline="0" dirty="0" smtClean="0">
                <a:solidFill>
                  <a:schemeClr val="tx1"/>
                </a:solidFill>
                <a:effectLst/>
                <a:latin typeface="+mn-lt"/>
                <a:ea typeface="+mn-ea"/>
                <a:cs typeface="+mn-cs"/>
              </a:rPr>
              <a:t> and the University of Minnesota grants office then amends the contract and sends it to your grants office.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10</a:t>
            </a:fld>
            <a:endParaRPr lang="en-US"/>
          </a:p>
        </p:txBody>
      </p:sp>
    </p:spTree>
    <p:extLst>
      <p:ext uri="{BB962C8B-B14F-4D97-AF65-F5344CB8AC3E}">
        <p14:creationId xmlns:p14="http://schemas.microsoft.com/office/powerpoint/2010/main" val="155125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mn-lt"/>
                <a:ea typeface="+mn-ea"/>
                <a:cs typeface="+mn-cs"/>
              </a:rPr>
              <a:t>We realize that your proposed budget is an estimate so there is some flexibility in the contract. </a:t>
            </a:r>
          </a:p>
          <a:p>
            <a:pPr lvl="0"/>
            <a:r>
              <a:rPr lang="en-US" sz="1200" kern="1200" smtClean="0">
                <a:solidFill>
                  <a:schemeClr val="tx1"/>
                </a:solidFill>
                <a:effectLst/>
                <a:latin typeface="+mn-lt"/>
                <a:ea typeface="+mn-ea"/>
                <a:cs typeface="+mn-cs"/>
              </a:rPr>
              <a:t>Within a major category, (travel, personnel, materials and supplies), as long as within scope, no authorization needed to make changes. </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In addition, you can change spending between categories up to 10% of the total award without official authorization, so in other words, if you have a $200,000 grant, you can move up to $20,000 from materials and supplies to travel, without requesting a rebudget.  If you are making change that exceed that amount, you’ll request a rebudget, following a similar procedure to the request for a NCE.</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Change in scope or change in P.I. need a little more scrutiny and we need to take them to our Executive Committee.</a:t>
            </a:r>
          </a:p>
          <a:p>
            <a:pPr lvl="0"/>
            <a:r>
              <a:rPr lang="en-US" sz="1200" kern="1200" smtClean="0">
                <a:solidFill>
                  <a:schemeClr val="tx1"/>
                </a:solidFill>
                <a:effectLst/>
                <a:latin typeface="+mn-lt"/>
                <a:ea typeface="+mn-ea"/>
                <a:cs typeface="+mn-cs"/>
              </a:rPr>
              <a:t>COVID-19—would like to see research projects complete proposed goals and objectives, so if possible, get permission to safely proceed, following your state department of health guidelines, and your own comfort level.</a:t>
            </a: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11</a:t>
            </a:fld>
            <a:endParaRPr lang="en-US"/>
          </a:p>
        </p:txBody>
      </p:sp>
    </p:spTree>
    <p:extLst>
      <p:ext uri="{BB962C8B-B14F-4D97-AF65-F5344CB8AC3E}">
        <p14:creationId xmlns:p14="http://schemas.microsoft.com/office/powerpoint/2010/main" val="211537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Promote and publicize grant projects—our communication specialist Marie Flanagan is happy to help you publicize events, field days or fact sheet articles. Her contact info Is listed here.  Send her the info listed and she’ll help get the word out. Youtube channel for videos, Facebook, Instagram,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12</a:t>
            </a:fld>
            <a:endParaRPr lang="en-US"/>
          </a:p>
        </p:txBody>
      </p:sp>
    </p:spTree>
    <p:extLst>
      <p:ext uri="{BB962C8B-B14F-4D97-AF65-F5344CB8AC3E}">
        <p14:creationId xmlns:p14="http://schemas.microsoft.com/office/powerpoint/2010/main" val="389118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additional tools that might aid you in doing outreach and sharing information from your project.</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13</a:t>
            </a:fld>
            <a:endParaRPr lang="en-US"/>
          </a:p>
        </p:txBody>
      </p:sp>
    </p:spTree>
    <p:extLst>
      <p:ext uri="{BB962C8B-B14F-4D97-AF65-F5344CB8AC3E}">
        <p14:creationId xmlns:p14="http://schemas.microsoft.com/office/powerpoint/2010/main" val="134922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mn-lt"/>
                <a:ea typeface="+mn-ea"/>
                <a:cs typeface="+mn-cs"/>
              </a:rPr>
              <a:t>Logos and acknowledgements for funding.  We appreciate you acknowledging funding sources, it helps people know the good work that you are doing that their federal tax dollars are supporting.  We know that you are often doing posters/presentations as deadlines approach, so have tried to put the logos and acknowledgement language you can use online.
The Acknowledgment language provided is formal and intended for more formal uses, like for refereed or extension publication. On posters or power point, please list the project number so people can access more information about your project on our online reporting system, and use the SARE/NIFA logos to acknowledge the funding source.</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14</a:t>
            </a:fld>
            <a:endParaRPr lang="en-US"/>
          </a:p>
        </p:txBody>
      </p:sp>
    </p:spTree>
    <p:extLst>
      <p:ext uri="{BB962C8B-B14F-4D97-AF65-F5344CB8AC3E}">
        <p14:creationId xmlns:p14="http://schemas.microsoft.com/office/powerpoint/2010/main" val="179222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Please contact me if you have further questions.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6949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2: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Most of the information I’ll go over can be found in the section on “manage your grant” on the NCR-SARE website.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briefly go over the reporting and financial requirements, how to request No Cost Extensions or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and when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are necessary, how to get help promoting your outreach projects and where to find SARE and NIFA logos and acknowledgement for funding language.</a:t>
            </a:r>
          </a:p>
          <a:p>
            <a:endParaRPr dirty="0"/>
          </a:p>
        </p:txBody>
      </p:sp>
    </p:spTree>
    <p:extLst>
      <p:ext uri="{BB962C8B-B14F-4D97-AF65-F5344CB8AC3E}">
        <p14:creationId xmlns:p14="http://schemas.microsoft.com/office/powerpoint/2010/main" val="333781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Bookmark this “Manage Your Grant” page on our website, so that when you have question down the line you can come back and find the instructions.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Reporting</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Annual reports on a full calendar year’s  activities are due by March 1 the following year. If your grant started the fall of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2022,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your first report will be due March 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2024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 activity from the start of your project through the end of the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full</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calendar year following, so through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12/31/2023</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Those are annual updates. If you have a project that lasts three years, you will be likely filing two annual reports.  
You also will owe a final report which will be due 60 days after the end date. 
If your project ends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May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31</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or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before in your final year—you don’t need to file an annual update for the previous year, just include everything in the final report.  For example, if you project ends April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30, 2024,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you wouldn‘t file a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2023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update on March 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2024, you’d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just file a final report, due 60 days after the end date, so by June 15.
We do send out reminders in November, and then again in January, but you</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can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mark </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the due date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on your calendar.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3</a:t>
            </a:fld>
            <a:endParaRPr lang="en-US"/>
          </a:p>
        </p:txBody>
      </p:sp>
    </p:spTree>
    <p:extLst>
      <p:ext uri="{BB962C8B-B14F-4D97-AF65-F5344CB8AC3E}">
        <p14:creationId xmlns:p14="http://schemas.microsoft.com/office/powerpoint/2010/main" val="363743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is the basic information about  what is required. Part of the information is autofilled from your proposal, but can be edited.  This is a typical report, and you’ll report on any changes you had to make in materials and methods, provide preliminary results and project and outreach activities and number of participants.  I want to highlight the section requesting information about project activities and outreach.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4</a:t>
            </a:fld>
            <a:endParaRPr lang="en-US"/>
          </a:p>
        </p:txBody>
      </p:sp>
    </p:spTree>
    <p:extLst>
      <p:ext uri="{BB962C8B-B14F-4D97-AF65-F5344CB8AC3E}">
        <p14:creationId xmlns:p14="http://schemas.microsoft.com/office/powerpoint/2010/main" val="13850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should be able to log into projects.sare.org now and pull up your blank report.  It will be helpful for you to look at the options for reporting information and tracking participation at your outreach events, so that you know what type of information to track.  You’ll notice that there are a lot of different options under things like project activities and outreach activities—you obviously aren’t expected to be doing all of those, you’re just reporting against what you said you’d do in your proposal—having all the options listed helps us aggregate data.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5</a:t>
            </a:fld>
            <a:endParaRPr lang="en-US"/>
          </a:p>
        </p:txBody>
      </p:sp>
    </p:spTree>
    <p:extLst>
      <p:ext uri="{BB962C8B-B14F-4D97-AF65-F5344CB8AC3E}">
        <p14:creationId xmlns:p14="http://schemas.microsoft.com/office/powerpoint/2010/main" val="296730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that same vein, you’re asked to track participation at outreach events by both farmers and ag professionals, and track basic information about knowledge gained or behavior changed or intended behavior change by those attendees, so again—good to look through the reporting system to see what information you should be tracking.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6</a:t>
            </a:fld>
            <a:endParaRPr lang="en-US"/>
          </a:p>
        </p:txBody>
      </p:sp>
    </p:spTree>
    <p:extLst>
      <p:ext uri="{BB962C8B-B14F-4D97-AF65-F5344CB8AC3E}">
        <p14:creationId xmlns:p14="http://schemas.microsoft.com/office/powerpoint/2010/main" val="87539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project reporting system, we use progressive reporting, so we end with only one final comprehensive report for each project. When you go to do your first report, you’ll follow the instructions and choose to “start a new draft report”, whenever you come back to add to the report, you’ll go to “working version” and it will pull up the info you’ve already entered and you’ll add to it.  So if you come back to report on progress from </a:t>
            </a:r>
            <a:r>
              <a:rPr lang="en-US" sz="1200" kern="1200" dirty="0" smtClean="0">
                <a:solidFill>
                  <a:schemeClr val="tx1"/>
                </a:solidFill>
                <a:effectLst/>
                <a:latin typeface="+mn-lt"/>
                <a:ea typeface="+mn-ea"/>
                <a:cs typeface="+mn-cs"/>
              </a:rPr>
              <a:t>2024, </a:t>
            </a:r>
            <a:r>
              <a:rPr lang="en-US" sz="1200" kern="1200" dirty="0" smtClean="0">
                <a:solidFill>
                  <a:schemeClr val="tx1"/>
                </a:solidFill>
                <a:effectLst/>
                <a:latin typeface="+mn-lt"/>
                <a:ea typeface="+mn-ea"/>
                <a:cs typeface="+mn-cs"/>
              </a:rPr>
              <a:t>you’ll go into the report system, go to your project, and click on working version, which will be your approved </a:t>
            </a:r>
            <a:r>
              <a:rPr lang="en-US" sz="1200" kern="1200" dirty="0" smtClean="0">
                <a:solidFill>
                  <a:schemeClr val="tx1"/>
                </a:solidFill>
                <a:effectLst/>
                <a:latin typeface="+mn-lt"/>
                <a:ea typeface="+mn-ea"/>
                <a:cs typeface="+mn-cs"/>
              </a:rPr>
              <a:t>2023 </a:t>
            </a:r>
            <a:r>
              <a:rPr lang="en-US" sz="1200" kern="1200" dirty="0" smtClean="0">
                <a:solidFill>
                  <a:schemeClr val="tx1"/>
                </a:solidFill>
                <a:effectLst/>
                <a:latin typeface="+mn-lt"/>
                <a:ea typeface="+mn-ea"/>
                <a:cs typeface="+mn-cs"/>
              </a:rPr>
              <a:t>report. You can alter as needed, or just add </a:t>
            </a:r>
            <a:r>
              <a:rPr lang="en-US" sz="1200" kern="1200" dirty="0" smtClean="0">
                <a:solidFill>
                  <a:schemeClr val="tx1"/>
                </a:solidFill>
                <a:effectLst/>
                <a:latin typeface="+mn-lt"/>
                <a:ea typeface="+mn-ea"/>
                <a:cs typeface="+mn-cs"/>
              </a:rPr>
              <a:t>2024 </a:t>
            </a:r>
            <a:r>
              <a:rPr lang="en-US" sz="1200" kern="1200" dirty="0" smtClean="0">
                <a:solidFill>
                  <a:schemeClr val="tx1"/>
                </a:solidFill>
                <a:effectLst/>
                <a:latin typeface="+mn-lt"/>
                <a:ea typeface="+mn-ea"/>
                <a:cs typeface="+mn-cs"/>
              </a:rPr>
              <a:t>headings and add to the report.
Please take pictures, of the project and of the people involved in your project, and upload those to your reports.  Having photos is a great help to Marie, our communications specialist, in telling the story of your work.
One last point about the reporting system and submitting your report. If you didn’t complete the demographic information when you first registered in the SARE system, you will need to enter demographic info before you are allowed to submit a report.  Answer options include “prefer not to answer”, but you must respond to each question.  This helps us to track whether we are reaching audiences that historically have been underserved by USDA programming.  Your demographic data is maintained separately from any of your proposals or funded projects, and is used in aggregated data only.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7</a:t>
            </a:fld>
            <a:endParaRPr lang="en-US"/>
          </a:p>
        </p:txBody>
      </p:sp>
    </p:spTree>
    <p:extLst>
      <p:ext uri="{BB962C8B-B14F-4D97-AF65-F5344CB8AC3E}">
        <p14:creationId xmlns:p14="http://schemas.microsoft.com/office/powerpoint/2010/main" val="320009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you will have someone from your grants office submitting invoices on a reimbursement basis, and invoices can be submitted as often as once a month.  If you are not very familiar with administering grants, the invoice is pretty simple, and we’ve provided a template, which I’ll show you in the next slide.</a:t>
            </a:r>
          </a:p>
          <a:p>
            <a:endParaRPr lang="en-US" dirty="0" smtClean="0"/>
          </a:p>
          <a:p>
            <a:r>
              <a:rPr lang="en-US" dirty="0" smtClean="0"/>
              <a:t>For the most part, we don’t need receipts for expenses, but we do sometimes need a description, especially if the charge is in a general category, like “other”, or “fee for services”.</a:t>
            </a:r>
          </a:p>
          <a:p>
            <a:r>
              <a:rPr lang="en-US" dirty="0" smtClean="0"/>
              <a:t>An exception is that USDA is quite strict about paying for food or meals, and meal costs can only be covered as part of the continuity of a meeting—in other words, it would be disruptive to the program if the meal were not provided, because there is program before and after the meal.</a:t>
            </a:r>
          </a:p>
          <a:p>
            <a:r>
              <a:rPr lang="en-US" dirty="0" smtClean="0"/>
              <a:t>For food charges, we need an itemized receipt, a list of attendees, and a brief justification.</a:t>
            </a:r>
          </a:p>
          <a:p>
            <a:endParaRPr lang="en-US" dirty="0" smtClean="0"/>
          </a:p>
          <a:p>
            <a:r>
              <a:rPr lang="en-US" b="1" dirty="0" smtClean="0"/>
              <a:t>An important note about reimbursements—we hold payment of invoices until reporting is up-to-date</a:t>
            </a:r>
            <a:r>
              <a:rPr lang="en-US" dirty="0" smtClean="0"/>
              <a:t>.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8</a:t>
            </a:fld>
            <a:endParaRPr lang="en-US"/>
          </a:p>
        </p:txBody>
      </p:sp>
    </p:spTree>
    <p:extLst>
      <p:ext uri="{BB962C8B-B14F-4D97-AF65-F5344CB8AC3E}">
        <p14:creationId xmlns:p14="http://schemas.microsoft.com/office/powerpoint/2010/main" val="362804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shot of the invoice template that you can use.</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9</a:t>
            </a:fld>
            <a:endParaRPr lang="en-US"/>
          </a:p>
        </p:txBody>
      </p:sp>
    </p:spTree>
    <p:extLst>
      <p:ext uri="{BB962C8B-B14F-4D97-AF65-F5344CB8AC3E}">
        <p14:creationId xmlns:p14="http://schemas.microsoft.com/office/powerpoint/2010/main" val="348523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0478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3962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4306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8"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637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2414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18" name="Google Shape;18;p3"/>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8130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02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0902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68930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388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030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18144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532664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285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69198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59702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590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8773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25341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52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13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3477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188024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5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9.xml"/><Relationship Id="rId2" Type="http://schemas.openxmlformats.org/officeDocument/2006/relationships/slideLayout" Target="../slideLayouts/slideLayout14.xml"/><Relationship Id="rId16" Type="http://schemas.openxmlformats.org/officeDocument/2006/relationships/tags" Target="../tags/tag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96000">
              <a:schemeClr val="accent1">
                <a:lumMod val="45000"/>
                <a:lumOff val="55000"/>
              </a:schemeClr>
            </a:gs>
            <a:gs pos="80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2"/>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2"/>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5"/>
            <a:ext cx="2362200" cy="36988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Northcentral.sare.org</a:t>
            </a:r>
            <a:endParaRPr sz="1800"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6914172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96000">
              <a:schemeClr val="accent1">
                <a:lumMod val="45000"/>
                <a:lumOff val="55000"/>
              </a:schemeClr>
            </a:gs>
            <a:gs pos="80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0"/>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0"/>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3"/>
            <a:ext cx="2362200" cy="36988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 northcentral.sare.org</a:t>
            </a:r>
            <a:endParaRPr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81013955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ethnelson@umn.edu" TargetMode="External"/><Relationship Id="rId3" Type="http://schemas.openxmlformats.org/officeDocument/2006/relationships/tags" Target="../tags/tag14.xml"/><Relationship Id="rId7" Type="http://schemas.openxmlformats.org/officeDocument/2006/relationships/notesSlide" Target="../notesSlides/notesSlide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0.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3.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14.tmp"/></Relationships>
</file>

<file path=ppt/slides/_rels/slide15.xml.rels><?xml version="1.0" encoding="UTF-8" standalone="yes"?>
<Relationships xmlns="http://schemas.openxmlformats.org/package/2006/relationships"><Relationship Id="rId8" Type="http://schemas.openxmlformats.org/officeDocument/2006/relationships/hyperlink" Target="mailto:bethnelson@umn.edu" TargetMode="External"/><Relationship Id="rId3" Type="http://schemas.openxmlformats.org/officeDocument/2006/relationships/tags" Target="../tags/tag34.xml"/><Relationship Id="rId7" Type="http://schemas.openxmlformats.org/officeDocument/2006/relationships/notesSlide" Target="../notesSlides/notesSlide15.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3.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northcentral.sare.org/grants/manage-your-grant/"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7.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73812" y="0"/>
            <a:ext cx="8796375"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a:solidFill>
                  <a:srgbClr val="FFFFFF"/>
                </a:solidFill>
                <a:latin typeface="Trebuchet MS"/>
                <a:ea typeface="Trebuchet MS"/>
                <a:cs typeface="Trebuchet MS"/>
                <a:sym typeface="Trebuchet MS"/>
              </a:rPr>
              <a:t>Post Award Information</a:t>
            </a:r>
          </a:p>
          <a:p>
            <a:pPr algn="ctr">
              <a:buClr>
                <a:srgbClr val="000000"/>
              </a:buClr>
            </a:pPr>
            <a:r>
              <a:rPr lang="en-US" sz="4000" kern="0" dirty="0">
                <a:solidFill>
                  <a:srgbClr val="FFFFFF"/>
                </a:solidFill>
                <a:latin typeface="Trebuchet MS"/>
                <a:ea typeface="Trebuchet MS"/>
                <a:cs typeface="Trebuchet MS"/>
                <a:sym typeface="Trebuchet MS"/>
              </a:rPr>
              <a:t> </a:t>
            </a:r>
            <a:r>
              <a:rPr lang="en-US" sz="4000" kern="0" dirty="0" smtClean="0">
                <a:solidFill>
                  <a:srgbClr val="FFFFFF"/>
                </a:solidFill>
                <a:latin typeface="Trebuchet MS"/>
                <a:ea typeface="Trebuchet MS"/>
                <a:cs typeface="Trebuchet MS"/>
                <a:sym typeface="Trebuchet MS"/>
              </a:rPr>
              <a:t>NCR-SARE </a:t>
            </a:r>
            <a:r>
              <a:rPr lang="en-US" sz="4000" kern="0" dirty="0">
                <a:solidFill>
                  <a:srgbClr val="FFFFFF"/>
                </a:solidFill>
                <a:latin typeface="Trebuchet MS"/>
                <a:ea typeface="Trebuchet MS"/>
                <a:cs typeface="Trebuchet MS"/>
                <a:sym typeface="Trebuchet MS"/>
              </a:rPr>
              <a:t>R&amp;E </a:t>
            </a:r>
            <a:r>
              <a:rPr lang="en-US" sz="4000" kern="0" dirty="0" smtClean="0">
                <a:solidFill>
                  <a:srgbClr val="FFFFFF"/>
                </a:solidFill>
                <a:latin typeface="Trebuchet MS"/>
                <a:ea typeface="Trebuchet MS"/>
                <a:cs typeface="Trebuchet MS"/>
                <a:sym typeface="Trebuchet MS"/>
              </a:rPr>
              <a:t>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0" y="2133602"/>
            <a:ext cx="4803726" cy="4340225"/>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600" b="1" kern="0" dirty="0">
                <a:solidFill>
                  <a:srgbClr val="008000"/>
                </a:solidFill>
                <a:latin typeface="Georgia"/>
                <a:ea typeface="Georgia"/>
                <a:cs typeface="Georgia"/>
                <a:sym typeface="Georgia"/>
              </a:rPr>
              <a:t>Beth Nelson</a:t>
            </a: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Director </a:t>
            </a:r>
            <a:r>
              <a:rPr lang="en-US" sz="2000" b="1" kern="0" dirty="0">
                <a:solidFill>
                  <a:srgbClr val="008000"/>
                </a:solidFill>
                <a:latin typeface="Georgia"/>
                <a:cs typeface="Arial"/>
                <a:sym typeface="Georgia"/>
              </a:rPr>
              <a:t>Research and Education</a:t>
            </a:r>
          </a:p>
          <a:p>
            <a:pPr algn="ctr">
              <a:buClr>
                <a:srgbClr val="000000"/>
              </a:buClr>
            </a:pPr>
            <a:r>
              <a:rPr lang="en-US" sz="2000" b="1" kern="0" dirty="0">
                <a:solidFill>
                  <a:srgbClr val="008000"/>
                </a:solidFill>
                <a:latin typeface="Georgia"/>
                <a:cs typeface="Arial"/>
                <a:sym typeface="Georgia"/>
              </a:rPr>
              <a:t>North Central Region SARE</a:t>
            </a: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hlinkClick r:id="rId8"/>
              </a:rPr>
              <a:t>bethnelson@umn.edu</a:t>
            </a:r>
            <a:endParaRPr lang="en-US" sz="2000" b="1" kern="0" dirty="0" smtClean="0">
              <a:solidFill>
                <a:srgbClr val="008000"/>
              </a:solidFill>
              <a:latin typeface="Georgia"/>
              <a:cs typeface="Arial"/>
              <a:sym typeface="Georgia"/>
            </a:endParaRPr>
          </a:p>
          <a:p>
            <a:pPr algn="ctr">
              <a:buClr>
                <a:srgbClr val="000000"/>
              </a:buClr>
            </a:pPr>
            <a:endParaRPr lang="en-US" sz="2000" b="1" kern="0" dirty="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9">
            <a:alphaModFix/>
          </a:blip>
          <a:srcRect/>
          <a:stretch/>
        </p:blipFill>
        <p:spPr>
          <a:xfrm>
            <a:off x="4803728" y="2359747"/>
            <a:ext cx="3809685" cy="4144938"/>
          </a:xfrm>
          <a:prstGeom prst="rect">
            <a:avLst/>
          </a:prstGeom>
          <a:noFill/>
          <a:ln>
            <a:noFill/>
          </a:ln>
        </p:spPr>
      </p:pic>
    </p:spTree>
    <p:custDataLst>
      <p:tags r:id="rId1"/>
    </p:custDataLst>
    <p:extLst>
      <p:ext uri="{BB962C8B-B14F-4D97-AF65-F5344CB8AC3E}">
        <p14:creationId xmlns:p14="http://schemas.microsoft.com/office/powerpoint/2010/main" val="397351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02" y="1805854"/>
            <a:ext cx="8855612" cy="3355567"/>
          </a:xfrm>
          <a:prstGeom prst="rect">
            <a:avLst/>
          </a:prstGeom>
          <a:ln>
            <a:solidFill>
              <a:schemeClr val="tx2"/>
            </a:solidFill>
          </a:ln>
        </p:spPr>
      </p:pic>
    </p:spTree>
    <p:custDataLst>
      <p:tags r:id="rId1"/>
    </p:custDataLst>
    <p:extLst>
      <p:ext uri="{BB962C8B-B14F-4D97-AF65-F5344CB8AC3E}">
        <p14:creationId xmlns:p14="http://schemas.microsoft.com/office/powerpoint/2010/main" val="277550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32" y="257924"/>
            <a:ext cx="8094133" cy="600320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7544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263"/>
            <a:ext cx="9144000" cy="4361474"/>
          </a:xfrm>
          <a:prstGeom prst="rect">
            <a:avLst/>
          </a:prstGeom>
          <a:ln>
            <a:solidFill>
              <a:schemeClr val="tx2"/>
            </a:solidFill>
          </a:ln>
        </p:spPr>
      </p:pic>
    </p:spTree>
    <p:custDataLst>
      <p:tags r:id="rId1"/>
    </p:custDataLst>
    <p:extLst>
      <p:ext uri="{BB962C8B-B14F-4D97-AF65-F5344CB8AC3E}">
        <p14:creationId xmlns:p14="http://schemas.microsoft.com/office/powerpoint/2010/main" val="403260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215" y="2061161"/>
            <a:ext cx="8777451" cy="2951105"/>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884684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30" y="287867"/>
            <a:ext cx="7771604" cy="5962236"/>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981242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73812" y="0"/>
            <a:ext cx="8796375"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a:solidFill>
                  <a:srgbClr val="FFFFFF"/>
                </a:solidFill>
                <a:latin typeface="Trebuchet MS"/>
                <a:ea typeface="Trebuchet MS"/>
                <a:cs typeface="Trebuchet MS"/>
                <a:sym typeface="Trebuchet MS"/>
              </a:rPr>
              <a:t>Post Award Information</a:t>
            </a:r>
          </a:p>
          <a:p>
            <a:pPr algn="ctr">
              <a:buClr>
                <a:srgbClr val="000000"/>
              </a:buClr>
            </a:pPr>
            <a:r>
              <a:rPr lang="en-US" sz="4000" kern="0" dirty="0">
                <a:solidFill>
                  <a:srgbClr val="FFFFFF"/>
                </a:solidFill>
                <a:latin typeface="Trebuchet MS"/>
                <a:ea typeface="Trebuchet MS"/>
                <a:cs typeface="Trebuchet MS"/>
                <a:sym typeface="Trebuchet MS"/>
              </a:rPr>
              <a:t> </a:t>
            </a:r>
            <a:r>
              <a:rPr lang="en-US" sz="4000" kern="0" dirty="0" smtClean="0">
                <a:solidFill>
                  <a:srgbClr val="FFFFFF"/>
                </a:solidFill>
                <a:latin typeface="Trebuchet MS"/>
                <a:ea typeface="Trebuchet MS"/>
                <a:cs typeface="Trebuchet MS"/>
                <a:sym typeface="Trebuchet MS"/>
              </a:rPr>
              <a:t> </a:t>
            </a:r>
            <a:r>
              <a:rPr lang="en-US" sz="4000" kern="0" dirty="0">
                <a:solidFill>
                  <a:srgbClr val="FFFFFF"/>
                </a:solidFill>
                <a:latin typeface="Trebuchet MS"/>
                <a:ea typeface="Trebuchet MS"/>
                <a:cs typeface="Trebuchet MS"/>
                <a:sym typeface="Trebuchet MS"/>
              </a:rPr>
              <a:t>NCR-SARE R&amp;E </a:t>
            </a:r>
            <a:r>
              <a:rPr lang="en-US" sz="4000" kern="0" dirty="0" smtClean="0">
                <a:solidFill>
                  <a:srgbClr val="FFFFFF"/>
                </a:solidFill>
                <a:latin typeface="Trebuchet MS"/>
                <a:ea typeface="Trebuchet MS"/>
                <a:cs typeface="Trebuchet MS"/>
                <a:sym typeface="Trebuchet MS"/>
              </a:rPr>
              <a:t>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0" y="2133602"/>
            <a:ext cx="4803726" cy="4340225"/>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600" b="1" kern="0" dirty="0">
                <a:solidFill>
                  <a:srgbClr val="008000"/>
                </a:solidFill>
                <a:latin typeface="Georgia"/>
                <a:ea typeface="Georgia"/>
                <a:cs typeface="Georgia"/>
                <a:sym typeface="Georgia"/>
              </a:rPr>
              <a:t>Beth Nelson</a:t>
            </a: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Director </a:t>
            </a:r>
            <a:r>
              <a:rPr lang="en-US" sz="2000" b="1" kern="0" dirty="0">
                <a:solidFill>
                  <a:srgbClr val="008000"/>
                </a:solidFill>
                <a:latin typeface="Georgia"/>
                <a:cs typeface="Arial"/>
                <a:sym typeface="Georgia"/>
              </a:rPr>
              <a:t>Research and Education</a:t>
            </a:r>
          </a:p>
          <a:p>
            <a:pPr algn="ctr">
              <a:buClr>
                <a:srgbClr val="000000"/>
              </a:buClr>
            </a:pPr>
            <a:r>
              <a:rPr lang="en-US" sz="2000" b="1" kern="0" dirty="0">
                <a:solidFill>
                  <a:srgbClr val="008000"/>
                </a:solidFill>
                <a:latin typeface="Georgia"/>
                <a:cs typeface="Arial"/>
                <a:sym typeface="Georgia"/>
              </a:rPr>
              <a:t>North Central Region SARE</a:t>
            </a: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hlinkClick r:id="rId8"/>
              </a:rPr>
              <a:t>bethnelson@umn.edu</a:t>
            </a:r>
            <a:endParaRPr lang="en-US" sz="2000" b="1" kern="0" dirty="0" smtClean="0">
              <a:solidFill>
                <a:srgbClr val="008000"/>
              </a:solidFill>
              <a:latin typeface="Georgia"/>
              <a:cs typeface="Arial"/>
              <a:sym typeface="Georgia"/>
            </a:endParaRPr>
          </a:p>
          <a:p>
            <a:pPr algn="ctr">
              <a:buClr>
                <a:srgbClr val="000000"/>
              </a:buClr>
            </a:pPr>
            <a:endParaRPr lang="en-US" sz="2000" b="1" kern="0" dirty="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9">
            <a:alphaModFix/>
          </a:blip>
          <a:srcRect/>
          <a:stretch/>
        </p:blipFill>
        <p:spPr>
          <a:xfrm>
            <a:off x="4803728" y="2359747"/>
            <a:ext cx="3809685" cy="4144938"/>
          </a:xfrm>
          <a:prstGeom prst="rect">
            <a:avLst/>
          </a:prstGeom>
          <a:noFill/>
          <a:ln>
            <a:noFill/>
          </a:ln>
        </p:spPr>
      </p:pic>
    </p:spTree>
    <p:custDataLst>
      <p:tags r:id="rId1"/>
    </p:custDataLst>
    <p:extLst>
      <p:ext uri="{BB962C8B-B14F-4D97-AF65-F5344CB8AC3E}">
        <p14:creationId xmlns:p14="http://schemas.microsoft.com/office/powerpoint/2010/main" val="3274103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4" name="Google Shape;184;p39"/>
          <p:cNvPicPr preferRelativeResize="0"/>
          <p:nvPr/>
        </p:nvPicPr>
        <p:blipFill rotWithShape="1">
          <a:blip r:embed="rId5">
            <a:alphaModFix/>
          </a:blip>
          <a:srcRect/>
          <a:stretch/>
        </p:blipFill>
        <p:spPr>
          <a:xfrm>
            <a:off x="398655" y="990600"/>
            <a:ext cx="3809685" cy="4144938"/>
          </a:xfrm>
          <a:prstGeom prst="rect">
            <a:avLst/>
          </a:prstGeom>
          <a:noFill/>
          <a:ln>
            <a:noFill/>
          </a:ln>
        </p:spPr>
      </p:pic>
      <p:sp>
        <p:nvSpPr>
          <p:cNvPr id="2" name="TextBox 1"/>
          <p:cNvSpPr txBox="1"/>
          <p:nvPr>
            <p:custDataLst>
              <p:tags r:id="rId2"/>
            </p:custDataLst>
          </p:nvPr>
        </p:nvSpPr>
        <p:spPr>
          <a:xfrm>
            <a:off x="4427621" y="1612231"/>
            <a:ext cx="4223084" cy="4462760"/>
          </a:xfrm>
          <a:prstGeom prst="rect">
            <a:avLst/>
          </a:prstGeom>
          <a:noFill/>
        </p:spPr>
        <p:txBody>
          <a:bodyPr wrap="square" rtlCol="0">
            <a:spAutoFit/>
          </a:bodyPr>
          <a:lstStyle/>
          <a:p>
            <a:r>
              <a:rPr lang="en-US" sz="2400" dirty="0" smtClean="0"/>
              <a:t>Go over information mostly found on North Central SARE website:</a:t>
            </a:r>
          </a:p>
          <a:p>
            <a:r>
              <a:rPr lang="en-US" dirty="0">
                <a:hlinkClick r:id="rId6"/>
              </a:rPr>
              <a:t>https://northcentral.sare.org/grants/manage-your-grant</a:t>
            </a:r>
            <a:r>
              <a:rPr lang="en-US" dirty="0" smtClean="0">
                <a:hlinkClick r:id="rId6"/>
              </a:rPr>
              <a:t>/</a:t>
            </a:r>
            <a:endParaRPr lang="en-US" dirty="0" smtClean="0"/>
          </a:p>
          <a:p>
            <a:r>
              <a:rPr lang="en-US" sz="2000" dirty="0" smtClean="0"/>
              <a:t>Reporting </a:t>
            </a:r>
            <a:r>
              <a:rPr lang="en-US" sz="2000" dirty="0"/>
              <a:t>R</a:t>
            </a:r>
            <a:r>
              <a:rPr lang="en-US" sz="2000" dirty="0" smtClean="0"/>
              <a:t>equirements</a:t>
            </a:r>
          </a:p>
          <a:p>
            <a:pPr marL="285750" indent="-285750">
              <a:buFont typeface="Arial" panose="020B0604020202020204" pitchFamily="34" charset="0"/>
              <a:buChar char="•"/>
            </a:pPr>
            <a:r>
              <a:rPr lang="en-US" sz="2000" dirty="0" smtClean="0"/>
              <a:t>Financial Requirements</a:t>
            </a:r>
          </a:p>
          <a:p>
            <a:pPr marL="285750" indent="-285750">
              <a:buFont typeface="Arial" panose="020B0604020202020204" pitchFamily="34" charset="0"/>
              <a:buChar char="•"/>
            </a:pPr>
            <a:r>
              <a:rPr lang="en-US" sz="2000" dirty="0" smtClean="0"/>
              <a:t>Changes (No Cost Extension or </a:t>
            </a:r>
            <a:r>
              <a:rPr lang="en-US" sz="2000" dirty="0" err="1" smtClean="0"/>
              <a:t>Rebudget</a:t>
            </a:r>
            <a:r>
              <a:rPr lang="en-US" sz="2000" dirty="0" smtClean="0"/>
              <a:t>)</a:t>
            </a:r>
          </a:p>
          <a:p>
            <a:pPr marL="285750" indent="-285750">
              <a:buFont typeface="Arial" panose="020B0604020202020204" pitchFamily="34" charset="0"/>
              <a:buChar char="•"/>
            </a:pPr>
            <a:r>
              <a:rPr lang="en-US" sz="2000" dirty="0" smtClean="0"/>
              <a:t>Promoting your Project</a:t>
            </a:r>
          </a:p>
          <a:p>
            <a:pPr marL="285750" indent="-285750">
              <a:buFont typeface="Arial" panose="020B0604020202020204" pitchFamily="34" charset="0"/>
              <a:buChar char="•"/>
            </a:pPr>
            <a:r>
              <a:rPr lang="en-US" sz="2000" dirty="0" smtClean="0"/>
              <a:t>Logos and Acknowledgment</a:t>
            </a:r>
            <a:r>
              <a:rPr lang="en-US" dirty="0" smtClean="0"/>
              <a:t> </a:t>
            </a:r>
          </a:p>
          <a:p>
            <a:endParaRPr lang="en-US" dirty="0"/>
          </a:p>
          <a:p>
            <a:endParaRPr lang="en-US" dirty="0" smtClean="0"/>
          </a:p>
          <a:p>
            <a:pPr marL="285750" indent="-28575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156586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39" y="390056"/>
            <a:ext cx="8321312" cy="5531059"/>
          </a:xfrm>
          <a:prstGeom prst="rect">
            <a:avLst/>
          </a:prstGeom>
          <a:ln>
            <a:solidFill>
              <a:schemeClr val="tx1"/>
            </a:solidFill>
          </a:ln>
        </p:spPr>
      </p:pic>
    </p:spTree>
    <p:custDataLst>
      <p:tags r:id="rId1"/>
    </p:custDataLst>
    <p:extLst>
      <p:ext uri="{BB962C8B-B14F-4D97-AF65-F5344CB8AC3E}">
        <p14:creationId xmlns:p14="http://schemas.microsoft.com/office/powerpoint/2010/main" val="164720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3745"/>
            <a:ext cx="9144000" cy="369050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261210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19" y="203200"/>
            <a:ext cx="7220482" cy="6081983"/>
          </a:xfrm>
          <a:prstGeom prst="rect">
            <a:avLst/>
          </a:prstGeom>
          <a:ln>
            <a:solidFill>
              <a:schemeClr val="tx1"/>
            </a:solidFill>
          </a:ln>
        </p:spPr>
      </p:pic>
    </p:spTree>
    <p:custDataLst>
      <p:tags r:id="rId1"/>
    </p:custDataLst>
    <p:extLst>
      <p:ext uri="{BB962C8B-B14F-4D97-AF65-F5344CB8AC3E}">
        <p14:creationId xmlns:p14="http://schemas.microsoft.com/office/powerpoint/2010/main" val="13467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625" y="1023602"/>
            <a:ext cx="8592749" cy="4810796"/>
          </a:xfrm>
          <a:prstGeom prst="rect">
            <a:avLst/>
          </a:prstGeom>
          <a:ln>
            <a:solidFill>
              <a:schemeClr val="tx1"/>
            </a:solidFill>
          </a:ln>
        </p:spPr>
      </p:pic>
    </p:spTree>
    <p:custDataLst>
      <p:tags r:id="rId1"/>
    </p:custDataLst>
    <p:extLst>
      <p:ext uri="{BB962C8B-B14F-4D97-AF65-F5344CB8AC3E}">
        <p14:creationId xmlns:p14="http://schemas.microsoft.com/office/powerpoint/2010/main" val="210760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2000">
              <a:schemeClr val="accent1">
                <a:lumMod val="0"/>
                <a:lumOff val="100000"/>
              </a:schemeClr>
            </a:gs>
            <a:gs pos="98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r="27406"/>
          <a:stretch/>
        </p:blipFill>
        <p:spPr>
          <a:xfrm>
            <a:off x="677334" y="1451113"/>
            <a:ext cx="7995903" cy="3459553"/>
          </a:xfrm>
          <a:prstGeom prst="rect">
            <a:avLst/>
          </a:prstGeom>
          <a:ln>
            <a:solidFill>
              <a:schemeClr val="tx2"/>
            </a:solidFill>
          </a:ln>
        </p:spPr>
      </p:pic>
      <p:sp>
        <p:nvSpPr>
          <p:cNvPr id="3" name="Right Arrow 2"/>
          <p:cNvSpPr/>
          <p:nvPr>
            <p:custDataLst>
              <p:tags r:id="rId2"/>
            </p:custDataLst>
          </p:nvPr>
        </p:nvSpPr>
        <p:spPr>
          <a:xfrm>
            <a:off x="-118534" y="2760134"/>
            <a:ext cx="1016000" cy="5418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272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30157"/>
            <a:ext cx="9144000" cy="3397685"/>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5076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7549" y="452022"/>
            <a:ext cx="4848902" cy="5953956"/>
          </a:xfrm>
          <a:prstGeom prst="rect">
            <a:avLst/>
          </a:prstGeom>
        </p:spPr>
      </p:pic>
    </p:spTree>
    <p:custDataLst>
      <p:tags r:id="rId1"/>
    </p:custDataLst>
    <p:extLst>
      <p:ext uri="{BB962C8B-B14F-4D97-AF65-F5344CB8AC3E}">
        <p14:creationId xmlns:p14="http://schemas.microsoft.com/office/powerpoint/2010/main" val="20620506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postAward Management 2019 Research and Education.8.19.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schre002\Documents\My Adobe Presentations\postAward Management 2019 Research and Education.8.19.2020 [Autosaved]&quot;/&gt;&lt;property id=&quot;20250&quot; value=&quot;6&quot;/&gt;&lt;property id=&quot;20251&quot; value=&quot;0&quot;/&gt;&lt;property id=&quot;20259&quot; value=&quot;0&quot;/&gt;&lt;property id=&quot;20262&quot; value=&quot;21618520&quot;/&gt;&lt;property id=&quot;20263&quot; value=&quot;1&quot;/&gt;&lt;property id=&quot;20264&quot; value=&quot;1&quot;/&gt;&lt;property id=&quot;20519&quot; value=&quot;0&quot;/&gt;&lt;property id=&quot;20700&quot; value=&quot;0&quot;/&gt;&lt;object type=&quot;8&quot; unique_id=&quot;10219&quot;&gt;&lt;/object&gt;&lt;object type=&quot;2&quot; unique_id=&quot;10220&quot;&gt;&lt;object type=&quot;3&quot; unique_id=&quot;10221&quot;&gt;&lt;property id=&quot;20148&quot; value=&quot;5&quot;/&gt;&lt;property id=&quot;20300&quot; value=&quot;Slide 1&quot;/&gt;&lt;property id=&quot;20307&quot; value=&quot;257&quot;/&gt;&lt;property id=&quot;20309&quot; value=&quot;-1&quot;/&gt;&lt;/object&gt;&lt;object type=&quot;3&quot; unique_id=&quot;10222&quot;&gt;&lt;property id=&quot;20148&quot; value=&quot;5&quot;/&gt;&lt;property id=&quot;20300&quot; value=&quot;Slide 2&quot;/&gt;&lt;property id=&quot;20307&quot; value=&quot;258&quot;/&gt;&lt;property id=&quot;20309&quot; value=&quot;-1&quot;/&gt;&lt;/object&gt;&lt;object type=&quot;3&quot; unique_id=&quot;10283&quot;&gt;&lt;property id=&quot;20148&quot; value=&quot;5&quot;/&gt;&lt;property id=&quot;20300&quot; value=&quot;Slide 3&quot;/&gt;&lt;property id=&quot;20307&quot; value=&quot;259&quot;/&gt;&lt;property id=&quot;20309&quot; value=&quot;-1&quot;/&gt;&lt;/object&gt;&lt;object type=&quot;3&quot; unique_id=&quot;10284&quot;&gt;&lt;property id=&quot;20148&quot; value=&quot;5&quot;/&gt;&lt;property id=&quot;20300&quot; value=&quot;Slide 4&quot;/&gt;&lt;property id=&quot;20307&quot; value=&quot;264&quot;/&gt;&lt;property id=&quot;20309&quot; value=&quot;-1&quot;/&gt;&lt;/object&gt;&lt;object type=&quot;3&quot; unique_id=&quot;10285&quot;&gt;&lt;property id=&quot;20148&quot; value=&quot;5&quot;/&gt;&lt;property id=&quot;20300&quot; value=&quot;Slide 5&quot;/&gt;&lt;property id=&quot;20307&quot; value=&quot;260&quot;/&gt;&lt;property id=&quot;20309&quot; value=&quot;-1&quot;/&gt;&lt;/object&gt;&lt;object type=&quot;3&quot; unique_id=&quot;10286&quot;&gt;&lt;property id=&quot;20148&quot; value=&quot;5&quot;/&gt;&lt;property id=&quot;20300&quot; value=&quot;Slide 6&quot;/&gt;&lt;property id=&quot;20307&quot; value=&quot;261&quot;/&gt;&lt;property id=&quot;20309&quot; value=&quot;-1&quot;/&gt;&lt;/object&gt;&lt;object type=&quot;3&quot; unique_id=&quot;10287&quot;&gt;&lt;property id=&quot;20148&quot; value=&quot;5&quot;/&gt;&lt;property id=&quot;20300&quot; value=&quot;Slide 7&quot;/&gt;&lt;property id=&quot;20307&quot; value=&quot;262&quot;/&gt;&lt;property id=&quot;20309&quot; value=&quot;-1&quot;/&gt;&lt;/object&gt;&lt;object type=&quot;3&quot; unique_id=&quot;10288&quot;&gt;&lt;property id=&quot;20148&quot; value=&quot;5&quot;/&gt;&lt;property id=&quot;20300&quot; value=&quot;Slide 8&quot;/&gt;&lt;property id=&quot;20307&quot; value=&quot;265&quot;/&gt;&lt;property id=&quot;20309&quot; value=&quot;-1&quot;/&gt;&lt;/object&gt;&lt;object type=&quot;3&quot; unique_id=&quot;10289&quot;&gt;&lt;property id=&quot;20148&quot; value=&quot;5&quot;/&gt;&lt;property id=&quot;20300&quot; value=&quot;Slide 9&quot;/&gt;&lt;property id=&quot;20307&quot; value=&quot;263&quot;/&gt;&lt;property id=&quot;20309&quot; value=&quot;-1&quot;/&gt;&lt;/object&gt;&lt;object type=&quot;3&quot; unique_id=&quot;10290&quot;&gt;&lt;property id=&quot;20148&quot; value=&quot;5&quot;/&gt;&lt;property id=&quot;20300&quot; value=&quot;Slide 10&quot;/&gt;&lt;property id=&quot;20307&quot; value=&quot;266&quot;/&gt;&lt;property id=&quot;20309&quot; value=&quot;-1&quot;/&gt;&lt;/object&gt;&lt;object type=&quot;3&quot; unique_id=&quot;10291&quot;&gt;&lt;property id=&quot;20148&quot; value=&quot;5&quot;/&gt;&lt;property id=&quot;20300&quot; value=&quot;Slide 11&quot;/&gt;&lt;property id=&quot;20307&quot; value=&quot;267&quot;/&gt;&lt;property id=&quot;20309&quot; value=&quot;-1&quot;/&gt;&lt;/object&gt;&lt;object type=&quot;3&quot; unique_id=&quot;10292&quot;&gt;&lt;property id=&quot;20148&quot; value=&quot;5&quot;/&gt;&lt;property id=&quot;20300&quot; value=&quot;Slide 12&quot;/&gt;&lt;property id=&quot;20307&quot; value=&quot;268&quot;/&gt;&lt;property id=&quot;20309&quot; value=&quot;-1&quot;/&gt;&lt;/object&gt;&lt;object type=&quot;3&quot; unique_id=&quot;10293&quot;&gt;&lt;property id=&quot;20148&quot; value=&quot;5&quot;/&gt;&lt;property id=&quot;20300&quot; value=&quot;Slide 13&quot;/&gt;&lt;property id=&quot;20307&quot; value=&quot;269&quot;/&gt;&lt;property id=&quot;20309&quot; value=&quot;-1&quot;/&gt;&lt;/object&gt;&lt;object type=&quot;3&quot; unique_id=&quot;10294&quot;&gt;&lt;property id=&quot;20148&quot; value=&quot;5&quot;/&gt;&lt;property id=&quot;20300&quot; value=&quot;Slide 14&quot;/&gt;&lt;property id=&quot;20307&quot; value=&quot;270&quot;/&gt;&lt;property id=&quot;20309&quot; value=&quot;-1&quot;/&gt;&lt;/object&gt;&lt;object type=&quot;3&quot; unique_id=&quot;10295&quot;&gt;&lt;property id=&quot;20148&quot; value=&quot;5&quot;/&gt;&lt;property id=&quot;20300&quot; value=&quot;Slide 15&quot;/&gt;&lt;property id=&quot;20307&quot; value=&quot;271&quot;/&gt;&lt;property id=&quot;20309&quot; value=&quot;-1&quot;/&gt;&lt;/object&gt;&lt;/object&gt;&lt;object type=&quot;10&quot; unique_id=&quot;10534&quot;&gt;&lt;object type=&quot;11&quot; unique_id=&quot;10535&quot;&gt;&lt;property id=&quot;20180&quot; value=&quot;1&quot;/&gt;&lt;property id=&quot;20181&quot; value=&quot;1&quot;/&gt;&lt;property id=&quot;20183&quot; value=&quot;1&quot;/&gt;&lt;/object&gt;&lt;object type=&quot;12&quot; unique_id=&quot;10537&quot;&gt;&lt;/object&gt;&lt;/object&gt;&lt;object type=&quot;4&quot; unique_id=&quot;1053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PSNARRATION" val="1,360109718,G:\BBE\SARE\Grant Programs\R&amp;E\FY21 R and E Grants\Proposals\Post-decision materials\postAward Management Research and Education.7.27.2021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3&quot;/&gt;&lt;lineCharCount val=&quot;27&quot;/&gt;&lt;/TableIndex&gt;&lt;/ShapeTextInfo&gt;"/>
  <p:tag name="HTML_SHAPEINFO" val="&lt;ThreeDShapeInfo&gt;&lt;uuid val=&quot;&quot;/&gt;&lt;isInvalidForFieldText val=&quot;0&quot;/&gt;&lt;Image&gt;&lt;filename val=&quot;C:\Users\schre002\AppData\Local\Temp\PR\data\asimages\{B8201DEE-7CE1-4ECB-AF6D-FFAB86668C7B}_1.png&quot;/&gt;&lt;left val=&quot;13&quot;/&gt;&lt;top val=&quot;0&quot;/&gt;&lt;width val=&quot;693&quot;/&gt;&lt;height val=&quot;17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1&quot;/&gt;&lt;lineCharCount val=&quot;32&quot;/&gt;&lt;lineCharCount val=&quot;26&quot;/&gt;&lt;lineCharCount val=&quot;1&quot;/&gt;&lt;lineCharCount val=&quot;19&quot;/&gt;&lt;lineCharCount val=&quot;1&quot;/&gt;&lt;lineCharCount val=&quot;12&quot;/&gt;&lt;/TableIndex&gt;&lt;/ShapeTextInfo&gt;"/>
  <p:tag name="HTML_SHAPEINFO" val="&lt;ThreeDShapeInfo&gt;&lt;uuid val=&quot;&quot;/&gt;&lt;isInvalidForFieldText val=&quot;0&quot;/&gt;&lt;Image&gt;&lt;filename val=&quot;C:\Users\schre002\AppData\Local\Temp\PR\data\asimages\{A2FBAB9D-A810-4D31-B6D8-4EADBCBBA6CB}_1.png&quot;/&gt;&lt;left val=&quot;0&quot;/&gt;&lt;top val=&quot;160&quot;/&gt;&lt;width val=&quot;379&quot;/&gt;&lt;height val=&quot;35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2,360109718,G:\BBE\SARE\Grant Programs\R&amp;E\FY21 R and E Grants\Proposals\Post-decision materials\postAward Management Research and Education.7.27.2021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8&quot;/&gt;&lt;lineCharCount val=&quot;9&quot;/&gt;&lt;lineCharCount val=&quot;40&quot;/&gt;&lt;lineCharCount val=&quot;28&quot;/&gt;&lt;lineCharCount val=&quot;19&quot;/&gt;&lt;lineCharCount val=&quot;23&quot;/&gt;&lt;lineCharCount val=&quot;23&quot;/&gt;&lt;lineCharCount val=&quot;30&quot;/&gt;&lt;lineCharCount val=&quot;10&quot;/&gt;&lt;lineCharCount val=&quot;23&quot;/&gt;&lt;lineCharCount val=&quot;26&quot;/&gt;&lt;lineCharCount val=&quot;1&quot;/&gt;&lt;lineCharCount val=&quot;1&quot;/&gt;&lt;/TableIndex&gt;&lt;/ShapeTextInfo&gt;"/>
  <p:tag name="HTML_SHAPEINFO" val="&lt;ThreeDShapeInfo&gt;&lt;uuid val=&quot;&quot;/&gt;&lt;isInvalidForFieldText val=&quot;0&quot;/&gt;&lt;Image&gt;&lt;filename val=&quot;C:\Users\schre002\AppData\Local\Temp\PR\data\asimages\{6D2E9E53-38E6-49CF-BFF4-560FD5FA7535}_2.png&quot;/&gt;&lt;left val=&quot;340&quot;/&gt;&lt;top val=&quot;122&quot;/&gt;&lt;width val=&quot;351&quot;/&gt;&lt;height val=&quot;37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 val="3,360109718,G:\BBE\SARE\Grant Programs\R&amp;E\FY21 R and E Grants\Proposals\Post-decision materials\postAward Management Research and Education.7.27.2021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4,360109718,G:\BBE\SARE\Grant Programs\R&amp;E\FY21 R and E Grants\Proposals\Post-decision materials\postAward Management Research and Education.7.27.2021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5,360109718,G:\BBE\SARE\Grant Programs\R&amp;E\FY21 R and E Grants\Proposals\Post-decision materials\postAward Management Research and Education.7.27.2021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6,360109718,G:\BBE\SARE\Grant Programs\R&amp;E\FY21 R and E Grants\Proposals\Post-decision materials\postAward Management Research and Education.7.27.2021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7,360109718,G:\BBE\SARE\Grant Programs\R&amp;E\FY21 R and E Grants\Proposals\Post-decision materials\postAward Management Research and Education.7.27.2021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8,360109718,G:\BBE\SARE\Grant Programs\R&amp;E\FY21 R and E Grants\Proposals\Post-decision materials\postAward Management Research and Education.7.27.2021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9,360109718,G:\BBE\SARE\Grant Programs\R&amp;E\FY21 R and E Grants\Proposals\Post-decision materials\postAward Management Research and Education.7.27.2021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10,360109718,G:\BBE\SARE\Grant Programs\R&amp;E\FY21 R and E Grants\Proposals\Post-decision materials\postAward Management Research and Education.7.27.2021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11,360109718,G:\BBE\SARE\Grant Programs\R&amp;E\FY21 R and E Grants\Proposals\Post-decision materials\postAward Management Research and Education.7.27.2021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12,360109718,G:\BBE\SARE\Grant Programs\R&amp;E\FY21 R and E Grants\Proposals\Post-decision materials\postAward Management Research and Education.7.27.2021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3,360109718,G:\BBE\SARE\Grant Programs\R&amp;E\FY21 R and E Grants\Proposals\Post-decision materials\postAward Management Research and Education.7.27.2021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14,360109718,G:\BBE\SARE\Grant Programs\R&amp;E\FY21 R and E Grants\Proposals\Post-decision materials\postAward Management Research and Education.7.27.2021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15,360109718,G:\BBE\SARE\Grant Programs\R&amp;E\FY21 R and E Grants\Proposals\Post-decision materials\postAward Management Research and Education.7.27.2021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3&quot;/&gt;&lt;lineCharCount val=&quot;27&quot;/&gt;&lt;/TableIndex&gt;&lt;/ShapeTextInfo&gt;"/>
  <p:tag name="HTML_SHAPEINFO" val="&lt;ThreeDShapeInfo&gt;&lt;uuid val=&quot;&quot;/&gt;&lt;isInvalidForFieldText val=&quot;0&quot;/&gt;&lt;Image&gt;&lt;filename val=&quot;C:\Users\schre002\AppData\Local\Temp\PR\data\asimages\{0C3ABB85-5C78-4B3C-9541-A2CF59B65FD4}_15.png&quot;/&gt;&lt;left val=&quot;13&quot;/&gt;&lt;top val=&quot;0&quot;/&gt;&lt;width val=&quot;693&quot;/&gt;&lt;height val=&quot;17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1&quot;/&gt;&lt;lineCharCount val=&quot;32&quot;/&gt;&lt;lineCharCount val=&quot;26&quot;/&gt;&lt;lineCharCount val=&quot;1&quot;/&gt;&lt;lineCharCount val=&quot;19&quot;/&gt;&lt;lineCharCount val=&quot;1&quot;/&gt;&lt;lineCharCount val=&quot;12&quot;/&gt;&lt;/TableIndex&gt;&lt;/ShapeTextInfo&gt;"/>
  <p:tag name="HTML_SHAPEINFO" val="&lt;ThreeDShapeInfo&gt;&lt;uuid val=&quot;&quot;/&gt;&lt;isInvalidForFieldText val=&quot;0&quot;/&gt;&lt;Image&gt;&lt;filename val=&quot;C:\Users\schre002\AppData\Local\Temp\PR\data\asimages\{A829CC1A-8C8C-4A23-AEBD-95EEC806BD29}_15.png&quot;/&gt;&lt;left val=&quot;0&quot;/&gt;&lt;top val=&quot;160&quot;/&gt;&lt;width val=&quot;379&quot;/&gt;&lt;height val=&quot;35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9E3EE72B-A847-4754-92D6-A96F59AD9A13}_1.png&quot;/&gt;&lt;left val=&quot;53&quot;/&gt;&lt;top val=&quot;510&quot;/&gt;&lt;width val=&quot;187&quot;/&gt;&lt;height val=&quot;3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65D793BB-7769-4D68-8B7D-37A68CF4623B}_2.png&quot;/&gt;&lt;left val=&quot;53&quot;/&gt;&lt;top val=&quot;510&quot;/&gt;&lt;width val=&quot;187&quot;/&gt;&lt;height val=&quot;3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1673</Words>
  <Application>Microsoft Office PowerPoint</Application>
  <PresentationFormat>On-screen Show (4:3)</PresentationFormat>
  <Paragraphs>77</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Georgia</vt:lpstr>
      <vt:lpstr>Times New Roman</vt:lpstr>
      <vt:lpstr>Trebuchet MS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 Nelson</dc:creator>
  <cp:lastModifiedBy>Beth M Nelson</cp:lastModifiedBy>
  <cp:revision>53</cp:revision>
  <dcterms:created xsi:type="dcterms:W3CDTF">2020-05-07T20:21:16Z</dcterms:created>
  <dcterms:modified xsi:type="dcterms:W3CDTF">2023-03-24T17:45:46Z</dcterms:modified>
</cp:coreProperties>
</file>